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83" r:id="rId18"/>
    <p:sldId id="284" r:id="rId19"/>
    <p:sldId id="273" r:id="rId20"/>
    <p:sldId id="285" r:id="rId21"/>
    <p:sldId id="297" r:id="rId22"/>
    <p:sldId id="286" r:id="rId23"/>
    <p:sldId id="276" r:id="rId24"/>
    <p:sldId id="277" r:id="rId25"/>
    <p:sldId id="287" r:id="rId26"/>
    <p:sldId id="274" r:id="rId27"/>
    <p:sldId id="275" r:id="rId28"/>
    <p:sldId id="278" r:id="rId29"/>
    <p:sldId id="279" r:id="rId30"/>
    <p:sldId id="280" r:id="rId31"/>
    <p:sldId id="282" r:id="rId32"/>
    <p:sldId id="288" r:id="rId33"/>
    <p:sldId id="281"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3" d="100"/>
          <a:sy n="73" d="100"/>
        </p:scale>
        <p:origin x="-49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BA6DB-CC32-45FF-821E-618784041B64}" type="datetimeFigureOut">
              <a:rPr lang="en-US"/>
              <a:pPr/>
              <a:t>5/15/2015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ACE84-DE27-41E5-8EB8-1268995278A6}" type="slidenum">
              <a:rPr lang="en-US"/>
              <a:pPr/>
              <a:t>‹#›</a:t>
            </a:fld>
            <a:endParaRPr lang="en-US"/>
          </a:p>
        </p:txBody>
      </p:sp>
    </p:spTree>
    <p:extLst>
      <p:ext uri="{BB962C8B-B14F-4D97-AF65-F5344CB8AC3E}">
        <p14:creationId xmlns:p14="http://schemas.microsoft.com/office/powerpoint/2010/main" xmlns="" val="97143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a:t>
            </a:fld>
            <a:endParaRPr lang="en-US"/>
          </a:p>
        </p:txBody>
      </p:sp>
    </p:spTree>
    <p:extLst>
      <p:ext uri="{BB962C8B-B14F-4D97-AF65-F5344CB8AC3E}">
        <p14:creationId xmlns:p14="http://schemas.microsoft.com/office/powerpoint/2010/main" xmlns="" val="327155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10</a:t>
            </a:fld>
            <a:endParaRPr lang="en-US"/>
          </a:p>
        </p:txBody>
      </p:sp>
    </p:spTree>
    <p:extLst>
      <p:ext uri="{BB962C8B-B14F-4D97-AF65-F5344CB8AC3E}">
        <p14:creationId xmlns:p14="http://schemas.microsoft.com/office/powerpoint/2010/main" xmlns="" val="189500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11</a:t>
            </a:fld>
            <a:endParaRPr lang="en-US"/>
          </a:p>
        </p:txBody>
      </p:sp>
    </p:spTree>
    <p:extLst>
      <p:ext uri="{BB962C8B-B14F-4D97-AF65-F5344CB8AC3E}">
        <p14:creationId xmlns:p14="http://schemas.microsoft.com/office/powerpoint/2010/main" xmlns="" val="154730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12</a:t>
            </a:fld>
            <a:endParaRPr lang="en-US"/>
          </a:p>
        </p:txBody>
      </p:sp>
    </p:spTree>
    <p:extLst>
      <p:ext uri="{BB962C8B-B14F-4D97-AF65-F5344CB8AC3E}">
        <p14:creationId xmlns:p14="http://schemas.microsoft.com/office/powerpoint/2010/main" xmlns="" val="359557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13</a:t>
            </a:fld>
            <a:endParaRPr lang="en-US"/>
          </a:p>
        </p:txBody>
      </p:sp>
    </p:spTree>
    <p:extLst>
      <p:ext uri="{BB962C8B-B14F-4D97-AF65-F5344CB8AC3E}">
        <p14:creationId xmlns:p14="http://schemas.microsoft.com/office/powerpoint/2010/main" xmlns="" val="180544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14</a:t>
            </a:fld>
            <a:endParaRPr lang="en-US"/>
          </a:p>
        </p:txBody>
      </p:sp>
    </p:spTree>
    <p:extLst>
      <p:ext uri="{BB962C8B-B14F-4D97-AF65-F5344CB8AC3E}">
        <p14:creationId xmlns:p14="http://schemas.microsoft.com/office/powerpoint/2010/main" xmlns="" val="3370755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15</a:t>
            </a:fld>
            <a:endParaRPr lang="en-US"/>
          </a:p>
        </p:txBody>
      </p:sp>
    </p:spTree>
    <p:extLst>
      <p:ext uri="{BB962C8B-B14F-4D97-AF65-F5344CB8AC3E}">
        <p14:creationId xmlns:p14="http://schemas.microsoft.com/office/powerpoint/2010/main" xmlns="" val="270566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16</a:t>
            </a:fld>
            <a:endParaRPr lang="en-US"/>
          </a:p>
        </p:txBody>
      </p:sp>
    </p:spTree>
    <p:extLst>
      <p:ext uri="{BB962C8B-B14F-4D97-AF65-F5344CB8AC3E}">
        <p14:creationId xmlns:p14="http://schemas.microsoft.com/office/powerpoint/2010/main" xmlns="" val="389657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17</a:t>
            </a:fld>
            <a:endParaRPr lang="en-US"/>
          </a:p>
        </p:txBody>
      </p:sp>
    </p:spTree>
    <p:extLst>
      <p:ext uri="{BB962C8B-B14F-4D97-AF65-F5344CB8AC3E}">
        <p14:creationId xmlns:p14="http://schemas.microsoft.com/office/powerpoint/2010/main" xmlns="" val="163989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18</a:t>
            </a:fld>
            <a:endParaRPr lang="en-US"/>
          </a:p>
        </p:txBody>
      </p:sp>
    </p:spTree>
    <p:extLst>
      <p:ext uri="{BB962C8B-B14F-4D97-AF65-F5344CB8AC3E}">
        <p14:creationId xmlns:p14="http://schemas.microsoft.com/office/powerpoint/2010/main" xmlns="" val="2722732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19</a:t>
            </a:fld>
            <a:endParaRPr lang="en-US"/>
          </a:p>
        </p:txBody>
      </p:sp>
    </p:spTree>
    <p:extLst>
      <p:ext uri="{BB962C8B-B14F-4D97-AF65-F5344CB8AC3E}">
        <p14:creationId xmlns:p14="http://schemas.microsoft.com/office/powerpoint/2010/main" xmlns="" val="429139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a:t>
            </a:fld>
            <a:endParaRPr lang="en-US"/>
          </a:p>
        </p:txBody>
      </p:sp>
    </p:spTree>
    <p:extLst>
      <p:ext uri="{BB962C8B-B14F-4D97-AF65-F5344CB8AC3E}">
        <p14:creationId xmlns:p14="http://schemas.microsoft.com/office/powerpoint/2010/main" xmlns="" val="3377766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20</a:t>
            </a:fld>
            <a:endParaRPr lang="en-US"/>
          </a:p>
        </p:txBody>
      </p:sp>
    </p:spTree>
    <p:extLst>
      <p:ext uri="{BB962C8B-B14F-4D97-AF65-F5344CB8AC3E}">
        <p14:creationId xmlns:p14="http://schemas.microsoft.com/office/powerpoint/2010/main" xmlns="" val="184950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21</a:t>
            </a:fld>
            <a:endParaRPr lang="en-US"/>
          </a:p>
        </p:txBody>
      </p:sp>
    </p:spTree>
    <p:extLst>
      <p:ext uri="{BB962C8B-B14F-4D97-AF65-F5344CB8AC3E}">
        <p14:creationId xmlns:p14="http://schemas.microsoft.com/office/powerpoint/2010/main" xmlns="" val="3953686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22</a:t>
            </a:fld>
            <a:endParaRPr lang="en-US"/>
          </a:p>
        </p:txBody>
      </p:sp>
    </p:spTree>
    <p:extLst>
      <p:ext uri="{BB962C8B-B14F-4D97-AF65-F5344CB8AC3E}">
        <p14:creationId xmlns:p14="http://schemas.microsoft.com/office/powerpoint/2010/main" xmlns="" val="216069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23</a:t>
            </a:fld>
            <a:endParaRPr lang="en-US"/>
          </a:p>
        </p:txBody>
      </p:sp>
    </p:spTree>
    <p:extLst>
      <p:ext uri="{BB962C8B-B14F-4D97-AF65-F5344CB8AC3E}">
        <p14:creationId xmlns:p14="http://schemas.microsoft.com/office/powerpoint/2010/main" xmlns="" val="284801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24</a:t>
            </a:fld>
            <a:endParaRPr lang="en-US"/>
          </a:p>
        </p:txBody>
      </p:sp>
    </p:spTree>
    <p:extLst>
      <p:ext uri="{BB962C8B-B14F-4D97-AF65-F5344CB8AC3E}">
        <p14:creationId xmlns:p14="http://schemas.microsoft.com/office/powerpoint/2010/main" xmlns="" val="1532808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25</a:t>
            </a:fld>
            <a:endParaRPr lang="en-US"/>
          </a:p>
        </p:txBody>
      </p:sp>
    </p:spTree>
    <p:extLst>
      <p:ext uri="{BB962C8B-B14F-4D97-AF65-F5344CB8AC3E}">
        <p14:creationId xmlns:p14="http://schemas.microsoft.com/office/powerpoint/2010/main" xmlns="" val="3002548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26</a:t>
            </a:fld>
            <a:endParaRPr lang="en-US"/>
          </a:p>
        </p:txBody>
      </p:sp>
    </p:spTree>
    <p:extLst>
      <p:ext uri="{BB962C8B-B14F-4D97-AF65-F5344CB8AC3E}">
        <p14:creationId xmlns:p14="http://schemas.microsoft.com/office/powerpoint/2010/main" xmlns="" val="163617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27</a:t>
            </a:fld>
            <a:endParaRPr lang="en-US"/>
          </a:p>
        </p:txBody>
      </p:sp>
    </p:spTree>
    <p:extLst>
      <p:ext uri="{BB962C8B-B14F-4D97-AF65-F5344CB8AC3E}">
        <p14:creationId xmlns:p14="http://schemas.microsoft.com/office/powerpoint/2010/main" xmlns="" val="4089433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28</a:t>
            </a:fld>
            <a:endParaRPr lang="en-US"/>
          </a:p>
        </p:txBody>
      </p:sp>
    </p:spTree>
    <p:extLst>
      <p:ext uri="{BB962C8B-B14F-4D97-AF65-F5344CB8AC3E}">
        <p14:creationId xmlns:p14="http://schemas.microsoft.com/office/powerpoint/2010/main" xmlns="" val="359872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29</a:t>
            </a:fld>
            <a:endParaRPr lang="en-US"/>
          </a:p>
        </p:txBody>
      </p:sp>
    </p:spTree>
    <p:extLst>
      <p:ext uri="{BB962C8B-B14F-4D97-AF65-F5344CB8AC3E}">
        <p14:creationId xmlns:p14="http://schemas.microsoft.com/office/powerpoint/2010/main" xmlns="" val="282242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a:t>
            </a:fld>
            <a:endParaRPr lang="en-US"/>
          </a:p>
        </p:txBody>
      </p:sp>
    </p:spTree>
    <p:extLst>
      <p:ext uri="{BB962C8B-B14F-4D97-AF65-F5344CB8AC3E}">
        <p14:creationId xmlns:p14="http://schemas.microsoft.com/office/powerpoint/2010/main" xmlns="" val="2082028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30</a:t>
            </a:fld>
            <a:endParaRPr lang="en-US"/>
          </a:p>
        </p:txBody>
      </p:sp>
    </p:spTree>
    <p:extLst>
      <p:ext uri="{BB962C8B-B14F-4D97-AF65-F5344CB8AC3E}">
        <p14:creationId xmlns:p14="http://schemas.microsoft.com/office/powerpoint/2010/main" xmlns="" val="74662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31</a:t>
            </a:fld>
            <a:endParaRPr lang="en-US"/>
          </a:p>
        </p:txBody>
      </p:sp>
    </p:spTree>
    <p:extLst>
      <p:ext uri="{BB962C8B-B14F-4D97-AF65-F5344CB8AC3E}">
        <p14:creationId xmlns:p14="http://schemas.microsoft.com/office/powerpoint/2010/main" xmlns="" val="488802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32</a:t>
            </a:fld>
            <a:endParaRPr lang="en-US"/>
          </a:p>
        </p:txBody>
      </p:sp>
    </p:spTree>
    <p:extLst>
      <p:ext uri="{BB962C8B-B14F-4D97-AF65-F5344CB8AC3E}">
        <p14:creationId xmlns:p14="http://schemas.microsoft.com/office/powerpoint/2010/main" xmlns="" val="3352320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33</a:t>
            </a:fld>
            <a:endParaRPr lang="en-US"/>
          </a:p>
        </p:txBody>
      </p:sp>
    </p:spTree>
    <p:extLst>
      <p:ext uri="{BB962C8B-B14F-4D97-AF65-F5344CB8AC3E}">
        <p14:creationId xmlns:p14="http://schemas.microsoft.com/office/powerpoint/2010/main" xmlns="" val="2618513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34</a:t>
            </a:fld>
            <a:endParaRPr lang="en-US"/>
          </a:p>
        </p:txBody>
      </p:sp>
    </p:spTree>
    <p:extLst>
      <p:ext uri="{BB962C8B-B14F-4D97-AF65-F5344CB8AC3E}">
        <p14:creationId xmlns:p14="http://schemas.microsoft.com/office/powerpoint/2010/main" xmlns="" val="1320430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35</a:t>
            </a:fld>
            <a:endParaRPr lang="en-US"/>
          </a:p>
        </p:txBody>
      </p:sp>
    </p:spTree>
    <p:extLst>
      <p:ext uri="{BB962C8B-B14F-4D97-AF65-F5344CB8AC3E}">
        <p14:creationId xmlns:p14="http://schemas.microsoft.com/office/powerpoint/2010/main" xmlns="" val="1559230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36</a:t>
            </a:fld>
            <a:endParaRPr lang="en-US"/>
          </a:p>
        </p:txBody>
      </p:sp>
    </p:spTree>
    <p:extLst>
      <p:ext uri="{BB962C8B-B14F-4D97-AF65-F5344CB8AC3E}">
        <p14:creationId xmlns:p14="http://schemas.microsoft.com/office/powerpoint/2010/main" xmlns="" val="1946774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37</a:t>
            </a:fld>
            <a:endParaRPr lang="en-US"/>
          </a:p>
        </p:txBody>
      </p:sp>
    </p:spTree>
    <p:extLst>
      <p:ext uri="{BB962C8B-B14F-4D97-AF65-F5344CB8AC3E}">
        <p14:creationId xmlns:p14="http://schemas.microsoft.com/office/powerpoint/2010/main" xmlns="" val="2677917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38</a:t>
            </a:fld>
            <a:endParaRPr lang="en-US"/>
          </a:p>
        </p:txBody>
      </p:sp>
    </p:spTree>
    <p:extLst>
      <p:ext uri="{BB962C8B-B14F-4D97-AF65-F5344CB8AC3E}">
        <p14:creationId xmlns:p14="http://schemas.microsoft.com/office/powerpoint/2010/main" xmlns="" val="1060099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39</a:t>
            </a:fld>
            <a:endParaRPr lang="en-US"/>
          </a:p>
        </p:txBody>
      </p:sp>
    </p:spTree>
    <p:extLst>
      <p:ext uri="{BB962C8B-B14F-4D97-AF65-F5344CB8AC3E}">
        <p14:creationId xmlns:p14="http://schemas.microsoft.com/office/powerpoint/2010/main" xmlns="" val="15313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4</a:t>
            </a:fld>
            <a:endParaRPr lang="en-US"/>
          </a:p>
        </p:txBody>
      </p:sp>
    </p:spTree>
    <p:extLst>
      <p:ext uri="{BB962C8B-B14F-4D97-AF65-F5344CB8AC3E}">
        <p14:creationId xmlns:p14="http://schemas.microsoft.com/office/powerpoint/2010/main" xmlns="" val="2225711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40</a:t>
            </a:fld>
            <a:endParaRPr lang="en-US"/>
          </a:p>
        </p:txBody>
      </p:sp>
    </p:spTree>
    <p:extLst>
      <p:ext uri="{BB962C8B-B14F-4D97-AF65-F5344CB8AC3E}">
        <p14:creationId xmlns:p14="http://schemas.microsoft.com/office/powerpoint/2010/main" xmlns="" val="2202306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41</a:t>
            </a:fld>
            <a:endParaRPr lang="en-US"/>
          </a:p>
        </p:txBody>
      </p:sp>
    </p:spTree>
    <p:extLst>
      <p:ext uri="{BB962C8B-B14F-4D97-AF65-F5344CB8AC3E}">
        <p14:creationId xmlns:p14="http://schemas.microsoft.com/office/powerpoint/2010/main" xmlns="" val="123051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5</a:t>
            </a:fld>
            <a:endParaRPr lang="en-US"/>
          </a:p>
        </p:txBody>
      </p:sp>
    </p:spTree>
    <p:extLst>
      <p:ext uri="{BB962C8B-B14F-4D97-AF65-F5344CB8AC3E}">
        <p14:creationId xmlns:p14="http://schemas.microsoft.com/office/powerpoint/2010/main" xmlns="" val="217054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6</a:t>
            </a:fld>
            <a:endParaRPr lang="en-US"/>
          </a:p>
        </p:txBody>
      </p:sp>
    </p:spTree>
    <p:extLst>
      <p:ext uri="{BB962C8B-B14F-4D97-AF65-F5344CB8AC3E}">
        <p14:creationId xmlns:p14="http://schemas.microsoft.com/office/powerpoint/2010/main" xmlns="" val="211013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7</a:t>
            </a:fld>
            <a:endParaRPr lang="en-US"/>
          </a:p>
        </p:txBody>
      </p:sp>
    </p:spTree>
    <p:extLst>
      <p:ext uri="{BB962C8B-B14F-4D97-AF65-F5344CB8AC3E}">
        <p14:creationId xmlns:p14="http://schemas.microsoft.com/office/powerpoint/2010/main" xmlns="" val="372259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8</a:t>
            </a:fld>
            <a:endParaRPr lang="en-US"/>
          </a:p>
        </p:txBody>
      </p:sp>
    </p:spTree>
    <p:extLst>
      <p:ext uri="{BB962C8B-B14F-4D97-AF65-F5344CB8AC3E}">
        <p14:creationId xmlns:p14="http://schemas.microsoft.com/office/powerpoint/2010/main" xmlns="" val="133256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ACE84-DE27-41E5-8EB8-1268995278A6}" type="slidenum">
              <a:rPr lang="en-US"/>
              <a:pPr/>
              <a:t>9</a:t>
            </a:fld>
            <a:endParaRPr lang="en-US"/>
          </a:p>
        </p:txBody>
      </p:sp>
    </p:spTree>
    <p:extLst>
      <p:ext uri="{BB962C8B-B14F-4D97-AF65-F5344CB8AC3E}">
        <p14:creationId xmlns:p14="http://schemas.microsoft.com/office/powerpoint/2010/main" xmlns="" val="257467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5/15/2015</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pPr/>
              <a:t>5/15/2015</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pPr/>
              <a:t>‹#›</a:t>
            </a:fld>
            <a:endParaRPr lang="en-US" dirty="0"/>
          </a:p>
        </p:txBody>
      </p:sp>
      <p:cxnSp>
        <p:nvCxnSpPr>
          <p:cNvPr id="13" name="Straight Connector 12"/>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xmlns="">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5/15/2015</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xmlns="">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5/15/2015</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2010_Times_Square_car_bombing_attempt"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War_in_Afghanistan_(2001%E2%80%93presen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Comet_Hale%E2%80%93Bop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1996</a:t>
            </a:r>
          </a:p>
        </p:txBody>
      </p:sp>
      <p:sp>
        <p:nvSpPr>
          <p:cNvPr id="3" name="Subtitle 2"/>
          <p:cNvSpPr>
            <a:spLocks noGrp="1"/>
          </p:cNvSpPr>
          <p:nvPr>
            <p:ph type="subTitle" idx="1"/>
          </p:nvPr>
        </p:nvSpPr>
        <p:spPr>
          <a:xfrm>
            <a:off x="2934603" y="308475"/>
            <a:ext cx="7034362" cy="706355"/>
          </a:xfrm>
        </p:spPr>
        <p:txBody>
          <a:bodyPr vert="horz" lIns="91440" tIns="45720" rIns="91440" bIns="45720" rtlCol="0" anchor="t">
            <a:normAutofit/>
          </a:bodyPr>
          <a:lstStyle/>
          <a:p>
            <a:pPr>
              <a:lnSpc>
                <a:spcPct val="113999"/>
              </a:lnSpc>
            </a:pPr>
            <a:r>
              <a:rPr lang="en-US" sz="3200"/>
              <a:t>Government Shutdown</a:t>
            </a:r>
          </a:p>
        </p:txBody>
      </p:sp>
      <p:sp>
        <p:nvSpPr>
          <p:cNvPr id="4" name="Subtitle 2"/>
          <p:cNvSpPr txBox="1">
            <a:spLocks/>
          </p:cNvSpPr>
          <p:nvPr/>
        </p:nvSpPr>
        <p:spPr>
          <a:xfrm>
            <a:off x="949325" y="1654175"/>
            <a:ext cx="9513888" cy="4324262"/>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The House of Representatives, led by Newt Gingrich (R), and President Clinton (D) agrued over apportionments which caused the government's budget to be delayed.  The delay closed most "non-essential" US government offices for several weeks to start off 1996.</a:t>
            </a:r>
          </a:p>
          <a:p>
            <a:pPr>
              <a:lnSpc>
                <a:spcPct val="113999"/>
              </a:lnSpc>
            </a:pPr>
            <a:endParaRPr lang="en-US"/>
          </a:p>
        </p:txBody>
      </p:sp>
      <p:pic>
        <p:nvPicPr>
          <p:cNvPr id="5" name="Picture 4" descr="Nydailynews_newt.jpg"/>
          <p:cNvPicPr>
            <a:picLocks noChangeAspect="1"/>
          </p:cNvPicPr>
          <p:nvPr/>
        </p:nvPicPr>
        <p:blipFill>
          <a:blip r:embed="rId3"/>
          <a:stretch>
            <a:fillRect/>
          </a:stretch>
        </p:blipFill>
        <p:spPr>
          <a:xfrm>
            <a:off x="8741487" y="3224069"/>
            <a:ext cx="2743200" cy="3305060"/>
          </a:xfrm>
          <a:prstGeom prst="rect">
            <a:avLst/>
          </a:prstGeom>
        </p:spPr>
      </p:pic>
      <p:pic>
        <p:nvPicPr>
          <p:cNvPr id="6" name="Picture 5" descr="th.jpg"/>
          <p:cNvPicPr>
            <a:picLocks noChangeAspect="1"/>
          </p:cNvPicPr>
          <p:nvPr/>
        </p:nvPicPr>
        <p:blipFill>
          <a:blip r:embed="rId4"/>
          <a:stretch>
            <a:fillRect/>
          </a:stretch>
        </p:blipFill>
        <p:spPr>
          <a:xfrm>
            <a:off x="979488" y="3565525"/>
            <a:ext cx="3910838" cy="2188119"/>
          </a:xfrm>
          <a:prstGeom prst="rect">
            <a:avLst/>
          </a:prstGeom>
        </p:spPr>
      </p:pic>
      <p:pic>
        <p:nvPicPr>
          <p:cNvPr id="7" name="Picture 6" descr="the.jpg"/>
          <p:cNvPicPr>
            <a:picLocks noChangeAspect="1"/>
          </p:cNvPicPr>
          <p:nvPr/>
        </p:nvPicPr>
        <p:blipFill>
          <a:blip r:embed="rId5"/>
          <a:stretch>
            <a:fillRect/>
          </a:stretch>
        </p:blipFill>
        <p:spPr>
          <a:xfrm>
            <a:off x="5236116" y="3549650"/>
            <a:ext cx="3280822" cy="2310394"/>
          </a:xfrm>
          <a:prstGeom prst="rect">
            <a:avLst/>
          </a:prstGeom>
        </p:spPr>
      </p:pic>
    </p:spTree>
    <p:extLst>
      <p:ext uri="{BB962C8B-B14F-4D97-AF65-F5344CB8AC3E}">
        <p14:creationId xmlns:p14="http://schemas.microsoft.com/office/powerpoint/2010/main" xmlns="" val="327431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1999</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Columbine High School Massacre</a:t>
            </a:r>
          </a:p>
        </p:txBody>
      </p:sp>
      <p:sp>
        <p:nvSpPr>
          <p:cNvPr id="4" name="Subtitle 2"/>
          <p:cNvSpPr txBox="1">
            <a:spLocks/>
          </p:cNvSpPr>
          <p:nvPr/>
        </p:nvSpPr>
        <p:spPr>
          <a:xfrm>
            <a:off x="881063" y="3365533"/>
            <a:ext cx="10733087" cy="3051142"/>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Shooting that occurred in Columbine, Colorado on April 20th by 2 students that killed 13 people (not including the shooters who committed suicide) and injured 21 others.  The shooters had numerous weapons, a diversionary fire bomb, a bomb rigged to a car, a bomb in the cafeteria, and 99 other explosive devices.</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This event was not the first school shooting or the last but it had the most impact on school policies and security</a:t>
            </a:r>
          </a:p>
        </p:txBody>
      </p:sp>
      <p:pic>
        <p:nvPicPr>
          <p:cNvPr id="6" name="Picture 5" descr="Columbine_Shooting_Security_Camer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7263" y="1068388"/>
            <a:ext cx="2855526" cy="2153100"/>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35521" y="1107919"/>
            <a:ext cx="3191084" cy="2172635"/>
          </a:xfrm>
          <a:prstGeom prst="rect">
            <a:avLst/>
          </a:prstGeom>
        </p:spPr>
      </p:pic>
      <p:pic>
        <p:nvPicPr>
          <p:cNvPr id="5" name="Picture 4" descr="th.jpg"/>
          <p:cNvPicPr>
            <a:picLocks noChangeAspect="1"/>
          </p:cNvPicPr>
          <p:nvPr/>
        </p:nvPicPr>
        <p:blipFill>
          <a:blip r:embed="rId5"/>
          <a:stretch>
            <a:fillRect/>
          </a:stretch>
        </p:blipFill>
        <p:spPr>
          <a:xfrm>
            <a:off x="8994775" y="306535"/>
            <a:ext cx="2258354" cy="2973240"/>
          </a:xfrm>
          <a:prstGeom prst="rect">
            <a:avLst/>
          </a:prstGeom>
        </p:spPr>
      </p:pic>
    </p:spTree>
    <p:extLst>
      <p:ext uri="{BB962C8B-B14F-4D97-AF65-F5344CB8AC3E}">
        <p14:creationId xmlns:p14="http://schemas.microsoft.com/office/powerpoint/2010/main" xmlns="" val="375416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1999</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Y2K Scare</a:t>
            </a:r>
          </a:p>
        </p:txBody>
      </p:sp>
      <p:sp>
        <p:nvSpPr>
          <p:cNvPr id="4" name="Subtitle 2"/>
          <p:cNvSpPr txBox="1">
            <a:spLocks/>
          </p:cNvSpPr>
          <p:nvPr/>
        </p:nvSpPr>
        <p:spPr>
          <a:xfrm>
            <a:off x="881063" y="1284249"/>
            <a:ext cx="10733087" cy="5132426"/>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AKA: </a:t>
            </a:r>
            <a:r>
              <a:rPr lang="en-US" sz="2400" dirty="0">
                <a:solidFill>
                  <a:srgbClr val="FFFFFF"/>
                </a:solidFill>
                <a:latin typeface="Corbel" charset="0"/>
              </a:rPr>
              <a:t>Year 2000 problem, Y2K problem, the Millennium bug, the Y2K bug, or Y2K.</a:t>
            </a:r>
          </a:p>
          <a:p>
            <a:pPr>
              <a:lnSpc>
                <a:spcPct val="113999"/>
              </a:lnSpc>
            </a:pPr>
            <a:r>
              <a:rPr lang="en-US" sz="2400" dirty="0">
                <a:solidFill>
                  <a:srgbClr val="FFFFFF"/>
                </a:solidFill>
                <a:latin typeface="Corbel" charset="0"/>
              </a:rPr>
              <a:t> It was a problem for electronic/computer systems which resulted from the practice of abbreviating a four-digit year to two digits. This made year 2000 indistinguishable from 1900.  The fear was that computer systems would crash because of this error causing technology to fail.</a:t>
            </a:r>
          </a:p>
        </p:txBody>
      </p:sp>
      <p:pic>
        <p:nvPicPr>
          <p:cNvPr id="6" name="Picture 5" descr="w.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4371" y="3221038"/>
            <a:ext cx="3672692" cy="3038991"/>
          </a:xfrm>
          <a:prstGeom prst="rect">
            <a:avLst/>
          </a:prstGeom>
        </p:spPr>
      </p:pic>
      <p:pic>
        <p:nvPicPr>
          <p:cNvPr id="7" name="Picture 6"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6625" y="3514725"/>
            <a:ext cx="3298104" cy="2671160"/>
          </a:xfrm>
          <a:prstGeom prst="rect">
            <a:avLst/>
          </a:prstGeom>
        </p:spPr>
      </p:pic>
      <p:pic>
        <p:nvPicPr>
          <p:cNvPr id="5" name="Picture 4" descr="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560919" y="3490293"/>
            <a:ext cx="3542169" cy="2341702"/>
          </a:xfrm>
          <a:prstGeom prst="rect">
            <a:avLst/>
          </a:prstGeom>
        </p:spPr>
      </p:pic>
    </p:spTree>
    <p:extLst>
      <p:ext uri="{BB962C8B-B14F-4D97-AF65-F5344CB8AC3E}">
        <p14:creationId xmlns:p14="http://schemas.microsoft.com/office/powerpoint/2010/main" xmlns="" val="1679319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2000</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Bush, Gore, and Florida</a:t>
            </a:r>
          </a:p>
        </p:txBody>
      </p:sp>
      <p:sp>
        <p:nvSpPr>
          <p:cNvPr id="4" name="Subtitle 2"/>
          <p:cNvSpPr txBox="1">
            <a:spLocks/>
          </p:cNvSpPr>
          <p:nvPr/>
        </p:nvSpPr>
        <p:spPr>
          <a:xfrm>
            <a:off x="881063" y="1284249"/>
            <a:ext cx="10733087" cy="5132426"/>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Very close election that came down to one state: Florida.  TV stations first predicted Gore to win Florida (and the Presidency) but later changed to “ too close to call”, then to Bush, and then back to “too close to call”.</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Bush was declared the winner on the day after the election by a few  thousand votes.  The thin margin triggered an automatic recount which shrunk Bush’s victory to only a few hundred votes.  </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Democrats sued for</a:t>
            </a:r>
            <a:r>
              <a:rPr lang="en-US" sz="2400" dirty="0">
                <a:solidFill>
                  <a:srgbClr val="FFFFFF"/>
                </a:solidFill>
                <a:latin typeface="Corbel" charset="0"/>
              </a:rPr>
              <a:t> </a:t>
            </a:r>
            <a:r>
              <a:rPr lang="en-US" sz="2400" dirty="0">
                <a:solidFill>
                  <a:srgbClr val="FFFFFF"/>
                </a:solidFill>
                <a:latin typeface="Corbel"/>
              </a:rPr>
              <a:t>a manual recount based on voting irregularities (butterfly ballot) and the fact that the governor of Florida, Jeb Bush, was George’s brother.</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The Supreme Court ended the manual recount on a 5-4 decision based on the lack of uniform standards violated the equal protection of voters. (Hanging Chad)</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Bush wins the electoral vote despite have less popular votes</a:t>
            </a:r>
            <a:r>
              <a:rPr lang="en-US" sz="2400" dirty="0">
                <a:solidFill>
                  <a:srgbClr val="FFFFFF"/>
                </a:solidFill>
                <a:latin typeface="Century Gothic" charset="0"/>
              </a:rPr>
              <a:t> </a:t>
            </a:r>
          </a:p>
        </p:txBody>
      </p:sp>
    </p:spTree>
    <p:extLst>
      <p:ext uri="{BB962C8B-B14F-4D97-AF65-F5344CB8AC3E}">
        <p14:creationId xmlns:p14="http://schemas.microsoft.com/office/powerpoint/2010/main" xmlns="" val="834333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2000</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USS Cole</a:t>
            </a:r>
          </a:p>
        </p:txBody>
      </p:sp>
      <p:sp>
        <p:nvSpPr>
          <p:cNvPr id="4" name="Subtitle 2"/>
          <p:cNvSpPr txBox="1">
            <a:spLocks/>
          </p:cNvSpPr>
          <p:nvPr/>
        </p:nvSpPr>
        <p:spPr>
          <a:xfrm>
            <a:off x="881063" y="1284249"/>
            <a:ext cx="10733087" cy="5132426"/>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Al-Qaeda suicide attack against a US Navy Destroyer while it was harbored in the port of Aden in Yemen. 17 sailors were killed and 39 others were injured.  This event changed the "rules of engagement" for the military and was an indication of the growing threat of al-Qaeda </a:t>
            </a:r>
          </a:p>
          <a:p>
            <a:pPr>
              <a:lnSpc>
                <a:spcPct val="113999"/>
              </a:lnSpc>
            </a:pPr>
            <a:endParaRPr lang="en-US" sz="2400" dirty="0">
              <a:solidFill>
                <a:srgbClr val="FFFFFF"/>
              </a:solidFill>
              <a:latin typeface="Corbel"/>
            </a:endParaRPr>
          </a:p>
        </p:txBody>
      </p:sp>
      <p:pic>
        <p:nvPicPr>
          <p:cNvPr id="5" name="Picture 4" descr="th.jpg"/>
          <p:cNvPicPr>
            <a:picLocks noChangeAspect="1"/>
          </p:cNvPicPr>
          <p:nvPr/>
        </p:nvPicPr>
        <p:blipFill>
          <a:blip r:embed="rId3"/>
          <a:stretch>
            <a:fillRect/>
          </a:stretch>
        </p:blipFill>
        <p:spPr>
          <a:xfrm>
            <a:off x="7167563" y="3124200"/>
            <a:ext cx="4154608" cy="2945455"/>
          </a:xfrm>
          <a:prstGeom prst="rect">
            <a:avLst/>
          </a:prstGeom>
        </p:spPr>
      </p:pic>
      <p:pic>
        <p:nvPicPr>
          <p:cNvPr id="6" name="Picture 5" descr="e.jpg"/>
          <p:cNvPicPr>
            <a:picLocks noChangeAspect="1"/>
          </p:cNvPicPr>
          <p:nvPr/>
        </p:nvPicPr>
        <p:blipFill>
          <a:blip r:embed="rId4"/>
          <a:stretch>
            <a:fillRect/>
          </a:stretch>
        </p:blipFill>
        <p:spPr>
          <a:xfrm>
            <a:off x="1104900" y="3282950"/>
            <a:ext cx="5275025" cy="2373472"/>
          </a:xfrm>
          <a:prstGeom prst="rect">
            <a:avLst/>
          </a:prstGeom>
        </p:spPr>
      </p:pic>
    </p:spTree>
    <p:extLst>
      <p:ext uri="{BB962C8B-B14F-4D97-AF65-F5344CB8AC3E}">
        <p14:creationId xmlns:p14="http://schemas.microsoft.com/office/powerpoint/2010/main" xmlns="" val="3513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2001</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September 11, 2001</a:t>
            </a:r>
          </a:p>
        </p:txBody>
      </p:sp>
      <p:sp>
        <p:nvSpPr>
          <p:cNvPr id="4" name="Subtitle 2"/>
          <p:cNvSpPr txBox="1">
            <a:spLocks/>
          </p:cNvSpPr>
          <p:nvPr/>
        </p:nvSpPr>
        <p:spPr>
          <a:xfrm>
            <a:off x="3595311" y="1284288"/>
            <a:ext cx="8018839" cy="513238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A series of coordinated terrorist attacks by Al-Qaeda that targeted New York City and Washington DC. Attackers hijacked 4 airplanes, crashing 2 into the World Trade Center, 1 into the Pentagon, and 1 crashed in Pennsylvania after a struggle between the hijackers and passengers.  The attacks killed 2,996 people (including 19 hijackers) and caused at least $10 billion in property and infrastructure damage.</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Effects include a temporary closing of US air space, the War on Terror, Homeland Security Act, USA Patriot Act</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9475" y="4498716"/>
            <a:ext cx="2455710" cy="1842429"/>
          </a:xfrm>
          <a:prstGeom prst="rect">
            <a:avLst/>
          </a:prstGeom>
        </p:spPr>
      </p:pic>
      <p:pic>
        <p:nvPicPr>
          <p:cNvPr id="6" name="Picture 5"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42975" y="1292225"/>
            <a:ext cx="2430664" cy="2861877"/>
          </a:xfrm>
          <a:prstGeom prst="rect">
            <a:avLst/>
          </a:prstGeom>
        </p:spPr>
      </p:pic>
    </p:spTree>
    <p:extLst>
      <p:ext uri="{BB962C8B-B14F-4D97-AF65-F5344CB8AC3E}">
        <p14:creationId xmlns:p14="http://schemas.microsoft.com/office/powerpoint/2010/main" xmlns="" val="2775726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2001</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Impact of September 11, 2001</a:t>
            </a:r>
          </a:p>
        </p:txBody>
      </p:sp>
      <p:sp>
        <p:nvSpPr>
          <p:cNvPr id="4" name="Subtitle 2"/>
          <p:cNvSpPr txBox="1">
            <a:spLocks/>
          </p:cNvSpPr>
          <p:nvPr/>
        </p:nvSpPr>
        <p:spPr>
          <a:xfrm>
            <a:off x="826778" y="1248098"/>
            <a:ext cx="8018839" cy="5132387"/>
          </a:xfrm>
          <a:prstGeom prst="rect">
            <a:avLst/>
          </a:prstGeom>
        </p:spPr>
        <p:txBody>
          <a:bodyPr vert="horz" lIns="91440" tIns="45720" rIns="91440" bIns="45720" rtlCol="0" anchor="t">
            <a:normAutofit fontScale="925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The War on Terror focused on Osama bin Laden and al-Qaeda (responsible for 9/11), the Taliban in Afghanistan, and any country that sponsors terrorist activities (Iraq, Chad, Libya). </a:t>
            </a:r>
          </a:p>
          <a:p>
            <a:pPr>
              <a:lnSpc>
                <a:spcPct val="113999"/>
              </a:lnSpc>
            </a:pPr>
            <a:endParaRPr lang="en-US" sz="2400" dirty="0">
              <a:solidFill>
                <a:srgbClr val="FFFFFF"/>
              </a:solidFill>
              <a:latin typeface="Corbel" charset="0"/>
            </a:endParaRPr>
          </a:p>
          <a:p>
            <a:pPr>
              <a:lnSpc>
                <a:spcPct val="113999"/>
              </a:lnSpc>
            </a:pPr>
            <a:r>
              <a:rPr lang="en-US" sz="2400" dirty="0">
                <a:solidFill>
                  <a:srgbClr val="FFFFFF"/>
                </a:solidFill>
                <a:latin typeface="Corbel" charset="0"/>
              </a:rPr>
              <a:t>TSA – Transportation Security Agency created to protect security at US airports</a:t>
            </a:r>
          </a:p>
          <a:p>
            <a:pPr>
              <a:lnSpc>
                <a:spcPct val="113999"/>
              </a:lnSpc>
            </a:pPr>
            <a:endParaRPr lang="en-US" sz="2400" dirty="0">
              <a:solidFill>
                <a:srgbClr val="FFFFFF"/>
              </a:solidFill>
              <a:latin typeface="Corbel" charset="0"/>
            </a:endParaRPr>
          </a:p>
          <a:p>
            <a:pPr>
              <a:lnSpc>
                <a:spcPct val="113999"/>
              </a:lnSpc>
            </a:pPr>
            <a:r>
              <a:rPr lang="en-US" sz="2400" dirty="0">
                <a:solidFill>
                  <a:srgbClr val="FFFFFF"/>
                </a:solidFill>
                <a:latin typeface="Corbel" charset="0"/>
              </a:rPr>
              <a:t>Department of Homeland Security created to keep the US secure from all threats</a:t>
            </a:r>
          </a:p>
          <a:p>
            <a:pPr>
              <a:lnSpc>
                <a:spcPct val="113999"/>
              </a:lnSpc>
            </a:pPr>
            <a:endParaRPr lang="en-US" sz="2400" dirty="0">
              <a:solidFill>
                <a:srgbClr val="FFFFFF"/>
              </a:solidFill>
              <a:latin typeface="Corbel" charset="0"/>
            </a:endParaRPr>
          </a:p>
          <a:p>
            <a:pPr>
              <a:lnSpc>
                <a:spcPct val="113999"/>
              </a:lnSpc>
            </a:pPr>
            <a:r>
              <a:rPr lang="en-US" sz="2400" dirty="0">
                <a:solidFill>
                  <a:srgbClr val="FFFFFF"/>
                </a:solidFill>
                <a:latin typeface="Corbel" charset="0"/>
              </a:rPr>
              <a:t>USA Patriot Act, 2001 – expanded the government’s powers to protect citizens.  Used to collect information, imprison suspected terrorists, detain and search with less “cause”, and monitor peoples activities.</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10804" y="4314269"/>
            <a:ext cx="3282771" cy="2229406"/>
          </a:xfrm>
          <a:prstGeom prst="rect">
            <a:avLst/>
          </a:prstGeom>
        </p:spPr>
      </p:pic>
      <p:pic>
        <p:nvPicPr>
          <p:cNvPr id="6" name="Picture 5"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30479" y="937720"/>
            <a:ext cx="2430664" cy="2702326"/>
          </a:xfrm>
          <a:prstGeom prst="rect">
            <a:avLst/>
          </a:prstGeom>
        </p:spPr>
      </p:pic>
    </p:spTree>
    <p:extLst>
      <p:ext uri="{BB962C8B-B14F-4D97-AF65-F5344CB8AC3E}">
        <p14:creationId xmlns:p14="http://schemas.microsoft.com/office/powerpoint/2010/main" xmlns="" val="993576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2001</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Anthrax Attacks</a:t>
            </a:r>
          </a:p>
        </p:txBody>
      </p:sp>
      <p:sp>
        <p:nvSpPr>
          <p:cNvPr id="4" name="Subtitle 2"/>
          <p:cNvSpPr txBox="1">
            <a:spLocks/>
          </p:cNvSpPr>
          <p:nvPr/>
        </p:nvSpPr>
        <p:spPr>
          <a:xfrm>
            <a:off x="953753" y="3853453"/>
            <a:ext cx="11022012" cy="3105214"/>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2 weeks after 9-11, letters containing anthrax spores (deadly poison) were mailed to several news media offices and 2 US Senators, killing 5 and infecting 17 others.</a:t>
            </a:r>
          </a:p>
          <a:p>
            <a:pPr>
              <a:lnSpc>
                <a:spcPct val="113999"/>
              </a:lnSpc>
            </a:pPr>
            <a:endParaRPr lang="en-US" sz="2400" dirty="0">
              <a:solidFill>
                <a:srgbClr val="FFFFFF"/>
              </a:solidFill>
              <a:latin typeface="Corbel" charset="0"/>
            </a:endParaRPr>
          </a:p>
          <a:p>
            <a:pPr>
              <a:lnSpc>
                <a:spcPct val="113999"/>
              </a:lnSpc>
            </a:pPr>
            <a:r>
              <a:rPr lang="en-US" sz="2400" dirty="0">
                <a:solidFill>
                  <a:srgbClr val="FFFFFF"/>
                </a:solidFill>
                <a:latin typeface="Corbel" charset="0"/>
              </a:rPr>
              <a:t>At first the attacks were rumored to be linked to al-Qaeda but no evidence supported that.  FBI investigation eventually led to a military researcher named Bruce Ivins.  Ivins will commit suicide in 2008 when he finds out that the FBI is about to bring charges.</a:t>
            </a:r>
          </a:p>
        </p:txBody>
      </p:sp>
      <p:pic>
        <p:nvPicPr>
          <p:cNvPr id="5" name="Picture 4" descr="w.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9010" y="1504775"/>
            <a:ext cx="3945663" cy="2039254"/>
          </a:xfrm>
          <a:prstGeom prst="rect">
            <a:avLst/>
          </a:prstGeom>
        </p:spPr>
      </p:pic>
      <p:pic>
        <p:nvPicPr>
          <p:cNvPr id="6" name="Picture 5"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50556" y="1486494"/>
            <a:ext cx="3010438" cy="2076076"/>
          </a:xfrm>
          <a:prstGeom prst="rect">
            <a:avLst/>
          </a:prstGeom>
        </p:spPr>
      </p:pic>
      <p:pic>
        <p:nvPicPr>
          <p:cNvPr id="7" name="Picture 6" descr="th.jpg"/>
          <p:cNvPicPr>
            <a:picLocks noChangeAspect="1"/>
          </p:cNvPicPr>
          <p:nvPr/>
        </p:nvPicPr>
        <p:blipFill>
          <a:blip r:embed="rId5"/>
          <a:stretch>
            <a:fillRect/>
          </a:stretch>
        </p:blipFill>
        <p:spPr>
          <a:xfrm>
            <a:off x="7873210" y="304310"/>
            <a:ext cx="3847096" cy="3283829"/>
          </a:xfrm>
          <a:prstGeom prst="rect">
            <a:avLst/>
          </a:prstGeom>
        </p:spPr>
      </p:pic>
    </p:spTree>
    <p:extLst>
      <p:ext uri="{BB962C8B-B14F-4D97-AF65-F5344CB8AC3E}">
        <p14:creationId xmlns:p14="http://schemas.microsoft.com/office/powerpoint/2010/main" xmlns="" val="2160244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2001</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War in Afghanistan</a:t>
            </a:r>
          </a:p>
        </p:txBody>
      </p:sp>
      <p:sp>
        <p:nvSpPr>
          <p:cNvPr id="4" name="Subtitle 2"/>
          <p:cNvSpPr txBox="1">
            <a:spLocks/>
          </p:cNvSpPr>
          <p:nvPr/>
        </p:nvSpPr>
        <p:spPr>
          <a:xfrm>
            <a:off x="954088" y="1446230"/>
            <a:ext cx="6606836" cy="5511783"/>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In October, the US and Great Britain invaded Afghanistan after the Taliban government refused to "hand over" Osama Bin Laden.  The Taliban had just taken over during a Civil War that started in 1996.  The war became an UN action by the end of 2001 and a NATO action in 2003.  By 2003, 43 countries were in Afghanistan.  In 2011, Osama Bin Laden was killed in Pakistan.  In December 2014, NATO officially ended its role in Afghanistan and most countries had pulled out their troops or were in the processes of doing so.  As of 2015, their are still 10 countries that still have soldiers in Afghanistan.</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61300" y="3694113"/>
            <a:ext cx="3837197" cy="2558659"/>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73210" y="689506"/>
            <a:ext cx="3847096" cy="2513436"/>
          </a:xfrm>
          <a:prstGeom prst="rect">
            <a:avLst/>
          </a:prstGeom>
        </p:spPr>
      </p:pic>
    </p:spTree>
    <p:extLst>
      <p:ext uri="{BB962C8B-B14F-4D97-AF65-F5344CB8AC3E}">
        <p14:creationId xmlns:p14="http://schemas.microsoft.com/office/powerpoint/2010/main" xmlns="" val="249661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2002</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DC Sniper</a:t>
            </a:r>
          </a:p>
        </p:txBody>
      </p:sp>
      <p:sp>
        <p:nvSpPr>
          <p:cNvPr id="4" name="Subtitle 2"/>
          <p:cNvSpPr txBox="1">
            <a:spLocks/>
          </p:cNvSpPr>
          <p:nvPr/>
        </p:nvSpPr>
        <p:spPr>
          <a:xfrm>
            <a:off x="954088" y="1446213"/>
            <a:ext cx="10606719" cy="2490401"/>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John Allen Muhammad and Lee Boyd Malvo (17) shot 13 people, killing 10, in a 3 week spree.  The two previously killed 4 and wounded 7 others in Washington, Arizona, Texas, Louisiana, Alabama, Georgia, and Maryland earlier in the year.  The reason for the shootings has been debated.  Theories include: distraction from intended target, ex-wife; "jihad"; kidnap children and extort money from the government; and terrorism - goal was to "shut things down" across the US</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59851" y="4056013"/>
            <a:ext cx="3411545" cy="2558659"/>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89933" y="4091364"/>
            <a:ext cx="3366208" cy="2513436"/>
          </a:xfrm>
          <a:prstGeom prst="rect">
            <a:avLst/>
          </a:prstGeom>
        </p:spPr>
      </p:pic>
    </p:spTree>
    <p:extLst>
      <p:ext uri="{BB962C8B-B14F-4D97-AF65-F5344CB8AC3E}">
        <p14:creationId xmlns:p14="http://schemas.microsoft.com/office/powerpoint/2010/main" xmlns="" val="24558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2003</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War in Iraq</a:t>
            </a:r>
          </a:p>
        </p:txBody>
      </p:sp>
      <p:sp>
        <p:nvSpPr>
          <p:cNvPr id="4" name="Subtitle 2"/>
          <p:cNvSpPr txBox="1">
            <a:spLocks/>
          </p:cNvSpPr>
          <p:nvPr/>
        </p:nvSpPr>
        <p:spPr>
          <a:xfrm>
            <a:off x="5478312" y="1338263"/>
            <a:ext cx="6497788" cy="5619750"/>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Began with the fear that Iraq, led by Saddam Hussein, was provide terrorists with biological, chemical, or even nuclear weapons - "weapons of mass destruction" (WMD's).  After some international inspections, the US gave Hussein 48 hours to leave Iraq or face invasion.  The invasion began in March.  The government quickly collapsed and Hussein was captured later that year and sentenced to death in 2006.  In 2005, Iraq held elections and became the first Arab democracy in the Middle East.  Since then, the government has not been able to stop internal fighting</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5375" y="4324720"/>
            <a:ext cx="3814662" cy="2161641"/>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56641" y="1482695"/>
            <a:ext cx="3708993" cy="2410846"/>
          </a:xfrm>
          <a:prstGeom prst="rect">
            <a:avLst/>
          </a:prstGeom>
        </p:spPr>
      </p:pic>
    </p:spTree>
    <p:extLst>
      <p:ext uri="{BB962C8B-B14F-4D97-AF65-F5344CB8AC3E}">
        <p14:creationId xmlns:p14="http://schemas.microsoft.com/office/powerpoint/2010/main" xmlns="" val="79064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1996</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Atlanta Olympics bombing - Centennial Park</a:t>
            </a:r>
          </a:p>
        </p:txBody>
      </p:sp>
      <p:sp>
        <p:nvSpPr>
          <p:cNvPr id="4" name="Subtitle 2"/>
          <p:cNvSpPr txBox="1">
            <a:spLocks/>
          </p:cNvSpPr>
          <p:nvPr/>
        </p:nvSpPr>
        <p:spPr>
          <a:xfrm>
            <a:off x="949325" y="1654175"/>
            <a:ext cx="7668424" cy="4722813"/>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The Centennial Olympic Park bombing during the 1996 Summer Olympics in Atlanta happened on July 27.  The explosion killed 1 and wounded 111 others (1 person died of a heart attack).  Security guard Ricard Jewell discovered the bomb and began to evacuate the area before it went off.  He later became the FBI's main target during its investigation but was cleared of any wrong doing.  Eric Rudolph was arrested in 2003 for the </a:t>
            </a:r>
            <a:r>
              <a:rPr lang="en-US" sz="2400">
                <a:latin typeface="Corbel" charset="0"/>
              </a:rPr>
              <a:t>bombing </a:t>
            </a:r>
            <a:r>
              <a:rPr lang="en-US" sz="2400"/>
              <a:t>and 3 other bombings (anti-abortion, anti-gay)</a:t>
            </a:r>
            <a:endParaRPr lang="en-US" dirty="0"/>
          </a:p>
        </p:txBody>
      </p:sp>
      <p:pic>
        <p:nvPicPr>
          <p:cNvPr id="5" name="Picture 4" descr="th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96313" y="4619366"/>
            <a:ext cx="3440491" cy="2052897"/>
          </a:xfrm>
          <a:prstGeom prst="rect">
            <a:avLst/>
          </a:prstGeom>
        </p:spPr>
      </p:pic>
      <p:pic>
        <p:nvPicPr>
          <p:cNvPr id="8" name="Picture 7" descr="th.jpg"/>
          <p:cNvPicPr>
            <a:picLocks noChangeAspect="1"/>
          </p:cNvPicPr>
          <p:nvPr/>
        </p:nvPicPr>
        <p:blipFill>
          <a:blip r:embed="rId4"/>
          <a:stretch>
            <a:fillRect/>
          </a:stretch>
        </p:blipFill>
        <p:spPr>
          <a:xfrm>
            <a:off x="8814445" y="2122450"/>
            <a:ext cx="3234349" cy="2015764"/>
          </a:xfrm>
          <a:prstGeom prst="rect">
            <a:avLst/>
          </a:prstGeom>
        </p:spPr>
      </p:pic>
    </p:spTree>
    <p:extLst>
      <p:ext uri="{BB962C8B-B14F-4D97-AF65-F5344CB8AC3E}">
        <p14:creationId xmlns:p14="http://schemas.microsoft.com/office/powerpoint/2010/main" xmlns="" val="87546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2003</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Space Shuttle Columbia disaster</a:t>
            </a:r>
          </a:p>
        </p:txBody>
      </p:sp>
      <p:sp>
        <p:nvSpPr>
          <p:cNvPr id="4" name="Subtitle 2"/>
          <p:cNvSpPr txBox="1">
            <a:spLocks/>
          </p:cNvSpPr>
          <p:nvPr/>
        </p:nvSpPr>
        <p:spPr>
          <a:xfrm>
            <a:off x="972812" y="3781086"/>
            <a:ext cx="11003288" cy="317692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Columbia disintegrated over Texas and Louisiana as it reentered the Earth's atmosphere in February, 2003, killing all 7 crew members.  Caused was determined to be damage to the heat shield on the left wing.  This damaged occurred at launch when a piece of foam insulation broke off from the external fuel tank and hit the wing.  The damage, if known about before reentry, could not have been fixed from space.</a:t>
            </a:r>
          </a:p>
        </p:txBody>
      </p:sp>
      <p:pic>
        <p:nvPicPr>
          <p:cNvPr id="5" name="Picture 4" descr="th.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70444" y="271463"/>
            <a:ext cx="2615106" cy="3540654"/>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06810" y="1222411"/>
            <a:ext cx="4451882" cy="2390727"/>
          </a:xfrm>
          <a:prstGeom prst="rect">
            <a:avLst/>
          </a:prstGeom>
        </p:spPr>
      </p:pic>
    </p:spTree>
    <p:extLst>
      <p:ext uri="{BB962C8B-B14F-4D97-AF65-F5344CB8AC3E}">
        <p14:creationId xmlns:p14="http://schemas.microsoft.com/office/powerpoint/2010/main" xmlns="" val="393359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2003</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Human Genome Project</a:t>
            </a:r>
          </a:p>
        </p:txBody>
      </p:sp>
      <p:sp>
        <p:nvSpPr>
          <p:cNvPr id="4" name="Subtitle 2"/>
          <p:cNvSpPr txBox="1">
            <a:spLocks/>
          </p:cNvSpPr>
          <p:nvPr/>
        </p:nvSpPr>
        <p:spPr>
          <a:xfrm>
            <a:off x="882650" y="1265238"/>
            <a:ext cx="7094214" cy="5150528"/>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Its an international scientific research project whose goal is to determine the sequence of chemical base pairs that make up DNA, and identify and map all of the genes of the human genome.  The project was proposed in 1984, started in 1990 and declared complete in 2003.</a:t>
            </a:r>
          </a:p>
          <a:p>
            <a:pPr>
              <a:lnSpc>
                <a:spcPct val="113999"/>
              </a:lnSpc>
            </a:pPr>
            <a:r>
              <a:rPr lang="en-US" sz="2400" dirty="0">
                <a:solidFill>
                  <a:srgbClr val="FFFFFF"/>
                </a:solidFill>
                <a:latin typeface="Corbel" charset="0"/>
              </a:rPr>
              <a:t>Benefits may be tremendous.  Genetic tests can determine who might be predisposed to certain issues like cancer. There might even be the possibility of manufacturing "cures" to element such issues in the future.</a:t>
            </a:r>
          </a:p>
        </p:txBody>
      </p:sp>
      <p:pic>
        <p:nvPicPr>
          <p:cNvPr id="6" name="Picture 5" descr="220px-Logo_HGP.jpg"/>
          <p:cNvPicPr>
            <a:picLocks noChangeAspect="1"/>
          </p:cNvPicPr>
          <p:nvPr/>
        </p:nvPicPr>
        <p:blipFill>
          <a:blip r:embed="rId3"/>
          <a:stretch>
            <a:fillRect/>
          </a:stretch>
        </p:blipFill>
        <p:spPr>
          <a:xfrm>
            <a:off x="8692145" y="707561"/>
            <a:ext cx="2316568" cy="2311805"/>
          </a:xfrm>
          <a:prstGeom prst="rect">
            <a:avLst/>
          </a:prstGeom>
        </p:spPr>
      </p:pic>
      <p:pic>
        <p:nvPicPr>
          <p:cNvPr id="8" name="Picture 7" descr="th.jpg"/>
          <p:cNvPicPr>
            <a:picLocks noChangeAspect="1"/>
          </p:cNvPicPr>
          <p:nvPr/>
        </p:nvPicPr>
        <p:blipFill>
          <a:blip r:embed="rId4"/>
          <a:stretch>
            <a:fillRect/>
          </a:stretch>
        </p:blipFill>
        <p:spPr>
          <a:xfrm>
            <a:off x="8745538" y="3168211"/>
            <a:ext cx="2120229" cy="3245289"/>
          </a:xfrm>
          <a:prstGeom prst="rect">
            <a:avLst/>
          </a:prstGeom>
        </p:spPr>
      </p:pic>
    </p:spTree>
    <p:extLst>
      <p:ext uri="{BB962C8B-B14F-4D97-AF65-F5344CB8AC3E}">
        <p14:creationId xmlns:p14="http://schemas.microsoft.com/office/powerpoint/2010/main" xmlns="" val="115924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2004</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2004 Election</a:t>
            </a:r>
          </a:p>
        </p:txBody>
      </p:sp>
      <p:sp>
        <p:nvSpPr>
          <p:cNvPr id="4" name="Subtitle 2"/>
          <p:cNvSpPr txBox="1">
            <a:spLocks/>
          </p:cNvSpPr>
          <p:nvPr/>
        </p:nvSpPr>
        <p:spPr>
          <a:xfrm>
            <a:off x="4960938" y="1266826"/>
            <a:ext cx="7015162" cy="569118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George W Bush vs John Kerry</a:t>
            </a:r>
          </a:p>
          <a:p>
            <a:pPr>
              <a:lnSpc>
                <a:spcPct val="113999"/>
              </a:lnSpc>
            </a:pPr>
            <a:r>
              <a:rPr lang="en-US" sz="2400" dirty="0">
                <a:solidFill>
                  <a:srgbClr val="FFFFFF"/>
                </a:solidFill>
                <a:latin typeface="Corbel" charset="0"/>
              </a:rPr>
              <a:t>Bush's margin of victory in the popular vote was the smallest ever for a reelected incumbent president. (Bush actually lost the popular vote in 2000)</a:t>
            </a:r>
          </a:p>
          <a:p>
            <a:pPr>
              <a:lnSpc>
                <a:spcPct val="113999"/>
              </a:lnSpc>
            </a:pPr>
            <a:r>
              <a:rPr lang="en-US" sz="2400" dirty="0">
                <a:solidFill>
                  <a:srgbClr val="FFFFFF"/>
                </a:solidFill>
                <a:latin typeface="Corbel" charset="0"/>
              </a:rPr>
              <a:t>Bush's key to victory was his appearance to be focused on national security and the war on terrorism.</a:t>
            </a:r>
          </a:p>
        </p:txBody>
      </p:sp>
      <p:pic>
        <p:nvPicPr>
          <p:cNvPr id="7" name="Picture 6"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2363" y="1222375"/>
            <a:ext cx="3644995" cy="3330575"/>
          </a:xfrm>
          <a:prstGeom prst="rect">
            <a:avLst/>
          </a:prstGeom>
        </p:spPr>
      </p:pic>
    </p:spTree>
    <p:extLst>
      <p:ext uri="{BB962C8B-B14F-4D97-AF65-F5344CB8AC3E}">
        <p14:creationId xmlns:p14="http://schemas.microsoft.com/office/powerpoint/2010/main" xmlns="" val="21323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2005</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Hurricane Katrina</a:t>
            </a:r>
          </a:p>
        </p:txBody>
      </p:sp>
      <p:sp>
        <p:nvSpPr>
          <p:cNvPr id="4" name="Subtitle 2"/>
          <p:cNvSpPr txBox="1">
            <a:spLocks/>
          </p:cNvSpPr>
          <p:nvPr/>
        </p:nvSpPr>
        <p:spPr>
          <a:xfrm>
            <a:off x="918527" y="1338263"/>
            <a:ext cx="11057573" cy="350263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Category 5 (strongest level), 3rd most intense ever to hit the US, 5th deadliest (could have been worse if 80% of New Orleans and the Gulf Coast region had not been evacuated), Most damaging at over $108 billion</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Most damage occurred in New Orleans where the levees failed and flooded the city, trapping 20,000 people at the Superdome </a:t>
            </a:r>
          </a:p>
          <a:p>
            <a:pPr>
              <a:lnSpc>
                <a:spcPct val="113999"/>
              </a:lnSpc>
            </a:pPr>
            <a:endParaRPr lang="en-US" sz="2400" dirty="0">
              <a:solidFill>
                <a:srgbClr val="FFFFFF"/>
              </a:solidFill>
              <a:latin typeface="Corbel" charset="0"/>
            </a:endParaRPr>
          </a:p>
        </p:txBody>
      </p:sp>
      <p:pic>
        <p:nvPicPr>
          <p:cNvPr id="5" name="Picture 4" desc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2040" y="4146550"/>
            <a:ext cx="3761332" cy="2517982"/>
          </a:xfrm>
          <a:prstGeom prst="rect">
            <a:avLst/>
          </a:prstGeom>
        </p:spPr>
      </p:pic>
      <p:pic>
        <p:nvPicPr>
          <p:cNvPr id="7" name="Picture 6"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67488" y="4087813"/>
            <a:ext cx="3960786" cy="2526999"/>
          </a:xfrm>
          <a:prstGeom prst="rect">
            <a:avLst/>
          </a:prstGeom>
        </p:spPr>
      </p:pic>
    </p:spTree>
    <p:extLst>
      <p:ext uri="{BB962C8B-B14F-4D97-AF65-F5344CB8AC3E}">
        <p14:creationId xmlns:p14="http://schemas.microsoft.com/office/powerpoint/2010/main" xmlns="" val="101928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2006</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Immigration Protests</a:t>
            </a:r>
          </a:p>
        </p:txBody>
      </p:sp>
      <p:sp>
        <p:nvSpPr>
          <p:cNvPr id="4" name="Subtitle 2"/>
          <p:cNvSpPr txBox="1">
            <a:spLocks/>
          </p:cNvSpPr>
          <p:nvPr/>
        </p:nvSpPr>
        <p:spPr>
          <a:xfrm>
            <a:off x="919163" y="1338263"/>
            <a:ext cx="6659856" cy="5202953"/>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Millions of people participated in protests over a proposed change to U.S. immigration policy that would raise penalties for "illegal immigration" and classify undocumented immigrants and anyone who helped them enter or remain in </a:t>
            </a:r>
            <a:r>
              <a:rPr lang="en-US" sz="2400" dirty="0">
                <a:solidFill>
                  <a:srgbClr val="FFFFFF"/>
                </a:solidFill>
                <a:latin typeface="Corbel"/>
              </a:rPr>
              <a:t>the US as felons. </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Most of the protests not only sought a rejection of this policy, but also a comprehensive reform of the country's immigration laws that included a path to citizenship for all undocumented immigrants.</a:t>
            </a:r>
            <a:endParaRPr lang="en-US" sz="2400" dirty="0">
              <a:solidFill>
                <a:srgbClr val="FFFFFF"/>
              </a:solidFill>
              <a:latin typeface="Corbel" charset="0"/>
            </a:endParaRP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08615" y="1041561"/>
            <a:ext cx="3761332" cy="2394714"/>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10712" y="3924958"/>
            <a:ext cx="3809546" cy="2526999"/>
          </a:xfrm>
          <a:prstGeom prst="rect">
            <a:avLst/>
          </a:prstGeom>
        </p:spPr>
      </p:pic>
    </p:spTree>
    <p:extLst>
      <p:ext uri="{BB962C8B-B14F-4D97-AF65-F5344CB8AC3E}">
        <p14:creationId xmlns:p14="http://schemas.microsoft.com/office/powerpoint/2010/main" xmlns="" val="400320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2007</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Public Violence</a:t>
            </a:r>
          </a:p>
        </p:txBody>
      </p:sp>
      <p:sp>
        <p:nvSpPr>
          <p:cNvPr id="4" name="Subtitle 2"/>
          <p:cNvSpPr txBox="1">
            <a:spLocks/>
          </p:cNvSpPr>
          <p:nvPr/>
        </p:nvSpPr>
        <p:spPr>
          <a:xfrm>
            <a:off x="5099105" y="1211598"/>
            <a:ext cx="6659856" cy="5202953"/>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charset="0"/>
              </a:rPr>
              <a:t>*Trolley Square shooting (February) in Salt Lake City, Utah.  Suljman Talovic (19) killed 5 people before being killed by police. </a:t>
            </a:r>
          </a:p>
          <a:p>
            <a:pPr>
              <a:lnSpc>
                <a:spcPct val="113999"/>
              </a:lnSpc>
            </a:pPr>
            <a:r>
              <a:rPr lang="en-US" sz="2400" dirty="0">
                <a:solidFill>
                  <a:srgbClr val="FFFFFF"/>
                </a:solidFill>
                <a:latin typeface="Corbel" charset="0"/>
              </a:rPr>
              <a:t>*Ward Parkway Shopping Center (April) in Kansas City, Kansas. David Logsdon killed 3 people and wounded 3 before police killed him.  </a:t>
            </a:r>
          </a:p>
          <a:p>
            <a:pPr>
              <a:lnSpc>
                <a:spcPct val="113999"/>
              </a:lnSpc>
            </a:pPr>
            <a:r>
              <a:rPr lang="en-US" sz="2400" dirty="0">
                <a:solidFill>
                  <a:srgbClr val="FFFFFF"/>
                </a:solidFill>
                <a:latin typeface="Corbel" charset="0"/>
              </a:rPr>
              <a:t>*Westroads Mall shooting (December) in Omaha, Nebraska.  Robert Hawkins (19) killed 8 people and wounded 4 others before he shot himself.</a:t>
            </a:r>
          </a:p>
          <a:p>
            <a:pPr>
              <a:lnSpc>
                <a:spcPct val="113999"/>
              </a:lnSpc>
            </a:pPr>
            <a:r>
              <a:rPr lang="en-US" sz="2400" dirty="0">
                <a:solidFill>
                  <a:srgbClr val="FFFFFF"/>
                </a:solidFill>
                <a:latin typeface="Corbel" charset="0"/>
              </a:rPr>
              <a:t>*Virginia Tech Massacre (April)  in Blacksburg, Virginia.  Seung-Hui Cho shot 49 people, killing 32 before he shot himself.</a:t>
            </a:r>
          </a:p>
        </p:txBody>
      </p:sp>
      <p:pic>
        <p:nvPicPr>
          <p:cNvPr id="5" name="Picture 4" desc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16784" y="1186321"/>
            <a:ext cx="2394714" cy="2394714"/>
          </a:xfrm>
          <a:prstGeom prst="rect">
            <a:avLst/>
          </a:prstGeom>
        </p:spPr>
      </p:pic>
      <p:pic>
        <p:nvPicPr>
          <p:cNvPr id="7" name="Picture 6"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9852" y="4002418"/>
            <a:ext cx="3809546" cy="2444458"/>
          </a:xfrm>
          <a:prstGeom prst="rect">
            <a:avLst/>
          </a:prstGeom>
        </p:spPr>
      </p:pic>
    </p:spTree>
    <p:extLst>
      <p:ext uri="{BB962C8B-B14F-4D97-AF65-F5344CB8AC3E}">
        <p14:creationId xmlns:p14="http://schemas.microsoft.com/office/powerpoint/2010/main" xmlns="" val="67416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2008</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Financial Crisis</a:t>
            </a:r>
          </a:p>
        </p:txBody>
      </p:sp>
      <p:sp>
        <p:nvSpPr>
          <p:cNvPr id="4" name="Subtitle 2"/>
          <p:cNvSpPr txBox="1">
            <a:spLocks/>
          </p:cNvSpPr>
          <p:nvPr/>
        </p:nvSpPr>
        <p:spPr>
          <a:xfrm>
            <a:off x="5478312" y="1338263"/>
            <a:ext cx="6497788" cy="5619750"/>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Worst since the Great Depression</a:t>
            </a:r>
          </a:p>
          <a:p>
            <a:pPr>
              <a:lnSpc>
                <a:spcPct val="113999"/>
              </a:lnSpc>
            </a:pPr>
            <a:r>
              <a:rPr lang="en-US" sz="2400" dirty="0">
                <a:solidFill>
                  <a:srgbClr val="FFFFFF"/>
                </a:solidFill>
                <a:latin typeface="Corbel"/>
              </a:rPr>
              <a:t>Housing Crisis caused by low interest rates to stimulate the economy in 2000 increased the number of buyers and raising prices.  Overbuilding led to lower prices around 2007 and the rising of interest rates cause many foreclosures.  Business became to fail when mortgages and other investments began to lose money creating the recession.  In 2008, the federal government spent over $700 billion to buy distressed investments and fund failing banks, brokerage houses, insurance, and investment groups.</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2917" y="4146550"/>
            <a:ext cx="3739577" cy="2517982"/>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32343" y="1298575"/>
            <a:ext cx="3720645" cy="2789547"/>
          </a:xfrm>
          <a:prstGeom prst="rect">
            <a:avLst/>
          </a:prstGeom>
        </p:spPr>
      </p:pic>
    </p:spTree>
    <p:extLst>
      <p:ext uri="{BB962C8B-B14F-4D97-AF65-F5344CB8AC3E}">
        <p14:creationId xmlns:p14="http://schemas.microsoft.com/office/powerpoint/2010/main" xmlns="" val="243175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2008</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Election of 2008</a:t>
            </a:r>
          </a:p>
        </p:txBody>
      </p:sp>
      <p:sp>
        <p:nvSpPr>
          <p:cNvPr id="4" name="Subtitle 2"/>
          <p:cNvSpPr txBox="1">
            <a:spLocks/>
          </p:cNvSpPr>
          <p:nvPr/>
        </p:nvSpPr>
        <p:spPr>
          <a:xfrm>
            <a:off x="1063287" y="3962036"/>
            <a:ext cx="10912813" cy="2995977"/>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Barack Obama vs John McCain</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charset="0"/>
              </a:rPr>
              <a:t>Major difference was the support of the war in Iraq and Afghanistan.</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charset="0"/>
              </a:rPr>
              <a:t>Another major factor was Obama’s use</a:t>
            </a:r>
            <a:r>
              <a:rPr lang="en-US" sz="2400" dirty="0">
                <a:solidFill>
                  <a:srgbClr val="FFFFFF"/>
                </a:solidFill>
                <a:latin typeface="Corbel" charset="0"/>
              </a:rPr>
              <a:t>  </a:t>
            </a:r>
            <a:r>
              <a:rPr lang="en-US" sz="2400" dirty="0">
                <a:solidFill>
                  <a:srgbClr val="FFFFFF"/>
                </a:solidFill>
                <a:latin typeface="Century Gothic" charset="0"/>
              </a:rPr>
              <a:t>of social media.</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charset="0"/>
              </a:rPr>
              <a:t>Barack Obama is the 1st African-American US President</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26736" y="1328836"/>
            <a:ext cx="3814662" cy="2471583"/>
          </a:xfrm>
          <a:prstGeom prst="rect">
            <a:avLst/>
          </a:prstGeom>
        </p:spPr>
      </p:pic>
      <p:pic>
        <p:nvPicPr>
          <p:cNvPr id="7" name="Picture 6"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48718" y="1374125"/>
            <a:ext cx="3616269" cy="2410846"/>
          </a:xfrm>
          <a:prstGeom prst="rect">
            <a:avLst/>
          </a:prstGeom>
        </p:spPr>
      </p:pic>
    </p:spTree>
    <p:extLst>
      <p:ext uri="{BB962C8B-B14F-4D97-AF65-F5344CB8AC3E}">
        <p14:creationId xmlns:p14="http://schemas.microsoft.com/office/powerpoint/2010/main" xmlns="" val="155630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2009</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Sonia Sotomayor and Michael Jackson</a:t>
            </a:r>
          </a:p>
        </p:txBody>
      </p:sp>
      <p:sp>
        <p:nvSpPr>
          <p:cNvPr id="4" name="Subtitle 2"/>
          <p:cNvSpPr txBox="1">
            <a:spLocks/>
          </p:cNvSpPr>
          <p:nvPr/>
        </p:nvSpPr>
        <p:spPr>
          <a:xfrm>
            <a:off x="1028093" y="1194458"/>
            <a:ext cx="6333116" cy="545623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Sonia Sotomayor was appointed to the Supreme Court by President Obama.</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orbel"/>
              </a:rPr>
              <a:t>She is the 1st person of Hispanic heritage to serve on the Supreme Court</a:t>
            </a:r>
          </a:p>
          <a:p>
            <a:pPr>
              <a:lnSpc>
                <a:spcPct val="113999"/>
              </a:lnSpc>
            </a:pPr>
            <a:endParaRPr lang="en-US" sz="2400" dirty="0">
              <a:solidFill>
                <a:srgbClr val="FFFFFF"/>
              </a:solidFill>
              <a:latin typeface="Century Gothic" charset="0"/>
            </a:endParaRPr>
          </a:p>
        </p:txBody>
      </p:sp>
      <p:pic>
        <p:nvPicPr>
          <p:cNvPr id="7" name="Picture 6"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47013" y="1163657"/>
            <a:ext cx="2340234" cy="2925292"/>
          </a:xfrm>
          <a:prstGeom prst="rect">
            <a:avLst/>
          </a:prstGeom>
        </p:spPr>
      </p:pic>
      <p:pic>
        <p:nvPicPr>
          <p:cNvPr id="5" name="Picture 4" descr="th.jpg"/>
          <p:cNvPicPr>
            <a:picLocks noChangeAspect="1"/>
          </p:cNvPicPr>
          <p:nvPr/>
        </p:nvPicPr>
        <p:blipFill>
          <a:blip r:embed="rId4"/>
          <a:stretch>
            <a:fillRect/>
          </a:stretch>
        </p:blipFill>
        <p:spPr>
          <a:xfrm>
            <a:off x="1268413" y="4056821"/>
            <a:ext cx="4131322" cy="2634492"/>
          </a:xfrm>
          <a:prstGeom prst="rect">
            <a:avLst/>
          </a:prstGeom>
        </p:spPr>
      </p:pic>
      <p:sp>
        <p:nvSpPr>
          <p:cNvPr id="6" name="TextBox 5"/>
          <p:cNvSpPr txBox="1"/>
          <p:nvPr/>
        </p:nvSpPr>
        <p:spPr>
          <a:xfrm>
            <a:off x="5756275" y="4432300"/>
            <a:ext cx="6126962" cy="1569660"/>
          </a:xfrm>
          <a:prstGeom prst="rect">
            <a:avLst/>
          </a:prstGeom>
        </p:spPr>
        <p:txBody>
          <a:bodyPr rtlCol="0">
            <a:spAutoFit/>
          </a:bodyPr>
          <a:lstStyle/>
          <a:p>
            <a:pPr algn="ctr"/>
            <a:r>
              <a:rPr lang="en-US" sz="2400" i="1" dirty="0">
                <a:latin typeface="Corbel"/>
              </a:rPr>
              <a:t>Michael Jackson died in June of a heart attack caused by misusing prescription drugs.</a:t>
            </a:r>
          </a:p>
          <a:p>
            <a:pPr algn="ctr"/>
            <a:r>
              <a:rPr lang="en-US" sz="2400" i="1" dirty="0">
                <a:latin typeface="Corbel"/>
              </a:rPr>
              <a:t>He was a global figure for </a:t>
            </a:r>
            <a:r>
              <a:rPr lang="en-US" sz="2400" i="1" dirty="0">
                <a:latin typeface="Corbel" charset="0"/>
              </a:rPr>
              <a:t>his music and dance, often call the "King of Pop"</a:t>
            </a:r>
            <a:endParaRPr lang="en-US" sz="2400" dirty="0">
              <a:latin typeface="Corbel" charset="0"/>
            </a:endParaRPr>
          </a:p>
        </p:txBody>
      </p:sp>
    </p:spTree>
    <p:extLst>
      <p:ext uri="{BB962C8B-B14F-4D97-AF65-F5344CB8AC3E}">
        <p14:creationId xmlns:p14="http://schemas.microsoft.com/office/powerpoint/2010/main" xmlns="" val="281541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2009</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Fort Hood Shooting</a:t>
            </a:r>
          </a:p>
        </p:txBody>
      </p:sp>
      <p:sp>
        <p:nvSpPr>
          <p:cNvPr id="4" name="Subtitle 2"/>
          <p:cNvSpPr txBox="1">
            <a:spLocks/>
          </p:cNvSpPr>
          <p:nvPr/>
        </p:nvSpPr>
        <p:spPr>
          <a:xfrm>
            <a:off x="1226829" y="1357636"/>
            <a:ext cx="10495271" cy="5455914"/>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In November a mass shooting at </a:t>
            </a:r>
          </a:p>
          <a:p>
            <a:pPr>
              <a:lnSpc>
                <a:spcPct val="113999"/>
              </a:lnSpc>
            </a:pPr>
            <a:r>
              <a:rPr lang="en-US" sz="2400" dirty="0">
                <a:solidFill>
                  <a:srgbClr val="FFFFFF"/>
                </a:solidFill>
                <a:latin typeface="Century Gothic" charset="0"/>
              </a:rPr>
              <a:t>Fort Hood, Texas killed 13 and wounded </a:t>
            </a:r>
          </a:p>
          <a:p>
            <a:pPr>
              <a:lnSpc>
                <a:spcPct val="113999"/>
              </a:lnSpc>
            </a:pPr>
            <a:r>
              <a:rPr lang="en-US" sz="2400" dirty="0">
                <a:solidFill>
                  <a:srgbClr val="FFFFFF"/>
                </a:solidFill>
                <a:latin typeface="Century Gothic" charset="0"/>
              </a:rPr>
              <a:t>32 others.  Major Nidal Malik Hasan was</a:t>
            </a:r>
          </a:p>
          <a:p>
            <a:pPr>
              <a:lnSpc>
                <a:spcPct val="113999"/>
              </a:lnSpc>
            </a:pPr>
            <a:r>
              <a:rPr lang="en-US" sz="2400" dirty="0">
                <a:solidFill>
                  <a:srgbClr val="FFFFFF"/>
                </a:solidFill>
                <a:latin typeface="Century Gothic" charset="0"/>
              </a:rPr>
              <a:t> found guilty of the shooting and was </a:t>
            </a:r>
          </a:p>
          <a:p>
            <a:pPr>
              <a:lnSpc>
                <a:spcPct val="113999"/>
              </a:lnSpc>
            </a:pPr>
            <a:r>
              <a:rPr lang="en-US" sz="2400" dirty="0">
                <a:solidFill>
                  <a:srgbClr val="FFFFFF"/>
                </a:solidFill>
                <a:latin typeface="Century Gothic" charset="0"/>
              </a:rPr>
              <a:t>sentenced to death.  Reasons for the shooting have been </a:t>
            </a:r>
          </a:p>
          <a:p>
            <a:pPr>
              <a:lnSpc>
                <a:spcPct val="113999"/>
              </a:lnSpc>
            </a:pPr>
            <a:r>
              <a:rPr lang="en-US" sz="2400" dirty="0">
                <a:solidFill>
                  <a:srgbClr val="FFFFFF"/>
                </a:solidFill>
                <a:latin typeface="Century Gothic" charset="0"/>
              </a:rPr>
              <a:t>                        controversial.  It was ruled as work place violence </a:t>
            </a:r>
          </a:p>
          <a:p>
            <a:pPr>
              <a:lnSpc>
                <a:spcPct val="113999"/>
              </a:lnSpc>
            </a:pPr>
            <a:r>
              <a:rPr lang="en-US" sz="2400" dirty="0">
                <a:solidFill>
                  <a:srgbClr val="FFFFFF"/>
                </a:solidFill>
                <a:latin typeface="Century Gothic" charset="0"/>
              </a:rPr>
              <a:t>                        because Hasan did not want to redeploy to </a:t>
            </a:r>
          </a:p>
          <a:p>
            <a:pPr>
              <a:lnSpc>
                <a:spcPct val="113999"/>
              </a:lnSpc>
            </a:pPr>
            <a:r>
              <a:rPr lang="en-US" sz="2400" dirty="0">
                <a:solidFill>
                  <a:srgbClr val="FFFFFF"/>
                </a:solidFill>
                <a:latin typeface="Century Gothic" charset="0"/>
              </a:rPr>
              <a:t>                        Afghanistan but others look at Hasan's belief at the </a:t>
            </a:r>
          </a:p>
          <a:p>
            <a:pPr>
              <a:lnSpc>
                <a:spcPct val="113999"/>
              </a:lnSpc>
            </a:pPr>
            <a:r>
              <a:rPr lang="en-US" sz="2400" dirty="0">
                <a:solidFill>
                  <a:srgbClr val="FFFFFF"/>
                </a:solidFill>
                <a:latin typeface="Century Gothic" charset="0"/>
              </a:rPr>
              <a:t>                        immoral killings of Muslims at the hands of the US </a:t>
            </a:r>
          </a:p>
          <a:p>
            <a:pPr>
              <a:lnSpc>
                <a:spcPct val="113999"/>
              </a:lnSpc>
            </a:pPr>
            <a:r>
              <a:rPr lang="en-US" sz="2400" dirty="0">
                <a:solidFill>
                  <a:srgbClr val="FFFFFF"/>
                </a:solidFill>
                <a:latin typeface="Century Gothic" charset="0"/>
              </a:rPr>
              <a:t>                        soldiers.</a:t>
            </a:r>
          </a:p>
        </p:txBody>
      </p:sp>
      <p:pic>
        <p:nvPicPr>
          <p:cNvPr id="5" name="Picture 4" desc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46178" y="532657"/>
            <a:ext cx="3724303" cy="2471583"/>
          </a:xfrm>
          <a:prstGeom prst="rect">
            <a:avLst/>
          </a:prstGeom>
        </p:spPr>
      </p:pic>
      <p:pic>
        <p:nvPicPr>
          <p:cNvPr id="7" name="Picture 6"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54733" y="3584435"/>
            <a:ext cx="2340234" cy="2933195"/>
          </a:xfrm>
          <a:prstGeom prst="rect">
            <a:avLst/>
          </a:prstGeom>
        </p:spPr>
      </p:pic>
    </p:spTree>
    <p:extLst>
      <p:ext uri="{BB962C8B-B14F-4D97-AF65-F5344CB8AC3E}">
        <p14:creationId xmlns:p14="http://schemas.microsoft.com/office/powerpoint/2010/main" xmlns="" val="128471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1996</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Unabomber arrested</a:t>
            </a:r>
          </a:p>
        </p:txBody>
      </p:sp>
      <p:sp>
        <p:nvSpPr>
          <p:cNvPr id="4" name="Subtitle 2"/>
          <p:cNvSpPr txBox="1">
            <a:spLocks/>
          </p:cNvSpPr>
          <p:nvPr/>
        </p:nvSpPr>
        <p:spPr>
          <a:xfrm>
            <a:off x="949325" y="1654175"/>
            <a:ext cx="9099595" cy="4722813"/>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Ted Kaczynski was arrested after mailing 16 bombs between 1978 and 1995, </a:t>
            </a:r>
            <a:r>
              <a:rPr lang="en-US" sz="2400">
                <a:latin typeface="Corbel" charset="0"/>
              </a:rPr>
              <a:t>killing 3 </a:t>
            </a:r>
            <a:r>
              <a:rPr lang="en-US" sz="2400"/>
              <a:t>and wounding 23 others.  He was anti-industrialization and modern technology.</a:t>
            </a:r>
            <a:endParaRPr lang="en-US"/>
          </a:p>
        </p:txBody>
      </p:sp>
      <p:pic>
        <p:nvPicPr>
          <p:cNvPr id="5" name="Picture 4" descr="OakParkBuilding.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30300" y="3365500"/>
            <a:ext cx="4008964" cy="2660060"/>
          </a:xfrm>
          <a:prstGeom prst="rect">
            <a:avLst/>
          </a:prstGeom>
        </p:spPr>
      </p:pic>
      <p:pic>
        <p:nvPicPr>
          <p:cNvPr id="8" name="Picture 7" descr="th2ZA2WI38.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24488" y="3101975"/>
            <a:ext cx="2177505" cy="2904399"/>
          </a:xfrm>
          <a:prstGeom prst="rect">
            <a:avLst/>
          </a:prstGeom>
        </p:spPr>
      </p:pic>
      <p:pic>
        <p:nvPicPr>
          <p:cNvPr id="6" name="Picture 5" descr="1101960415_400.jpg"/>
          <p:cNvPicPr>
            <a:picLocks noChangeAspect="1"/>
          </p:cNvPicPr>
          <p:nvPr/>
        </p:nvPicPr>
        <p:blipFill>
          <a:blip r:embed="rId5"/>
          <a:stretch>
            <a:fillRect/>
          </a:stretch>
        </p:blipFill>
        <p:spPr>
          <a:xfrm>
            <a:off x="8055429" y="2777980"/>
            <a:ext cx="2743200" cy="3614166"/>
          </a:xfrm>
          <a:prstGeom prst="rect">
            <a:avLst/>
          </a:prstGeom>
        </p:spPr>
      </p:pic>
    </p:spTree>
    <p:extLst>
      <p:ext uri="{BB962C8B-B14F-4D97-AF65-F5344CB8AC3E}">
        <p14:creationId xmlns:p14="http://schemas.microsoft.com/office/powerpoint/2010/main" xmlns="" val="2314023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2010</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Affordable Care Act</a:t>
            </a:r>
          </a:p>
        </p:txBody>
      </p:sp>
      <p:sp>
        <p:nvSpPr>
          <p:cNvPr id="4" name="Subtitle 2"/>
          <p:cNvSpPr txBox="1">
            <a:spLocks/>
          </p:cNvSpPr>
          <p:nvPr/>
        </p:nvSpPr>
        <p:spPr>
          <a:xfrm>
            <a:off x="1227138" y="1357313"/>
            <a:ext cx="7527385" cy="5456237"/>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The Affordable Care Act, or Obama Care was passed in March and represents the most significant regulatory overhaul of the US healthcare system since Medicare/Medicaid in the 1960s.</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charset="0"/>
              </a:rPr>
              <a:t>It is an attempt to increase the quality and affordability of health insurance, to increase the number of people covered, and reduce the overall cost of health care.</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charset="0"/>
              </a:rPr>
              <a:t>The program is still being fought over. Most parts were upheld by the Supreme Court in 2012</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95981" y="2541200"/>
            <a:ext cx="3051337" cy="2471583"/>
          </a:xfrm>
          <a:prstGeom prst="rect">
            <a:avLst/>
          </a:prstGeom>
        </p:spPr>
      </p:pic>
    </p:spTree>
    <p:extLst>
      <p:ext uri="{BB962C8B-B14F-4D97-AF65-F5344CB8AC3E}">
        <p14:creationId xmlns:p14="http://schemas.microsoft.com/office/powerpoint/2010/main" xmlns="" val="981310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2010</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WikiLeaks</a:t>
            </a:r>
          </a:p>
        </p:txBody>
      </p:sp>
      <p:sp>
        <p:nvSpPr>
          <p:cNvPr id="4" name="Subtitle 2"/>
          <p:cNvSpPr txBox="1">
            <a:spLocks/>
          </p:cNvSpPr>
          <p:nvPr/>
        </p:nvSpPr>
        <p:spPr>
          <a:xfrm>
            <a:off x="4375666" y="1538263"/>
            <a:ext cx="7527385" cy="545623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WikiLeaks is an international journalistic organization which publishes secret information.  Although the website began in 2006, it was in 2010 when it made "history".</a:t>
            </a:r>
          </a:p>
          <a:p>
            <a:pPr>
              <a:lnSpc>
                <a:spcPct val="113999"/>
              </a:lnSpc>
            </a:pPr>
            <a:r>
              <a:rPr lang="en-US" sz="2400" dirty="0">
                <a:solidFill>
                  <a:srgbClr val="FFFFFF"/>
                </a:solidFill>
                <a:latin typeface="Century Gothic" charset="0"/>
              </a:rPr>
              <a:t>It published 76,900 secret government documents on the Afghanistan and Iraqi Wars, some of which had names of embedded personal and other "top secret" information.</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17158" y="1545976"/>
            <a:ext cx="2854778" cy="3774577"/>
          </a:xfrm>
          <a:prstGeom prst="rect">
            <a:avLst/>
          </a:prstGeom>
        </p:spPr>
      </p:pic>
    </p:spTree>
    <p:extLst>
      <p:ext uri="{BB962C8B-B14F-4D97-AF65-F5344CB8AC3E}">
        <p14:creationId xmlns:p14="http://schemas.microsoft.com/office/powerpoint/2010/main" xmlns="" val="589551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2010</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Times Square Car Bomb Plot</a:t>
            </a:r>
          </a:p>
        </p:txBody>
      </p:sp>
      <p:sp>
        <p:nvSpPr>
          <p:cNvPr id="4" name="Subtitle 2"/>
          <p:cNvSpPr txBox="1">
            <a:spLocks/>
          </p:cNvSpPr>
          <p:nvPr/>
        </p:nvSpPr>
        <p:spPr>
          <a:xfrm>
            <a:off x="992188" y="1339850"/>
            <a:ext cx="6223816" cy="5456238"/>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The Times Square Car Bomb plot was a terrorist attack in New York City that was foiled when 2 street vendors saw the car "smoking" and alerted the police.  The bomb had ignited but failed to explode, saving hundreds of people.  Faisal Shahzad was arrested for the crime and it was discovered that he had been trained in Pakistan and ordered to commit </a:t>
            </a:r>
            <a:r>
              <a:rPr lang="en-US" sz="2400" dirty="0">
                <a:solidFill>
                  <a:srgbClr val="FFFFFF"/>
                </a:solidFill>
                <a:latin typeface="Corbel" charset="0"/>
              </a:rPr>
              <a:t>the crime by the Taliban.</a:t>
            </a:r>
            <a:endParaRPr lang="en-US" sz="2400" dirty="0">
              <a:solidFill>
                <a:srgbClr val="FFFFFF"/>
              </a:solidFill>
              <a:latin typeface="Corbel" charset="0"/>
              <a:hlinkClick r:id="rId3"/>
            </a:endParaRPr>
          </a:p>
        </p:txBody>
      </p:sp>
      <p:pic>
        <p:nvPicPr>
          <p:cNvPr id="5" name="Picture 4" descr="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75714" y="1023938"/>
            <a:ext cx="3578124" cy="2686214"/>
          </a:xfrm>
          <a:prstGeom prst="rect">
            <a:avLst/>
          </a:prstGeom>
        </p:spPr>
      </p:pic>
      <p:pic>
        <p:nvPicPr>
          <p:cNvPr id="6" name="Picture 5" descr="th.jpg"/>
          <p:cNvPicPr>
            <a:picLocks noChangeAspect="1"/>
          </p:cNvPicPr>
          <p:nvPr/>
        </p:nvPicPr>
        <p:blipFill>
          <a:blip r:embed="rId5"/>
          <a:stretch>
            <a:fillRect/>
          </a:stretch>
        </p:blipFill>
        <p:spPr>
          <a:xfrm>
            <a:off x="8107376" y="3806825"/>
            <a:ext cx="3540112" cy="2841356"/>
          </a:xfrm>
          <a:prstGeom prst="rect">
            <a:avLst/>
          </a:prstGeom>
        </p:spPr>
      </p:pic>
    </p:spTree>
    <p:extLst>
      <p:ext uri="{BB962C8B-B14F-4D97-AF65-F5344CB8AC3E}">
        <p14:creationId xmlns:p14="http://schemas.microsoft.com/office/powerpoint/2010/main" xmlns="" val="281784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2011</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Space Shuttle Progam Ends</a:t>
            </a:r>
          </a:p>
        </p:txBody>
      </p:sp>
      <p:sp>
        <p:nvSpPr>
          <p:cNvPr id="4" name="Subtitle 2"/>
          <p:cNvSpPr txBox="1">
            <a:spLocks/>
          </p:cNvSpPr>
          <p:nvPr/>
        </p:nvSpPr>
        <p:spPr>
          <a:xfrm>
            <a:off x="1227138" y="1357313"/>
            <a:ext cx="7527385" cy="545623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The Space Shuttle program lasted from 1972 (concept) to August 2011.  1st flight of the reusable space craft was in 1981 and it marked a large leap forward in the Space Program.</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a:rPr>
              <a:t>The program suffered two major loses: 1986 Challenger explosion and 2003 Columbia re-entry break up</a:t>
            </a:r>
          </a:p>
          <a:p>
            <a:pPr>
              <a:lnSpc>
                <a:spcPct val="113999"/>
              </a:lnSpc>
            </a:pPr>
            <a:endParaRPr lang="en-US" sz="2400" dirty="0">
              <a:solidFill>
                <a:srgbClr val="FFFFFF"/>
              </a:solidFill>
              <a:latin typeface="Century Gothic"/>
            </a:endParaRPr>
          </a:p>
          <a:p>
            <a:pPr>
              <a:lnSpc>
                <a:spcPct val="113999"/>
              </a:lnSpc>
            </a:pPr>
            <a:r>
              <a:rPr lang="en-US" sz="2400" dirty="0">
                <a:solidFill>
                  <a:srgbClr val="FFFFFF"/>
                </a:solidFill>
                <a:latin typeface="Century Gothic"/>
              </a:rPr>
              <a:t>The next stage of space exploration has been moved to private companies and secret military programs</a:t>
            </a:r>
          </a:p>
        </p:txBody>
      </p:sp>
      <p:pic>
        <p:nvPicPr>
          <p:cNvPr id="5" name="Picture 4"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41696" y="4147812"/>
            <a:ext cx="3051337" cy="2008796"/>
          </a:xfrm>
          <a:prstGeom prst="rect">
            <a:avLst/>
          </a:prstGeom>
        </p:spPr>
      </p:pic>
      <p:pic>
        <p:nvPicPr>
          <p:cNvPr id="6" name="Picture 5" descr="e.jpg"/>
          <p:cNvPicPr>
            <a:picLocks noChangeAspect="1"/>
          </p:cNvPicPr>
          <p:nvPr/>
        </p:nvPicPr>
        <p:blipFill>
          <a:blip r:embed="rId4"/>
          <a:stretch>
            <a:fillRect/>
          </a:stretch>
        </p:blipFill>
        <p:spPr>
          <a:xfrm>
            <a:off x="9283533" y="445131"/>
            <a:ext cx="2039103" cy="3102216"/>
          </a:xfrm>
          <a:prstGeom prst="rect">
            <a:avLst/>
          </a:prstGeom>
        </p:spPr>
      </p:pic>
    </p:spTree>
    <p:extLst>
      <p:ext uri="{BB962C8B-B14F-4D97-AF65-F5344CB8AC3E}">
        <p14:creationId xmlns:p14="http://schemas.microsoft.com/office/powerpoint/2010/main" xmlns="" val="1197569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2011</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Osama Bin Laden Killed</a:t>
            </a:r>
          </a:p>
        </p:txBody>
      </p:sp>
      <p:sp>
        <p:nvSpPr>
          <p:cNvPr id="4" name="Subtitle 2"/>
          <p:cNvSpPr txBox="1">
            <a:spLocks/>
          </p:cNvSpPr>
          <p:nvPr/>
        </p:nvSpPr>
        <p:spPr>
          <a:xfrm>
            <a:off x="4303286" y="1176363"/>
            <a:ext cx="7527385" cy="545623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Osama Bin Laden, the founder and leader of al-Qaeda was killed in a CIA/Naval Seal operation on May 2.  </a:t>
            </a:r>
          </a:p>
          <a:p>
            <a:pPr>
              <a:lnSpc>
                <a:spcPct val="113999"/>
              </a:lnSpc>
            </a:pPr>
            <a:r>
              <a:rPr lang="en-US" sz="2400" dirty="0">
                <a:solidFill>
                  <a:srgbClr val="FFFFFF"/>
                </a:solidFill>
                <a:latin typeface="Century Gothic"/>
              </a:rPr>
              <a:t>He was found to be hiding in a compound in Abbottabad, Pakistan, less than a mile from the country's military academy.</a:t>
            </a:r>
          </a:p>
          <a:p>
            <a:pPr>
              <a:lnSpc>
                <a:spcPct val="113999"/>
              </a:lnSpc>
            </a:pPr>
            <a:r>
              <a:rPr lang="en-US" sz="2400" dirty="0">
                <a:solidFill>
                  <a:srgbClr val="FFFFFF"/>
                </a:solidFill>
                <a:latin typeface="Century Gothic"/>
              </a:rPr>
              <a:t>The operation was secret, Pakistan was not even told of it, and because it took place in a non war zone, the Seal team had to be temporarily reassigned to the CIA.</a:t>
            </a:r>
          </a:p>
          <a:p>
            <a:pPr>
              <a:lnSpc>
                <a:spcPct val="113999"/>
              </a:lnSpc>
            </a:pPr>
            <a:r>
              <a:rPr lang="en-US" sz="2400" dirty="0">
                <a:solidFill>
                  <a:srgbClr val="FFFFFF"/>
                </a:solidFill>
                <a:latin typeface="Century Gothic"/>
              </a:rPr>
              <a:t>Bin Laden's body was buried at sea within 24 of being killed</a:t>
            </a:r>
          </a:p>
        </p:txBody>
      </p:sp>
      <p:pic>
        <p:nvPicPr>
          <p:cNvPr id="6" name="Picture 5"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31875" y="1382713"/>
            <a:ext cx="3125637" cy="4037600"/>
          </a:xfrm>
          <a:prstGeom prst="rect">
            <a:avLst/>
          </a:prstGeom>
        </p:spPr>
      </p:pic>
    </p:spTree>
    <p:extLst>
      <p:ext uri="{BB962C8B-B14F-4D97-AF65-F5344CB8AC3E}">
        <p14:creationId xmlns:p14="http://schemas.microsoft.com/office/powerpoint/2010/main" xmlns="" val="4232364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2012</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2012 Election</a:t>
            </a:r>
          </a:p>
        </p:txBody>
      </p:sp>
      <p:sp>
        <p:nvSpPr>
          <p:cNvPr id="4" name="Subtitle 2"/>
          <p:cNvSpPr txBox="1">
            <a:spLocks/>
          </p:cNvSpPr>
          <p:nvPr/>
        </p:nvSpPr>
        <p:spPr>
          <a:xfrm>
            <a:off x="1082806" y="3818206"/>
            <a:ext cx="10747244" cy="2814369"/>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Barack Obama vs Mitt Romney</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charset="0"/>
              </a:rPr>
              <a:t>Campaigns focused on Health Care, The wars in Afghanistan and Iraq, and economic recovery</a:t>
            </a:r>
          </a:p>
          <a:p>
            <a:pPr>
              <a:lnSpc>
                <a:spcPct val="113999"/>
              </a:lnSpc>
            </a:pPr>
            <a:endParaRPr lang="en-US" sz="2400" dirty="0">
              <a:solidFill>
                <a:srgbClr val="FFFFFF"/>
              </a:solidFill>
              <a:latin typeface="Century Gothic" charset="0"/>
            </a:endParaRPr>
          </a:p>
          <a:p>
            <a:pPr>
              <a:lnSpc>
                <a:spcPct val="113999"/>
              </a:lnSpc>
            </a:pPr>
            <a:r>
              <a:rPr lang="en-US" sz="2400" dirty="0">
                <a:solidFill>
                  <a:srgbClr val="FFFFFF"/>
                </a:solidFill>
                <a:latin typeface="Century Gothic"/>
              </a:rPr>
              <a:t>Obama wins 2n</a:t>
            </a:r>
          </a:p>
        </p:txBody>
      </p:sp>
      <p:pic>
        <p:nvPicPr>
          <p:cNvPr id="6" name="Picture 5" descr="th.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1390" y="1221014"/>
            <a:ext cx="3270546" cy="2518722"/>
          </a:xfrm>
          <a:prstGeom prst="rect">
            <a:avLst/>
          </a:prstGeom>
        </p:spPr>
      </p:pic>
      <p:pic>
        <p:nvPicPr>
          <p:cNvPr id="5" name="Picture 4" descr="e.jpg"/>
          <p:cNvPicPr>
            <a:picLocks noChangeAspect="1"/>
          </p:cNvPicPr>
          <p:nvPr/>
        </p:nvPicPr>
        <p:blipFill>
          <a:blip r:embed="rId4"/>
          <a:stretch>
            <a:fillRect/>
          </a:stretch>
        </p:blipFill>
        <p:spPr>
          <a:xfrm>
            <a:off x="6407339" y="1219200"/>
            <a:ext cx="4100324" cy="2492684"/>
          </a:xfrm>
          <a:prstGeom prst="rect">
            <a:avLst/>
          </a:prstGeom>
        </p:spPr>
      </p:pic>
    </p:spTree>
    <p:extLst>
      <p:ext uri="{BB962C8B-B14F-4D97-AF65-F5344CB8AC3E}">
        <p14:creationId xmlns:p14="http://schemas.microsoft.com/office/powerpoint/2010/main" xmlns="" val="2819976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2012</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Hurricane Sandy</a:t>
            </a:r>
          </a:p>
        </p:txBody>
      </p:sp>
      <p:sp>
        <p:nvSpPr>
          <p:cNvPr id="4" name="Subtitle 2"/>
          <p:cNvSpPr txBox="1">
            <a:spLocks/>
          </p:cNvSpPr>
          <p:nvPr/>
        </p:nvSpPr>
        <p:spPr>
          <a:xfrm>
            <a:off x="4104537" y="1411305"/>
            <a:ext cx="7725513" cy="5221270"/>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Although not a extremely strong hurricane, Sandy is the 2nd most costly hurricane in US history at $65 billion.  It affected 24 states and hit every state on the Atlantic seaboard.  71 people also died due to Sandy.</a:t>
            </a:r>
            <a:endParaRPr lang="en-US" sz="2400" dirty="0">
              <a:solidFill>
                <a:srgbClr val="FFFFFF"/>
              </a:solidFill>
              <a:latin typeface="Century Gothic"/>
            </a:endParaRPr>
          </a:p>
        </p:txBody>
      </p:sp>
      <p:pic>
        <p:nvPicPr>
          <p:cNvPr id="6" name="Picture 5" desc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441475" y="4104898"/>
            <a:ext cx="3488088" cy="2324334"/>
          </a:xfrm>
          <a:prstGeom prst="rect">
            <a:avLst/>
          </a:prstGeom>
        </p:spPr>
      </p:pic>
      <p:pic>
        <p:nvPicPr>
          <p:cNvPr id="5" name="Picture 4"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74022" y="1605106"/>
            <a:ext cx="3037603" cy="1812254"/>
          </a:xfrm>
          <a:prstGeom prst="rect">
            <a:avLst/>
          </a:prstGeom>
        </p:spPr>
      </p:pic>
      <p:pic>
        <p:nvPicPr>
          <p:cNvPr id="7" name="Picture 6" descr="the.jpg"/>
          <p:cNvPicPr>
            <a:picLocks noChangeAspect="1"/>
          </p:cNvPicPr>
          <p:nvPr/>
        </p:nvPicPr>
        <p:blipFill>
          <a:blip r:embed="rId5"/>
          <a:stretch>
            <a:fillRect/>
          </a:stretch>
        </p:blipFill>
        <p:spPr>
          <a:xfrm>
            <a:off x="917547" y="4145671"/>
            <a:ext cx="3582408" cy="2384982"/>
          </a:xfrm>
          <a:prstGeom prst="rect">
            <a:avLst/>
          </a:prstGeom>
        </p:spPr>
      </p:pic>
      <p:pic>
        <p:nvPicPr>
          <p:cNvPr id="8" name="Picture 7" descr="thee.jpg"/>
          <p:cNvPicPr>
            <a:picLocks noChangeAspect="1"/>
          </p:cNvPicPr>
          <p:nvPr/>
        </p:nvPicPr>
        <p:blipFill>
          <a:blip r:embed="rId6"/>
          <a:stretch>
            <a:fillRect/>
          </a:stretch>
        </p:blipFill>
        <p:spPr>
          <a:xfrm>
            <a:off x="4922924" y="4134856"/>
            <a:ext cx="3269134" cy="2369132"/>
          </a:xfrm>
          <a:prstGeom prst="rect">
            <a:avLst/>
          </a:prstGeom>
        </p:spPr>
      </p:pic>
    </p:spTree>
    <p:extLst>
      <p:ext uri="{BB962C8B-B14F-4D97-AF65-F5344CB8AC3E}">
        <p14:creationId xmlns:p14="http://schemas.microsoft.com/office/powerpoint/2010/main" xmlns="" val="148882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2013</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Snowden Leaks</a:t>
            </a:r>
          </a:p>
        </p:txBody>
      </p:sp>
      <p:sp>
        <p:nvSpPr>
          <p:cNvPr id="4" name="Subtitle 2"/>
          <p:cNvSpPr txBox="1">
            <a:spLocks/>
          </p:cNvSpPr>
          <p:nvPr/>
        </p:nvSpPr>
        <p:spPr>
          <a:xfrm>
            <a:off x="974725" y="1212850"/>
            <a:ext cx="6620981" cy="5221288"/>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Edward Snowden was a system administrator for the CIA and an analyst for the National Security Agency when he leaked classified information to the main steam media.  The leaked information revealed global surveillance programs that ran with the cooperation of telecommunication companies and European governments.  Snowden is currently in "exile" in Russia.</a:t>
            </a:r>
          </a:p>
        </p:txBody>
      </p:sp>
      <p:pic>
        <p:nvPicPr>
          <p:cNvPr id="5" name="Picture 4" descr="220px-Edward_Snowden-2.jpg"/>
          <p:cNvPicPr>
            <a:picLocks noChangeAspect="1"/>
          </p:cNvPicPr>
          <p:nvPr/>
        </p:nvPicPr>
        <p:blipFill>
          <a:blip r:embed="rId3"/>
          <a:stretch>
            <a:fillRect/>
          </a:stretch>
        </p:blipFill>
        <p:spPr>
          <a:xfrm>
            <a:off x="8289112" y="419721"/>
            <a:ext cx="2743200" cy="3304309"/>
          </a:xfrm>
          <a:prstGeom prst="rect">
            <a:avLst/>
          </a:prstGeom>
        </p:spPr>
      </p:pic>
      <p:pic>
        <p:nvPicPr>
          <p:cNvPr id="6" name="Picture 5" descr="th.jpg"/>
          <p:cNvPicPr>
            <a:picLocks noChangeAspect="1"/>
          </p:cNvPicPr>
          <p:nvPr/>
        </p:nvPicPr>
        <p:blipFill>
          <a:blip r:embed="rId4"/>
          <a:stretch>
            <a:fillRect/>
          </a:stretch>
        </p:blipFill>
        <p:spPr>
          <a:xfrm>
            <a:off x="7908456" y="3970338"/>
            <a:ext cx="3937469" cy="2707779"/>
          </a:xfrm>
          <a:prstGeom prst="rect">
            <a:avLst/>
          </a:prstGeom>
        </p:spPr>
      </p:pic>
    </p:spTree>
    <p:extLst>
      <p:ext uri="{BB962C8B-B14F-4D97-AF65-F5344CB8AC3E}">
        <p14:creationId xmlns:p14="http://schemas.microsoft.com/office/powerpoint/2010/main" xmlns="" val="3155193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2013</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Boston Marathon Bombing</a:t>
            </a:r>
          </a:p>
        </p:txBody>
      </p:sp>
      <p:sp>
        <p:nvSpPr>
          <p:cNvPr id="4" name="Subtitle 2"/>
          <p:cNvSpPr txBox="1">
            <a:spLocks/>
          </p:cNvSpPr>
          <p:nvPr/>
        </p:nvSpPr>
        <p:spPr>
          <a:xfrm>
            <a:off x="1011033" y="3456021"/>
            <a:ext cx="10819017" cy="3176554"/>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The bombing occurred on April 15th whe 2 pressure cooker bombs exploded killing 3 people and wounding another 264.  Chechen brothers Dzhokhar Tsarnaev and Tamerlan Tsarnaev were the perpetrators.  Tamerlan was killed in a shoot out with police and Dzhokhar was arrested and found guilty of the crime.  Motive for the act is believed to by based on extremist Islamic </a:t>
            </a:r>
            <a:r>
              <a:rPr lang="en-US" sz="2400" dirty="0">
                <a:solidFill>
                  <a:srgbClr val="FFFFFF"/>
                </a:solidFill>
                <a:latin typeface="Century Gothic"/>
              </a:rPr>
              <a:t>beliefs and the wars in Iraq and Afghanstan.</a:t>
            </a:r>
            <a:endParaRPr lang="en-US" sz="2400" dirty="0">
              <a:solidFill>
                <a:srgbClr val="FFFFFF"/>
              </a:solidFill>
              <a:latin typeface="Century Gothic"/>
              <a:hlinkClick r:id="rId3"/>
            </a:endParaRPr>
          </a:p>
        </p:txBody>
      </p:sp>
      <p:pic>
        <p:nvPicPr>
          <p:cNvPr id="5" name="Picture 4" descr="ee.jpg"/>
          <p:cNvPicPr>
            <a:picLocks noChangeAspect="1"/>
          </p:cNvPicPr>
          <p:nvPr/>
        </p:nvPicPr>
        <p:blipFill>
          <a:blip r:embed="rId4"/>
          <a:stretch>
            <a:fillRect/>
          </a:stretch>
        </p:blipFill>
        <p:spPr>
          <a:xfrm>
            <a:off x="8180166" y="1120788"/>
            <a:ext cx="3430809" cy="2286006"/>
          </a:xfrm>
          <a:prstGeom prst="rect">
            <a:avLst/>
          </a:prstGeom>
        </p:spPr>
      </p:pic>
      <p:pic>
        <p:nvPicPr>
          <p:cNvPr id="6" name="Picture 5" descr="e.jpg"/>
          <p:cNvPicPr>
            <a:picLocks noChangeAspect="1"/>
          </p:cNvPicPr>
          <p:nvPr/>
        </p:nvPicPr>
        <p:blipFill>
          <a:blip r:embed="rId5"/>
          <a:stretch>
            <a:fillRect/>
          </a:stretch>
        </p:blipFill>
        <p:spPr>
          <a:xfrm>
            <a:off x="4760590" y="1275383"/>
            <a:ext cx="3249859" cy="2101103"/>
          </a:xfrm>
          <a:prstGeom prst="rect">
            <a:avLst/>
          </a:prstGeom>
        </p:spPr>
      </p:pic>
      <p:pic>
        <p:nvPicPr>
          <p:cNvPr id="7" name="Picture 6" descr="th.jpg"/>
          <p:cNvPicPr>
            <a:picLocks noChangeAspect="1"/>
          </p:cNvPicPr>
          <p:nvPr/>
        </p:nvPicPr>
        <p:blipFill>
          <a:blip r:embed="rId6"/>
          <a:stretch>
            <a:fillRect/>
          </a:stretch>
        </p:blipFill>
        <p:spPr>
          <a:xfrm>
            <a:off x="942975" y="1319213"/>
            <a:ext cx="3607235" cy="2031614"/>
          </a:xfrm>
          <a:prstGeom prst="rect">
            <a:avLst/>
          </a:prstGeom>
        </p:spPr>
      </p:pic>
    </p:spTree>
    <p:extLst>
      <p:ext uri="{BB962C8B-B14F-4D97-AF65-F5344CB8AC3E}">
        <p14:creationId xmlns:p14="http://schemas.microsoft.com/office/powerpoint/2010/main" xmlns="" val="3915851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2014</a:t>
            </a:r>
          </a:p>
        </p:txBody>
      </p:sp>
      <p:sp>
        <p:nvSpPr>
          <p:cNvPr id="3" name="Subtitle 2"/>
          <p:cNvSpPr>
            <a:spLocks noGrp="1"/>
          </p:cNvSpPr>
          <p:nvPr>
            <p:ph type="subTitle" idx="1"/>
          </p:nvPr>
        </p:nvSpPr>
        <p:spPr>
          <a:xfrm>
            <a:off x="2935288" y="217501"/>
            <a:ext cx="8699500" cy="796912"/>
          </a:xfrm>
        </p:spPr>
        <p:txBody>
          <a:bodyPr vert="horz" lIns="91440" tIns="45720" rIns="91440" bIns="45720" rtlCol="0" anchor="t">
            <a:normAutofit/>
          </a:bodyPr>
          <a:lstStyle/>
          <a:p>
            <a:pPr>
              <a:lnSpc>
                <a:spcPct val="113999"/>
              </a:lnSpc>
            </a:pPr>
            <a:r>
              <a:rPr lang="en-US" sz="3600"/>
              <a:t>Ebola Scare</a:t>
            </a:r>
          </a:p>
        </p:txBody>
      </p:sp>
      <p:sp>
        <p:nvSpPr>
          <p:cNvPr id="4" name="Subtitle 2"/>
          <p:cNvSpPr txBox="1">
            <a:spLocks/>
          </p:cNvSpPr>
          <p:nvPr/>
        </p:nvSpPr>
        <p:spPr>
          <a:xfrm>
            <a:off x="4104537" y="1411305"/>
            <a:ext cx="7725513" cy="5221270"/>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Ebola is a disease that effects humans and other primates.</a:t>
            </a:r>
          </a:p>
          <a:p>
            <a:pPr>
              <a:lnSpc>
                <a:spcPct val="113999"/>
              </a:lnSpc>
            </a:pPr>
            <a:r>
              <a:rPr lang="en-US" sz="2400" dirty="0">
                <a:solidFill>
                  <a:srgbClr val="FFFFFF"/>
                </a:solidFill>
                <a:latin typeface="Century Gothic" charset="0"/>
              </a:rPr>
              <a:t>Symptoms start usually between 2 days to 3 weeks.</a:t>
            </a:r>
          </a:p>
          <a:p>
            <a:pPr>
              <a:lnSpc>
                <a:spcPct val="113999"/>
              </a:lnSpc>
            </a:pPr>
            <a:r>
              <a:rPr lang="en-US" sz="2400" dirty="0">
                <a:solidFill>
                  <a:srgbClr val="FFFFFF"/>
                </a:solidFill>
                <a:latin typeface="Century Gothic" charset="0"/>
              </a:rPr>
              <a:t>Symptoms include fever, sore throat, muscular pain, headaches, the vomiting, diarrhea, and rash.</a:t>
            </a:r>
          </a:p>
          <a:p>
            <a:pPr>
              <a:lnSpc>
                <a:spcPct val="113999"/>
              </a:lnSpc>
            </a:pPr>
            <a:r>
              <a:rPr lang="en-US" sz="2400" dirty="0">
                <a:solidFill>
                  <a:srgbClr val="FFFFFF"/>
                </a:solidFill>
                <a:latin typeface="Century Gothic" charset="0"/>
              </a:rPr>
              <a:t>Effect ends with decreased function of the liver and kidneys and internal and external bleeding.</a:t>
            </a:r>
          </a:p>
          <a:p>
            <a:pPr>
              <a:lnSpc>
                <a:spcPct val="113999"/>
              </a:lnSpc>
            </a:pPr>
            <a:r>
              <a:rPr lang="en-US" sz="2400" dirty="0">
                <a:solidFill>
                  <a:srgbClr val="FFFFFF"/>
                </a:solidFill>
                <a:latin typeface="Century Gothic" charset="0"/>
              </a:rPr>
              <a:t>Death rate is between 20-90% with an average of 50% (usually in 6 to 16 days)</a:t>
            </a:r>
          </a:p>
          <a:p>
            <a:pPr>
              <a:lnSpc>
                <a:spcPct val="113999"/>
              </a:lnSpc>
            </a:pPr>
            <a:r>
              <a:rPr lang="en-US" sz="2400" dirty="0">
                <a:solidFill>
                  <a:srgbClr val="FFFFFF"/>
                </a:solidFill>
                <a:latin typeface="Century Gothic" charset="0"/>
              </a:rPr>
              <a:t>The 2014 West African outbreak was the largest ever recorded with 26,683 people diagnosed as of May 2015 (41% mortality rate)</a:t>
            </a:r>
          </a:p>
          <a:p>
            <a:pPr>
              <a:lnSpc>
                <a:spcPct val="113999"/>
              </a:lnSpc>
            </a:pPr>
            <a:r>
              <a:rPr lang="en-US" sz="2400" dirty="0">
                <a:solidFill>
                  <a:srgbClr val="FFFFFF"/>
                </a:solidFill>
                <a:latin typeface="Century Gothic" charset="0"/>
              </a:rPr>
              <a:t>This outbreak was unique in that it showed how a primarily "African" disease now has a global impact because to modern transportation.</a:t>
            </a:r>
          </a:p>
          <a:p>
            <a:pPr>
              <a:lnSpc>
                <a:spcPct val="113999"/>
              </a:lnSpc>
            </a:pPr>
            <a:r>
              <a:rPr lang="en-US" sz="2400" dirty="0">
                <a:solidFill>
                  <a:srgbClr val="FFFFFF"/>
                </a:solidFill>
                <a:latin typeface="Century Gothic" charset="0"/>
              </a:rPr>
              <a:t>17 people were treated outside of Africa, 4 of which died including 3 in Texas where 1 man died.</a:t>
            </a:r>
          </a:p>
        </p:txBody>
      </p:sp>
      <p:pic>
        <p:nvPicPr>
          <p:cNvPr id="5" name="Picture 4" descr="e.jpg"/>
          <p:cNvPicPr>
            <a:picLocks noChangeAspect="1"/>
          </p:cNvPicPr>
          <p:nvPr/>
        </p:nvPicPr>
        <p:blipFill>
          <a:blip r:embed="rId3"/>
          <a:stretch>
            <a:fillRect/>
          </a:stretch>
        </p:blipFill>
        <p:spPr>
          <a:xfrm>
            <a:off x="1087308" y="3989957"/>
            <a:ext cx="2743200" cy="2569464"/>
          </a:xfrm>
          <a:prstGeom prst="rect">
            <a:avLst/>
          </a:prstGeom>
        </p:spPr>
      </p:pic>
      <p:pic>
        <p:nvPicPr>
          <p:cNvPr id="6" name="Picture 5" descr="th.jpg"/>
          <p:cNvPicPr>
            <a:picLocks noChangeAspect="1"/>
          </p:cNvPicPr>
          <p:nvPr/>
        </p:nvPicPr>
        <p:blipFill>
          <a:blip r:embed="rId4"/>
          <a:stretch>
            <a:fillRect/>
          </a:stretch>
        </p:blipFill>
        <p:spPr>
          <a:xfrm>
            <a:off x="1123498" y="1640311"/>
            <a:ext cx="2743200" cy="2057400"/>
          </a:xfrm>
          <a:prstGeom prst="rect">
            <a:avLst/>
          </a:prstGeom>
        </p:spPr>
      </p:pic>
    </p:spTree>
    <p:extLst>
      <p:ext uri="{BB962C8B-B14F-4D97-AF65-F5344CB8AC3E}">
        <p14:creationId xmlns:p14="http://schemas.microsoft.com/office/powerpoint/2010/main" xmlns="" val="348891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1996</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Khobar, Saudi Arabia military attack</a:t>
            </a:r>
          </a:p>
        </p:txBody>
      </p:sp>
      <p:sp>
        <p:nvSpPr>
          <p:cNvPr id="4" name="Subtitle 2"/>
          <p:cNvSpPr txBox="1">
            <a:spLocks/>
          </p:cNvSpPr>
          <p:nvPr/>
        </p:nvSpPr>
        <p:spPr>
          <a:xfrm>
            <a:off x="5064080" y="3025503"/>
            <a:ext cx="6884987" cy="1959655"/>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Khobar Towers was used as housing for military personal when ,in June, a truck bomb exploded killing 19 US servicemen and wounding 498 soliders. </a:t>
            </a:r>
            <a:endParaRPr lang="en-US" sz="2400" dirty="0">
              <a:latin typeface="Corbel" charset="0"/>
            </a:endParaRPr>
          </a:p>
        </p:txBody>
      </p:sp>
      <p:pic>
        <p:nvPicPr>
          <p:cNvPr id="6" name="Picture 5" descr="220px-Khobar_towers_and_crate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12838" y="4137542"/>
            <a:ext cx="3669574" cy="2477571"/>
          </a:xfrm>
          <a:prstGeom prst="rect">
            <a:avLst/>
          </a:prstGeom>
        </p:spPr>
      </p:pic>
      <p:pic>
        <p:nvPicPr>
          <p:cNvPr id="7" name="Picture 6" descr="thDOG4W7HG.jpg"/>
          <p:cNvPicPr>
            <a:picLocks noChangeAspect="1"/>
          </p:cNvPicPr>
          <p:nvPr/>
        </p:nvPicPr>
        <p:blipFill>
          <a:blip r:embed="rId4"/>
          <a:stretch>
            <a:fillRect/>
          </a:stretch>
        </p:blipFill>
        <p:spPr>
          <a:xfrm>
            <a:off x="1041400" y="1304925"/>
            <a:ext cx="3715662" cy="2465886"/>
          </a:xfrm>
          <a:prstGeom prst="rect">
            <a:avLst/>
          </a:prstGeom>
        </p:spPr>
      </p:pic>
    </p:spTree>
    <p:extLst>
      <p:ext uri="{BB962C8B-B14F-4D97-AF65-F5344CB8AC3E}">
        <p14:creationId xmlns:p14="http://schemas.microsoft.com/office/powerpoint/2010/main" xmlns="" val="3084638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11485038" cy="1789113"/>
          </a:xfrm>
        </p:spPr>
        <p:txBody>
          <a:bodyPr>
            <a:normAutofit fontScale="90000"/>
          </a:bodyPr>
          <a:lstStyle/>
          <a:p>
            <a:r>
              <a:rPr lang="en-US"/>
              <a:t>Same sex marriages</a:t>
            </a:r>
          </a:p>
        </p:txBody>
      </p:sp>
      <p:sp>
        <p:nvSpPr>
          <p:cNvPr id="4" name="Subtitle 2"/>
          <p:cNvSpPr txBox="1">
            <a:spLocks/>
          </p:cNvSpPr>
          <p:nvPr/>
        </p:nvSpPr>
        <p:spPr>
          <a:xfrm>
            <a:off x="902463" y="1411288"/>
            <a:ext cx="10927587" cy="522128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The issue of Same-Sex marriages in the US is</a:t>
            </a:r>
          </a:p>
          <a:p>
            <a:pPr>
              <a:lnSpc>
                <a:spcPct val="113999"/>
              </a:lnSpc>
            </a:pPr>
            <a:r>
              <a:rPr lang="en-US" sz="2400" dirty="0">
                <a:solidFill>
                  <a:srgbClr val="FFFFFF"/>
                </a:solidFill>
                <a:latin typeface="Century Gothic" charset="0"/>
              </a:rPr>
              <a:t> created by the federal system.  The power </a:t>
            </a:r>
          </a:p>
          <a:p>
            <a:pPr>
              <a:lnSpc>
                <a:spcPct val="113999"/>
              </a:lnSpc>
            </a:pPr>
            <a:r>
              <a:rPr lang="en-US" sz="2400" dirty="0">
                <a:solidFill>
                  <a:srgbClr val="FFFFFF"/>
                </a:solidFill>
                <a:latin typeface="Century Gothic" charset="0"/>
              </a:rPr>
              <a:t>to preform marriages is a state power but </a:t>
            </a:r>
          </a:p>
          <a:p>
            <a:pPr>
              <a:lnSpc>
                <a:spcPct val="113999"/>
              </a:lnSpc>
            </a:pPr>
            <a:r>
              <a:rPr lang="en-US" sz="2400" dirty="0">
                <a:solidFill>
                  <a:srgbClr val="FFFFFF"/>
                </a:solidFill>
                <a:latin typeface="Century Gothic" charset="0"/>
              </a:rPr>
              <a:t>protection of individuals civil rights is a national</a:t>
            </a:r>
          </a:p>
          <a:p>
            <a:pPr>
              <a:lnSpc>
                <a:spcPct val="113999"/>
              </a:lnSpc>
            </a:pPr>
            <a:r>
              <a:rPr lang="en-US" sz="2400" dirty="0">
                <a:solidFill>
                  <a:srgbClr val="FFFFFF"/>
                </a:solidFill>
                <a:latin typeface="Century Gothic" charset="0"/>
              </a:rPr>
              <a:t> responsibility.  Before 1996 there was no federal</a:t>
            </a:r>
          </a:p>
          <a:p>
            <a:pPr>
              <a:lnSpc>
                <a:spcPct val="113999"/>
              </a:lnSpc>
            </a:pPr>
            <a:r>
              <a:rPr lang="en-US" sz="2400" dirty="0">
                <a:solidFill>
                  <a:srgbClr val="FFFFFF"/>
                </a:solidFill>
                <a:latin typeface="Century Gothic" charset="0"/>
              </a:rPr>
              <a:t> definition of marriage but there were court</a:t>
            </a:r>
          </a:p>
          <a:p>
            <a:pPr>
              <a:lnSpc>
                <a:spcPct val="113999"/>
              </a:lnSpc>
            </a:pPr>
            <a:r>
              <a:rPr lang="en-US" sz="2400" dirty="0">
                <a:solidFill>
                  <a:srgbClr val="FFFFFF"/>
                </a:solidFill>
                <a:latin typeface="Century Gothic" charset="0"/>
              </a:rPr>
              <a:t> cases expanding marriage rights (age and</a:t>
            </a:r>
          </a:p>
          <a:p>
            <a:pPr>
              <a:lnSpc>
                <a:spcPct val="113999"/>
              </a:lnSpc>
            </a:pPr>
            <a:r>
              <a:rPr lang="en-US" sz="2400" dirty="0">
                <a:solidFill>
                  <a:srgbClr val="FFFFFF"/>
                </a:solidFill>
                <a:latin typeface="Century Gothic" charset="0"/>
              </a:rPr>
              <a:t> ethnicity).  Massachusetts was the first state to allow same-sex marriages in 2003 and a total of 36 states allow marriages today.   In 2013, the Supreme Court ruled it unconstitutional for the federal government to deny federal benefits of marriage to married same-sex couples, if it is recognized or performed in a state that allows same-sex marriage.  The Supreme Court has consistently ruled that states can not outlaw same-sex marriages but have not ruled that it is a basic civil right that the US Constitution allows.</a:t>
            </a:r>
            <a:endParaRPr lang="en-US" sz="2400" dirty="0">
              <a:solidFill>
                <a:srgbClr val="FFFFFF"/>
              </a:solidFill>
              <a:latin typeface="Century Gothic"/>
            </a:endParaRPr>
          </a:p>
        </p:txBody>
      </p:sp>
      <p:pic>
        <p:nvPicPr>
          <p:cNvPr id="3" name="Picture 2" descr="Same-sex_marriage_in_the_United_States.svg.png"/>
          <p:cNvPicPr>
            <a:picLocks noChangeAspect="1"/>
          </p:cNvPicPr>
          <p:nvPr/>
        </p:nvPicPr>
        <p:blipFill>
          <a:blip r:embed="rId3"/>
          <a:stretch>
            <a:fillRect/>
          </a:stretch>
        </p:blipFill>
        <p:spPr>
          <a:xfrm>
            <a:off x="7474202" y="1120766"/>
            <a:ext cx="4317463" cy="2666444"/>
          </a:xfrm>
          <a:prstGeom prst="rect">
            <a:avLst/>
          </a:prstGeom>
        </p:spPr>
      </p:pic>
    </p:spTree>
    <p:extLst>
      <p:ext uri="{BB962C8B-B14F-4D97-AF65-F5344CB8AC3E}">
        <p14:creationId xmlns:p14="http://schemas.microsoft.com/office/powerpoint/2010/main" xmlns="" val="464584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11485038" cy="1789113"/>
          </a:xfrm>
        </p:spPr>
        <p:txBody>
          <a:bodyPr>
            <a:normAutofit/>
          </a:bodyPr>
          <a:lstStyle/>
          <a:p>
            <a:r>
              <a:rPr lang="en-US"/>
              <a:t>your technology</a:t>
            </a:r>
          </a:p>
        </p:txBody>
      </p:sp>
      <p:sp>
        <p:nvSpPr>
          <p:cNvPr id="4" name="Subtitle 2"/>
          <p:cNvSpPr txBox="1">
            <a:spLocks/>
          </p:cNvSpPr>
          <p:nvPr/>
        </p:nvSpPr>
        <p:spPr>
          <a:xfrm>
            <a:off x="1101725" y="1411288"/>
            <a:ext cx="5118461" cy="522128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Google             September 1998</a:t>
            </a:r>
          </a:p>
          <a:p>
            <a:pPr>
              <a:lnSpc>
                <a:spcPct val="113999"/>
              </a:lnSpc>
            </a:pPr>
            <a:r>
              <a:rPr lang="en-US" sz="2400" dirty="0">
                <a:solidFill>
                  <a:srgbClr val="FFFFFF"/>
                </a:solidFill>
                <a:latin typeface="Century Gothic" charset="0"/>
              </a:rPr>
              <a:t>Pandora           January 2000</a:t>
            </a:r>
          </a:p>
          <a:p>
            <a:pPr>
              <a:lnSpc>
                <a:spcPct val="113999"/>
              </a:lnSpc>
            </a:pPr>
            <a:r>
              <a:rPr lang="en-US" sz="2400" dirty="0">
                <a:solidFill>
                  <a:srgbClr val="FFFFFF"/>
                </a:solidFill>
                <a:latin typeface="Century Gothic" charset="0"/>
              </a:rPr>
              <a:t>Wikipedia         January 2001</a:t>
            </a:r>
          </a:p>
          <a:p>
            <a:pPr>
              <a:lnSpc>
                <a:spcPct val="113999"/>
              </a:lnSpc>
            </a:pPr>
            <a:r>
              <a:rPr lang="en-US" sz="2400" dirty="0">
                <a:solidFill>
                  <a:srgbClr val="FFFFFF"/>
                </a:solidFill>
                <a:latin typeface="Century Gothic" charset="0"/>
              </a:rPr>
              <a:t>Skype                August 2003</a:t>
            </a:r>
          </a:p>
          <a:p>
            <a:pPr>
              <a:lnSpc>
                <a:spcPct val="113999"/>
              </a:lnSpc>
            </a:pPr>
            <a:r>
              <a:rPr lang="en-US" sz="2400" dirty="0">
                <a:solidFill>
                  <a:srgbClr val="FFFFFF"/>
                </a:solidFill>
                <a:latin typeface="Century Gothic" charset="0"/>
              </a:rPr>
              <a:t>Facebook         February 2004</a:t>
            </a:r>
          </a:p>
          <a:p>
            <a:pPr>
              <a:lnSpc>
                <a:spcPct val="113999"/>
              </a:lnSpc>
            </a:pPr>
            <a:r>
              <a:rPr lang="en-US" sz="2400" dirty="0">
                <a:solidFill>
                  <a:srgbClr val="FFFFFF"/>
                </a:solidFill>
                <a:latin typeface="Century Gothic" charset="0"/>
              </a:rPr>
              <a:t>You Tube            February 2005</a:t>
            </a:r>
          </a:p>
          <a:p>
            <a:pPr>
              <a:lnSpc>
                <a:spcPct val="113999"/>
              </a:lnSpc>
            </a:pPr>
            <a:r>
              <a:rPr lang="en-US" sz="2400" dirty="0">
                <a:solidFill>
                  <a:srgbClr val="FFFFFF"/>
                </a:solidFill>
                <a:latin typeface="Century Gothic" charset="0"/>
              </a:rPr>
              <a:t>Twitter               March 2006</a:t>
            </a:r>
          </a:p>
          <a:p>
            <a:pPr>
              <a:lnSpc>
                <a:spcPct val="113999"/>
              </a:lnSpc>
            </a:pPr>
            <a:r>
              <a:rPr lang="en-US" sz="2400" dirty="0">
                <a:solidFill>
                  <a:srgbClr val="FFFFFF"/>
                </a:solidFill>
                <a:latin typeface="Century Gothic" charset="0"/>
              </a:rPr>
              <a:t>iPhone               June 2007</a:t>
            </a:r>
          </a:p>
          <a:p>
            <a:pPr>
              <a:lnSpc>
                <a:spcPct val="113999"/>
              </a:lnSpc>
            </a:pPr>
            <a:endParaRPr lang="en-US" sz="2400" dirty="0">
              <a:solidFill>
                <a:srgbClr val="FFFFFF"/>
              </a:solidFill>
              <a:latin typeface="Century Gothic" charset="0"/>
            </a:endParaRPr>
          </a:p>
        </p:txBody>
      </p:sp>
      <p:sp>
        <p:nvSpPr>
          <p:cNvPr id="5" name="Subtitle 2"/>
          <p:cNvSpPr txBox="1">
            <a:spLocks/>
          </p:cNvSpPr>
          <p:nvPr/>
        </p:nvSpPr>
        <p:spPr>
          <a:xfrm>
            <a:off x="6469810" y="1408981"/>
            <a:ext cx="5118461" cy="5221287"/>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entury Gothic" charset="0"/>
              </a:rPr>
              <a:t>Android             September 2008</a:t>
            </a:r>
          </a:p>
          <a:p>
            <a:pPr>
              <a:lnSpc>
                <a:spcPct val="113999"/>
              </a:lnSpc>
            </a:pPr>
            <a:r>
              <a:rPr lang="en-US" sz="2400" dirty="0">
                <a:solidFill>
                  <a:srgbClr val="FFFFFF"/>
                </a:solidFill>
                <a:latin typeface="Century Gothic" charset="0"/>
              </a:rPr>
              <a:t>Pinterest             March 2010</a:t>
            </a:r>
          </a:p>
          <a:p>
            <a:pPr>
              <a:lnSpc>
                <a:spcPct val="113999"/>
              </a:lnSpc>
            </a:pPr>
            <a:r>
              <a:rPr lang="en-US" sz="2400" dirty="0">
                <a:solidFill>
                  <a:srgbClr val="FFFFFF"/>
                </a:solidFill>
                <a:latin typeface="Century Gothic" charset="0"/>
              </a:rPr>
              <a:t>Ask.fm                June 2010</a:t>
            </a:r>
          </a:p>
          <a:p>
            <a:pPr>
              <a:lnSpc>
                <a:spcPct val="113999"/>
              </a:lnSpc>
            </a:pPr>
            <a:r>
              <a:rPr lang="en-US" sz="2400" dirty="0">
                <a:solidFill>
                  <a:srgbClr val="FFFFFF"/>
                </a:solidFill>
                <a:latin typeface="Century Gothic" charset="0"/>
              </a:rPr>
              <a:t>Kik Messenger  October 2010</a:t>
            </a:r>
          </a:p>
          <a:p>
            <a:pPr>
              <a:lnSpc>
                <a:spcPct val="113999"/>
              </a:lnSpc>
            </a:pPr>
            <a:r>
              <a:rPr lang="en-US" sz="2400" dirty="0">
                <a:solidFill>
                  <a:srgbClr val="FFFFFF"/>
                </a:solidFill>
                <a:latin typeface="Century Gothic" charset="0"/>
              </a:rPr>
              <a:t>Instagram         October 2010</a:t>
            </a:r>
          </a:p>
          <a:p>
            <a:pPr>
              <a:lnSpc>
                <a:spcPct val="113999"/>
              </a:lnSpc>
            </a:pPr>
            <a:r>
              <a:rPr lang="en-US" sz="2400" dirty="0">
                <a:solidFill>
                  <a:srgbClr val="FFFFFF"/>
                </a:solidFill>
                <a:latin typeface="Century Gothic" charset="0"/>
              </a:rPr>
              <a:t>Snapchat         September 2011</a:t>
            </a:r>
          </a:p>
          <a:p>
            <a:pPr>
              <a:lnSpc>
                <a:spcPct val="113999"/>
              </a:lnSpc>
            </a:pPr>
            <a:r>
              <a:rPr lang="en-US" sz="2400" dirty="0">
                <a:solidFill>
                  <a:srgbClr val="FFFFFF"/>
                </a:solidFill>
                <a:latin typeface="Century Gothic" charset="0"/>
              </a:rPr>
              <a:t>Vine Video       June 2012</a:t>
            </a:r>
          </a:p>
          <a:p>
            <a:pPr>
              <a:lnSpc>
                <a:spcPct val="113999"/>
              </a:lnSpc>
            </a:pPr>
            <a:endParaRPr lang="en-US" sz="2400" dirty="0">
              <a:solidFill>
                <a:srgbClr val="FFFFFF"/>
              </a:solidFill>
              <a:latin typeface="Century Gothic" charset="0"/>
            </a:endParaRPr>
          </a:p>
        </p:txBody>
      </p:sp>
      <p:sp>
        <p:nvSpPr>
          <p:cNvPr id="6" name="Subtitle 2"/>
          <p:cNvSpPr txBox="1">
            <a:spLocks/>
          </p:cNvSpPr>
          <p:nvPr/>
        </p:nvSpPr>
        <p:spPr>
          <a:xfrm>
            <a:off x="1089721" y="4902175"/>
            <a:ext cx="10184382" cy="172878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lnSpc>
                <a:spcPct val="113999"/>
              </a:lnSpc>
            </a:pPr>
            <a:r>
              <a:rPr lang="en-US" sz="4000" dirty="0">
                <a:solidFill>
                  <a:srgbClr val="FFFFFF"/>
                </a:solidFill>
                <a:latin typeface="Century Gothic" charset="0"/>
              </a:rPr>
              <a:t>If you went back in time to the day you were born, could you even describe what your life would be like?</a:t>
            </a:r>
          </a:p>
        </p:txBody>
      </p:sp>
    </p:spTree>
    <p:extLst>
      <p:ext uri="{BB962C8B-B14F-4D97-AF65-F5344CB8AC3E}">
        <p14:creationId xmlns:p14="http://schemas.microsoft.com/office/powerpoint/2010/main" xmlns="" val="287162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1996</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Clinton Re-elected</a:t>
            </a:r>
          </a:p>
        </p:txBody>
      </p:sp>
      <p:sp>
        <p:nvSpPr>
          <p:cNvPr id="4" name="Subtitle 2"/>
          <p:cNvSpPr txBox="1">
            <a:spLocks/>
          </p:cNvSpPr>
          <p:nvPr/>
        </p:nvSpPr>
        <p:spPr>
          <a:xfrm>
            <a:off x="3377792" y="1320800"/>
            <a:ext cx="5846490" cy="5095875"/>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Bill Clinton defeats Bob Dole, becoming the 1st Democrat to be re-elected since FDR.  Clinton was able to overcome broken promises from his first election by the strengthening economy and anger at Congress</a:t>
            </a:r>
            <a:endParaRPr lang="en-US" sz="2400" dirty="0">
              <a:latin typeface="Corbel" charset="0"/>
            </a:endParaRPr>
          </a:p>
        </p:txBody>
      </p:sp>
      <p:pic>
        <p:nvPicPr>
          <p:cNvPr id="6" name="Picture 5" descr="129px-Bob_Dole,_PCCWW_photo_portrait.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498858" y="1315965"/>
            <a:ext cx="1985134" cy="2477571"/>
          </a:xfrm>
          <a:prstGeom prst="rect">
            <a:avLst/>
          </a:prstGeom>
        </p:spPr>
      </p:pic>
      <p:pic>
        <p:nvPicPr>
          <p:cNvPr id="7" name="Picture 6" descr="121px-44_Bill_Clinton_3x4.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88838" y="1265736"/>
            <a:ext cx="1853243" cy="2465886"/>
          </a:xfrm>
          <a:prstGeom prst="rect">
            <a:avLst/>
          </a:prstGeom>
        </p:spPr>
      </p:pic>
      <p:pic>
        <p:nvPicPr>
          <p:cNvPr id="5" name="Picture 4" descr="349px-ElectoralCollege1996_svg.png"/>
          <p:cNvPicPr>
            <a:picLocks noChangeAspect="1"/>
          </p:cNvPicPr>
          <p:nvPr/>
        </p:nvPicPr>
        <p:blipFill>
          <a:blip r:embed="rId5"/>
          <a:stretch>
            <a:fillRect/>
          </a:stretch>
        </p:blipFill>
        <p:spPr>
          <a:xfrm>
            <a:off x="3823562" y="3611563"/>
            <a:ext cx="4976948" cy="2893584"/>
          </a:xfrm>
          <a:prstGeom prst="rect">
            <a:avLst/>
          </a:prstGeom>
        </p:spPr>
      </p:pic>
    </p:spTree>
    <p:extLst>
      <p:ext uri="{BB962C8B-B14F-4D97-AF65-F5344CB8AC3E}">
        <p14:creationId xmlns:p14="http://schemas.microsoft.com/office/powerpoint/2010/main" xmlns="" val="320797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1997</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Heaven's Gate</a:t>
            </a:r>
          </a:p>
        </p:txBody>
      </p:sp>
      <p:sp>
        <p:nvSpPr>
          <p:cNvPr id="4" name="Subtitle 2"/>
          <p:cNvSpPr txBox="1">
            <a:spLocks/>
          </p:cNvSpPr>
          <p:nvPr/>
        </p:nvSpPr>
        <p:spPr>
          <a:xfrm>
            <a:off x="909547" y="1203235"/>
            <a:ext cx="10431598" cy="5095875"/>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Heaven's Gate was an American UFO religious cult based in San Diego.  In March, 39 members committed suicide in order to join an alien space craft they thought was traveling behind </a:t>
            </a:r>
            <a:r>
              <a:rPr lang="en-US" sz="2400">
                <a:latin typeface="Corbel" charset="0"/>
              </a:rPr>
              <a:t>the Hale-Bopp Comet.</a:t>
            </a:r>
          </a:p>
          <a:p>
            <a:pPr>
              <a:lnSpc>
                <a:spcPct val="113999"/>
              </a:lnSpc>
            </a:pPr>
            <a:endParaRPr lang="en-US" sz="2400" dirty="0">
              <a:latin typeface="Corbel" charset="0"/>
              <a:hlinkClick r:id="rId3"/>
            </a:endParaRPr>
          </a:p>
        </p:txBody>
      </p:sp>
      <p:pic>
        <p:nvPicPr>
          <p:cNvPr id="6" name="Picture 5" descr="thXV809VNT.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89650" y="3021013"/>
            <a:ext cx="4022180" cy="3100383"/>
          </a:xfrm>
          <a:prstGeom prst="rect">
            <a:avLst/>
          </a:prstGeom>
        </p:spPr>
      </p:pic>
      <p:pic>
        <p:nvPicPr>
          <p:cNvPr id="7" name="Picture 6" descr="220px-Heavensgatelogo.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04375" y="2970761"/>
            <a:ext cx="3774439" cy="3114198"/>
          </a:xfrm>
          <a:prstGeom prst="rect">
            <a:avLst/>
          </a:prstGeom>
        </p:spPr>
      </p:pic>
    </p:spTree>
    <p:extLst>
      <p:ext uri="{BB962C8B-B14F-4D97-AF65-F5344CB8AC3E}">
        <p14:creationId xmlns:p14="http://schemas.microsoft.com/office/powerpoint/2010/main" xmlns="" val="898161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1997</a:t>
            </a:r>
          </a:p>
        </p:txBody>
      </p:sp>
      <p:sp>
        <p:nvSpPr>
          <p:cNvPr id="4" name="Subtitle 2"/>
          <p:cNvSpPr txBox="1">
            <a:spLocks/>
          </p:cNvSpPr>
          <p:nvPr/>
        </p:nvSpPr>
        <p:spPr>
          <a:xfrm>
            <a:off x="1066800" y="1320800"/>
            <a:ext cx="7394894" cy="5095875"/>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a:t>Madeleine Albright becomes the first women to be Secretary of State</a:t>
            </a:r>
          </a:p>
          <a:p>
            <a:pPr>
              <a:lnSpc>
                <a:spcPct val="113999"/>
              </a:lnSpc>
            </a:pPr>
            <a:endParaRPr lang="en-US" sz="2400"/>
          </a:p>
          <a:p>
            <a:pPr>
              <a:lnSpc>
                <a:spcPct val="113999"/>
              </a:lnSpc>
            </a:pPr>
            <a:endParaRPr lang="en-US" sz="2400"/>
          </a:p>
          <a:p>
            <a:pPr>
              <a:lnSpc>
                <a:spcPct val="113999"/>
              </a:lnSpc>
            </a:pPr>
            <a:endParaRPr lang="en-US" sz="2400"/>
          </a:p>
          <a:p>
            <a:pPr>
              <a:lnSpc>
                <a:spcPct val="113999"/>
              </a:lnSpc>
            </a:pPr>
            <a:r>
              <a:rPr lang="en-US" sz="2400"/>
              <a:t>Red River Flood in North Dakota and Minnesota cause $3.5 billion in damages</a:t>
            </a:r>
          </a:p>
          <a:p>
            <a:pPr>
              <a:lnSpc>
                <a:spcPct val="113999"/>
              </a:lnSpc>
            </a:pPr>
            <a:endParaRPr lang="en-US" sz="2400"/>
          </a:p>
          <a:p>
            <a:pPr>
              <a:lnSpc>
                <a:spcPct val="113999"/>
              </a:lnSpc>
            </a:pPr>
            <a:endParaRPr lang="en-US" sz="2400"/>
          </a:p>
          <a:p>
            <a:pPr>
              <a:lnSpc>
                <a:spcPct val="113999"/>
              </a:lnSpc>
            </a:pPr>
            <a:endParaRPr lang="en-US" sz="2400"/>
          </a:p>
          <a:p>
            <a:pPr>
              <a:lnSpc>
                <a:spcPct val="113999"/>
              </a:lnSpc>
            </a:pPr>
            <a:r>
              <a:rPr lang="en-US" sz="2400">
                <a:latin typeface="Corbel" charset="0"/>
              </a:rPr>
              <a:t>F5 tornado kills 27 people in Jarrell, Texas</a:t>
            </a:r>
          </a:p>
        </p:txBody>
      </p:sp>
      <p:pic>
        <p:nvPicPr>
          <p:cNvPr id="6" name="Picture 5" descr="RedRiverGrandForks1997.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97900" y="3113088"/>
            <a:ext cx="2846523" cy="1601395"/>
          </a:xfrm>
          <a:prstGeom prst="rect">
            <a:avLst/>
          </a:prstGeom>
        </p:spPr>
      </p:pic>
      <p:pic>
        <p:nvPicPr>
          <p:cNvPr id="7" name="Picture 6" descr="thMP3WEKPZ.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54771" y="521153"/>
            <a:ext cx="1758998" cy="2465886"/>
          </a:xfrm>
          <a:prstGeom prst="rect">
            <a:avLst/>
          </a:prstGeom>
        </p:spPr>
      </p:pic>
      <p:pic>
        <p:nvPicPr>
          <p:cNvPr id="8" name="Picture 7" descr="andover-f5-tornado-damage.png"/>
          <p:cNvPicPr>
            <a:picLocks noChangeAspect="1"/>
          </p:cNvPicPr>
          <p:nvPr/>
        </p:nvPicPr>
        <p:blipFill>
          <a:blip r:embed="rId5"/>
          <a:stretch>
            <a:fillRect/>
          </a:stretch>
        </p:blipFill>
        <p:spPr>
          <a:xfrm>
            <a:off x="6585857" y="4832860"/>
            <a:ext cx="2743200" cy="1855719"/>
          </a:xfrm>
          <a:prstGeom prst="rect">
            <a:avLst/>
          </a:prstGeom>
        </p:spPr>
      </p:pic>
    </p:spTree>
    <p:extLst>
      <p:ext uri="{BB962C8B-B14F-4D97-AF65-F5344CB8AC3E}">
        <p14:creationId xmlns:p14="http://schemas.microsoft.com/office/powerpoint/2010/main" xmlns="" val="2448194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1998</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Clinton's Impeachment</a:t>
            </a:r>
          </a:p>
        </p:txBody>
      </p:sp>
      <p:sp>
        <p:nvSpPr>
          <p:cNvPr id="4" name="Subtitle 2"/>
          <p:cNvSpPr txBox="1">
            <a:spLocks/>
          </p:cNvSpPr>
          <p:nvPr/>
        </p:nvSpPr>
        <p:spPr>
          <a:xfrm>
            <a:off x="881092" y="1320800"/>
            <a:ext cx="8343871" cy="5095875"/>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Clinton was investigated during the beginning of his 1st term for improper campaign funding while Governor of Arkansas through the Whitewater Development Company.  During the investigation, matters unrelated to Whitewater became public – specifically sexual harassment claims and sexual affairs.</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Impeachment was started in December of 1998 against President Clinton on two chargers – perjury and obstruction of justice.</a:t>
            </a:r>
          </a:p>
          <a:p>
            <a:pPr>
              <a:lnSpc>
                <a:spcPct val="113999"/>
              </a:lnSpc>
            </a:pPr>
            <a:endParaRPr lang="en-US" sz="2400" dirty="0">
              <a:solidFill>
                <a:srgbClr val="FFFFFF"/>
              </a:solidFill>
              <a:latin typeface="Corbel"/>
            </a:endParaRPr>
          </a:p>
          <a:p>
            <a:pPr>
              <a:lnSpc>
                <a:spcPct val="113999"/>
              </a:lnSpc>
            </a:pPr>
            <a:r>
              <a:rPr lang="en-US" sz="2400" dirty="0">
                <a:solidFill>
                  <a:srgbClr val="FFFFFF"/>
                </a:solidFill>
                <a:latin typeface="Corbel"/>
              </a:rPr>
              <a:t>Impeachment failed to get a 2/3’s majority vote but damaged the administration for the rest of his term.</a:t>
            </a:r>
          </a:p>
          <a:p>
            <a:pPr>
              <a:lnSpc>
                <a:spcPct val="113999"/>
              </a:lnSpc>
            </a:pPr>
            <a:endParaRPr lang="en-US" sz="2400" dirty="0">
              <a:latin typeface="Corbel" charset="0"/>
            </a:endParaRPr>
          </a:p>
        </p:txBody>
      </p:sp>
      <p:pic>
        <p:nvPicPr>
          <p:cNvPr id="6" name="Picture 5" desc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71013" y="266700"/>
            <a:ext cx="2366899" cy="3063113"/>
          </a:xfrm>
          <a:prstGeom prst="rect">
            <a:avLst/>
          </a:prstGeom>
        </p:spPr>
      </p:pic>
      <p:pic>
        <p:nvPicPr>
          <p:cNvPr id="7" name="Picture 6"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67838" y="3463925"/>
            <a:ext cx="2413556" cy="3193090"/>
          </a:xfrm>
          <a:prstGeom prst="rect">
            <a:avLst/>
          </a:prstGeom>
        </p:spPr>
      </p:pic>
    </p:spTree>
    <p:extLst>
      <p:ext uri="{BB962C8B-B14F-4D97-AF65-F5344CB8AC3E}">
        <p14:creationId xmlns:p14="http://schemas.microsoft.com/office/powerpoint/2010/main" xmlns="" val="3176677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75" y="130175"/>
            <a:ext cx="3143264" cy="1788752"/>
          </a:xfrm>
        </p:spPr>
        <p:txBody>
          <a:bodyPr>
            <a:normAutofit/>
          </a:bodyPr>
          <a:lstStyle/>
          <a:p>
            <a:r>
              <a:rPr lang="en-US"/>
              <a:t>1998</a:t>
            </a:r>
          </a:p>
        </p:txBody>
      </p:sp>
      <p:sp>
        <p:nvSpPr>
          <p:cNvPr id="3" name="Subtitle 2"/>
          <p:cNvSpPr>
            <a:spLocks noGrp="1"/>
          </p:cNvSpPr>
          <p:nvPr>
            <p:ph type="subTitle" idx="1"/>
          </p:nvPr>
        </p:nvSpPr>
        <p:spPr>
          <a:xfrm>
            <a:off x="2935288" y="307975"/>
            <a:ext cx="8698950" cy="706438"/>
          </a:xfrm>
        </p:spPr>
        <p:txBody>
          <a:bodyPr vert="horz" lIns="91440" tIns="45720" rIns="91440" bIns="45720" rtlCol="0" anchor="t">
            <a:normAutofit/>
          </a:bodyPr>
          <a:lstStyle/>
          <a:p>
            <a:pPr>
              <a:lnSpc>
                <a:spcPct val="113999"/>
              </a:lnSpc>
            </a:pPr>
            <a:r>
              <a:rPr lang="en-US" sz="3200"/>
              <a:t>Hatred Highlighted</a:t>
            </a:r>
          </a:p>
        </p:txBody>
      </p:sp>
      <p:sp>
        <p:nvSpPr>
          <p:cNvPr id="4" name="Subtitle 2"/>
          <p:cNvSpPr txBox="1">
            <a:spLocks/>
          </p:cNvSpPr>
          <p:nvPr/>
        </p:nvSpPr>
        <p:spPr>
          <a:xfrm>
            <a:off x="881092" y="1320800"/>
            <a:ext cx="8343871" cy="5095875"/>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nSpc>
                <a:spcPct val="113999"/>
              </a:lnSpc>
            </a:pPr>
            <a:r>
              <a:rPr lang="en-US" sz="2400" dirty="0">
                <a:solidFill>
                  <a:srgbClr val="FFFFFF"/>
                </a:solidFill>
                <a:latin typeface="Corbel"/>
              </a:rPr>
              <a:t>James Byrd Jr. was an African-American who was murdered by 3 white supremacists by being assaulted and dragged behind a truck for 3 miles </a:t>
            </a:r>
            <a:endParaRPr lang="en-US" sz="2400" dirty="0">
              <a:solidFill>
                <a:srgbClr val="FFFFFF"/>
              </a:solidFill>
              <a:latin typeface="Corbel" charset="0"/>
            </a:endParaRPr>
          </a:p>
          <a:p>
            <a:pPr>
              <a:lnSpc>
                <a:spcPct val="113999"/>
              </a:lnSpc>
            </a:pPr>
            <a:endParaRPr lang="en-US" sz="2400" dirty="0">
              <a:latin typeface="Corbel" charset="0"/>
            </a:endParaRPr>
          </a:p>
          <a:p>
            <a:pPr>
              <a:lnSpc>
                <a:spcPct val="113999"/>
              </a:lnSpc>
            </a:pPr>
            <a:r>
              <a:rPr lang="en-US" sz="2400" dirty="0">
                <a:solidFill>
                  <a:srgbClr val="FFFFFF"/>
                </a:solidFill>
                <a:latin typeface="Corbel" charset="0"/>
              </a:rPr>
              <a:t>Matthew Sheppard was a student at the University of Wyoming who was beaten, tortured, and left to die tied to a fence outside of Laramie, Wyoming because of his sexual preference</a:t>
            </a:r>
          </a:p>
          <a:p>
            <a:pPr>
              <a:lnSpc>
                <a:spcPct val="113999"/>
              </a:lnSpc>
            </a:pPr>
            <a:endParaRPr lang="en-US" sz="2400" dirty="0">
              <a:solidFill>
                <a:srgbClr val="FFFFFF"/>
              </a:solidFill>
              <a:latin typeface="Corbel" charset="0"/>
            </a:endParaRPr>
          </a:p>
          <a:p>
            <a:pPr>
              <a:lnSpc>
                <a:spcPct val="113999"/>
              </a:lnSpc>
            </a:pPr>
            <a:r>
              <a:rPr lang="en-US" sz="2400" dirty="0">
                <a:solidFill>
                  <a:srgbClr val="FFFFFF"/>
                </a:solidFill>
                <a:latin typeface="Corbel" charset="0"/>
              </a:rPr>
              <a:t>Both acts of violence led to the expansion of the Federal Hate Crimes Act</a:t>
            </a:r>
            <a:endParaRPr lang="en-US" sz="2400" dirty="0">
              <a:latin typeface="Corbel" charset="0"/>
            </a:endParaRPr>
          </a:p>
          <a:p>
            <a:pPr>
              <a:lnSpc>
                <a:spcPct val="113999"/>
              </a:lnSpc>
            </a:pPr>
            <a:endParaRPr lang="en-US" sz="2400" dirty="0">
              <a:latin typeface="Corbel" charset="0"/>
            </a:endParaRPr>
          </a:p>
          <a:p>
            <a:pPr>
              <a:lnSpc>
                <a:spcPct val="113999"/>
              </a:lnSpc>
            </a:pPr>
            <a:endParaRPr lang="en-US" sz="2400" dirty="0">
              <a:solidFill>
                <a:srgbClr val="FFFFFF"/>
              </a:solidFill>
              <a:latin typeface="Corbel" charset="0"/>
            </a:endParaRPr>
          </a:p>
          <a:p>
            <a:pPr>
              <a:lnSpc>
                <a:spcPct val="113999"/>
              </a:lnSpc>
            </a:pPr>
            <a:endParaRPr lang="en-US" sz="2400" dirty="0">
              <a:solidFill>
                <a:srgbClr val="FFFFFF"/>
              </a:solidFill>
              <a:latin typeface="Corbel" charset="0"/>
            </a:endParaRPr>
          </a:p>
        </p:txBody>
      </p:sp>
      <p:pic>
        <p:nvPicPr>
          <p:cNvPr id="6" name="Picture 5" desc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71013" y="614807"/>
            <a:ext cx="2366899" cy="2366899"/>
          </a:xfrm>
          <a:prstGeom prst="rect">
            <a:avLst/>
          </a:prstGeom>
        </p:spPr>
      </p:pic>
      <p:pic>
        <p:nvPicPr>
          <p:cNvPr id="7" name="Picture 6" descr="th.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67838" y="3799030"/>
            <a:ext cx="2413556" cy="2522880"/>
          </a:xfrm>
          <a:prstGeom prst="rect">
            <a:avLst/>
          </a:prstGeom>
        </p:spPr>
      </p:pic>
    </p:spTree>
    <p:extLst>
      <p:ext uri="{BB962C8B-B14F-4D97-AF65-F5344CB8AC3E}">
        <p14:creationId xmlns:p14="http://schemas.microsoft.com/office/powerpoint/2010/main" xmlns="" val="528746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majorFont>
      <a:minorFont>
        <a:latin typeface="Corbel"/>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TF00001243</Template>
  <TotalTime>111</TotalTime>
  <Words>3276</Words>
  <Application>Microsoft Office PowerPoint</Application>
  <PresentationFormat>Custom</PresentationFormat>
  <Paragraphs>274</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Headlines</vt:lpstr>
      <vt:lpstr>1996</vt:lpstr>
      <vt:lpstr>1996</vt:lpstr>
      <vt:lpstr>1996</vt:lpstr>
      <vt:lpstr>1996</vt:lpstr>
      <vt:lpstr>1996</vt:lpstr>
      <vt:lpstr>1997</vt:lpstr>
      <vt:lpstr>1997</vt:lpstr>
      <vt:lpstr>1998</vt:lpstr>
      <vt:lpstr>1998</vt:lpstr>
      <vt:lpstr>1999</vt:lpstr>
      <vt:lpstr>1999</vt:lpstr>
      <vt:lpstr>2000</vt:lpstr>
      <vt:lpstr>2000</vt:lpstr>
      <vt:lpstr>2001</vt:lpstr>
      <vt:lpstr>2001</vt:lpstr>
      <vt:lpstr>2001</vt:lpstr>
      <vt:lpstr>2001</vt:lpstr>
      <vt:lpstr>2002</vt:lpstr>
      <vt:lpstr>2003</vt:lpstr>
      <vt:lpstr>2003</vt:lpstr>
      <vt:lpstr>2003</vt:lpstr>
      <vt:lpstr>2004</vt:lpstr>
      <vt:lpstr>2005</vt:lpstr>
      <vt:lpstr>2006</vt:lpstr>
      <vt:lpstr>2007</vt:lpstr>
      <vt:lpstr>2008</vt:lpstr>
      <vt:lpstr>2008</vt:lpstr>
      <vt:lpstr>2009</vt:lpstr>
      <vt:lpstr>2009</vt:lpstr>
      <vt:lpstr>2010</vt:lpstr>
      <vt:lpstr>2010</vt:lpstr>
      <vt:lpstr>2010</vt:lpstr>
      <vt:lpstr>2011</vt:lpstr>
      <vt:lpstr>2011</vt:lpstr>
      <vt:lpstr>2012</vt:lpstr>
      <vt:lpstr>2012</vt:lpstr>
      <vt:lpstr>2013</vt:lpstr>
      <vt:lpstr>2013</vt:lpstr>
      <vt:lpstr>2014</vt:lpstr>
      <vt:lpstr>Same sex marriages</vt:lpstr>
      <vt:lpstr>your technology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EPISD</cp:lastModifiedBy>
  <cp:revision>15</cp:revision>
  <dcterms:created xsi:type="dcterms:W3CDTF">2015-02-11T21:49:14Z</dcterms:created>
  <dcterms:modified xsi:type="dcterms:W3CDTF">2015-05-15T17:52:18Z</dcterms:modified>
</cp:coreProperties>
</file>