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AB34-2022-4FF5-B2B6-87E537B367CF}" type="datetimeFigureOut">
              <a:rPr lang="en-US" smtClean="0"/>
              <a:pPr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D621B-8A9D-4E8B-9973-3E6EA35FC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CONTACTS</a:t>
            </a:r>
            <a:br>
              <a:rPr lang="en-US" dirty="0" smtClean="0"/>
            </a:br>
            <a:r>
              <a:rPr lang="en-US" dirty="0" smtClean="0"/>
              <a:t>AND CONFLICTS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1914-1999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in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Japan enters war on the side of Britain and France due to alliance with Britain and France.</a:t>
            </a:r>
          </a:p>
          <a:p>
            <a:r>
              <a:rPr lang="en-US" dirty="0" smtClean="0"/>
              <a:t>Australia and New Zealand take over German Samoa.</a:t>
            </a:r>
          </a:p>
          <a:p>
            <a:r>
              <a:rPr lang="en-US" dirty="0" smtClean="0"/>
              <a:t>China declares war on Germany in 1917</a:t>
            </a:r>
          </a:p>
          <a:p>
            <a:r>
              <a:rPr lang="en-US" dirty="0" smtClean="0"/>
              <a:t>Japan has the biggest gains in the region  moving into German holdings in China’s Shantung province</a:t>
            </a:r>
          </a:p>
          <a:p>
            <a:pPr lvl="1"/>
            <a:r>
              <a:rPr lang="en-US" dirty="0" smtClean="0"/>
              <a:t>Presents additional demands for Chinese concessions laying ground for Japanese imperialism in China.</a:t>
            </a:r>
          </a:p>
          <a:p>
            <a:r>
              <a:rPr lang="en-US" dirty="0" smtClean="0"/>
              <a:t>Large number of Indian troops fight for Britain</a:t>
            </a:r>
          </a:p>
          <a:p>
            <a:r>
              <a:rPr lang="en-US" dirty="0" smtClean="0"/>
              <a:t>Many Indian nationalists back Britain’s war effort in hopes of gaining independence or at least some concessions for self-government following the end of the war.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Conflicts in the Middle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Ottoman empire attached to German military advisors and joins Germany during the war.</a:t>
            </a:r>
          </a:p>
          <a:p>
            <a:r>
              <a:rPr lang="en-US" dirty="0" smtClean="0"/>
              <a:t>Germans hoped the Turks would sponsor a Muslim uprising against British and French holdings in North Africa but this didn’t happen.</a:t>
            </a:r>
          </a:p>
          <a:p>
            <a:r>
              <a:rPr lang="en-US" dirty="0" smtClean="0"/>
              <a:t>The “sick old man of Europe” will be the biggest loser in this war and will eventually fall after a British sponsored rebellion by Arab nationalists against Ottoman overlords.</a:t>
            </a:r>
          </a:p>
          <a:p>
            <a:r>
              <a:rPr lang="en-US" dirty="0" smtClean="0"/>
              <a:t>Sets various forces in motion among people in the middle east with ramifications that are far-reaching today.</a:t>
            </a:r>
          </a:p>
          <a:p>
            <a:pPr lvl="1"/>
            <a:r>
              <a:rPr lang="en-US" dirty="0" smtClean="0"/>
              <a:t>British control until after WW II</a:t>
            </a:r>
          </a:p>
          <a:p>
            <a:pPr lvl="1"/>
            <a:r>
              <a:rPr lang="en-US" dirty="0" smtClean="0"/>
              <a:t>Immigration of Jews into Palestine leading to the creation of Israel</a:t>
            </a:r>
          </a:p>
          <a:p>
            <a:pPr lvl="1"/>
            <a:r>
              <a:rPr lang="en-US" dirty="0" smtClean="0"/>
              <a:t>Nationalist movements leading to terrorism on a global scale.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International Impact of WW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Substantial decrease in Europe’s world power.</a:t>
            </a:r>
          </a:p>
          <a:p>
            <a:r>
              <a:rPr lang="en-US" dirty="0" smtClean="0"/>
              <a:t>Two new players on the global stage</a:t>
            </a:r>
          </a:p>
          <a:p>
            <a:pPr lvl="1"/>
            <a:r>
              <a:rPr lang="en-US" dirty="0" smtClean="0"/>
              <a:t>United States</a:t>
            </a:r>
          </a:p>
          <a:p>
            <a:pPr lvl="1"/>
            <a:r>
              <a:rPr lang="en-US" dirty="0" smtClean="0"/>
              <a:t>Japan</a:t>
            </a:r>
          </a:p>
          <a:p>
            <a:r>
              <a:rPr lang="en-US" dirty="0" smtClean="0"/>
              <a:t>Rise of nationalist movements in India, Africa, and the Middle East which will set the stage for the decline of British and European imperialism.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Pressures of war and strain in Russian society causes major revolution toppling the tsarist government of Russia in October 1917.</a:t>
            </a:r>
          </a:p>
          <a:p>
            <a:r>
              <a:rPr lang="en-US" dirty="0" smtClean="0"/>
              <a:t>October revolution brings Lenin and communists to power.</a:t>
            </a:r>
          </a:p>
          <a:p>
            <a:r>
              <a:rPr lang="en-US" dirty="0" smtClean="0"/>
              <a:t>Brest-Litovsk treaty between Germans and Russians brings end to Russian involvement and gives Germans substantial territories in western Russia in return for peace.</a:t>
            </a:r>
          </a:p>
          <a:p>
            <a:pPr lvl="1"/>
            <a:r>
              <a:rPr lang="en-US" dirty="0" smtClean="0"/>
              <a:t>Capitulation = “giving up”</a:t>
            </a:r>
          </a:p>
          <a:p>
            <a:pPr lvl="1"/>
            <a:r>
              <a:rPr lang="en-US" dirty="0" smtClean="0"/>
              <a:t>Appeasement = giving territory or other concessions in exchange for promise not to engage in conflict.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WW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Germans had to commit more troops to occupying new territory in Russia.</a:t>
            </a:r>
          </a:p>
          <a:p>
            <a:r>
              <a:rPr lang="en-US" dirty="0" smtClean="0"/>
              <a:t>Reduced abilities to push into western front.</a:t>
            </a:r>
          </a:p>
          <a:p>
            <a:r>
              <a:rPr lang="en-US" dirty="0" smtClean="0"/>
              <a:t>Heavy fighting during 1917 causes losses on both sides until American troops come in to assist on Western front.</a:t>
            </a:r>
          </a:p>
          <a:p>
            <a:r>
              <a:rPr lang="en-US" dirty="0" smtClean="0"/>
              <a:t>German military generals lead the government towards the end of WW I leading to a government takeover by socialists when the German emperor abdicates and sue for peace in November 1918.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Peace and Aftermath of WW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Diplomats of victorious nations convened at Versailles, near Paris, where they debated the fate of much of the World.</a:t>
            </a:r>
          </a:p>
          <a:p>
            <a:r>
              <a:rPr lang="en-US" dirty="0" smtClean="0"/>
              <a:t>Russia, Germany, and most of the world were underrepresented.</a:t>
            </a:r>
          </a:p>
          <a:p>
            <a:r>
              <a:rPr lang="en-US" dirty="0" smtClean="0"/>
              <a:t>France is bent on revenge against Germany.</a:t>
            </a:r>
          </a:p>
          <a:p>
            <a:pPr lvl="1"/>
            <a:r>
              <a:rPr lang="en-US" dirty="0" smtClean="0"/>
              <a:t>Gets back the provinces of Alsace and Lorraine surrendered after 1871.</a:t>
            </a:r>
          </a:p>
          <a:p>
            <a:r>
              <a:rPr lang="en-US" dirty="0" smtClean="0"/>
              <a:t>Italy wants new territory; receives less than it wanted and emerges unsatisfied.</a:t>
            </a:r>
          </a:p>
          <a:p>
            <a:r>
              <a:rPr lang="en-US" dirty="0" smtClean="0"/>
              <a:t>Japan wanted a greater global role but was largely ignored, heightening Japanese discontent despite concrete war gains.</a:t>
            </a:r>
          </a:p>
          <a:p>
            <a:r>
              <a:rPr lang="en-US" dirty="0" smtClean="0"/>
              <a:t>U.S. espoused great ideals and hoped for settlement of all nationalist issues – particularly in eastern </a:t>
            </a:r>
            <a:r>
              <a:rPr lang="en-US" dirty="0"/>
              <a:t>E</a:t>
            </a:r>
            <a:r>
              <a:rPr lang="en-US" dirty="0" smtClean="0"/>
              <a:t>urope.</a:t>
            </a:r>
          </a:p>
          <a:p>
            <a:r>
              <a:rPr lang="en-US" dirty="0" smtClean="0"/>
              <a:t>New league of Nations to deal with future disputes and to make war unnecessary.</a:t>
            </a:r>
          </a:p>
          <a:p>
            <a:pPr lvl="1"/>
            <a:r>
              <a:rPr lang="en-US" dirty="0" smtClean="0"/>
              <a:t>U.S. fails to join league of nations.</a:t>
            </a:r>
          </a:p>
          <a:p>
            <a:r>
              <a:rPr lang="en-US" dirty="0" smtClean="0"/>
              <a:t>U.S. returns to policy of </a:t>
            </a:r>
            <a:r>
              <a:rPr lang="en-US" i="1" dirty="0" smtClean="0"/>
              <a:t>isolationism</a:t>
            </a:r>
            <a:r>
              <a:rPr lang="en-US" dirty="0" smtClean="0"/>
              <a:t> contributing to French and British fears for future.</a:t>
            </a:r>
          </a:p>
          <a:p>
            <a:r>
              <a:rPr lang="en-US" dirty="0" smtClean="0"/>
              <a:t>China suffers greatly because of losses to Japan and internal unrest.</a:t>
            </a:r>
          </a:p>
          <a:p>
            <a:r>
              <a:rPr lang="en-US" dirty="0" smtClean="0"/>
              <a:t>Austro-Hungarian empire collapses as nationalist uprisings carve out new nations</a:t>
            </a:r>
          </a:p>
          <a:p>
            <a:pPr lvl="1"/>
            <a:r>
              <a:rPr lang="en-US" dirty="0" smtClean="0"/>
              <a:t>Czechoslovakia, Hungary, Yugoslavia.</a:t>
            </a:r>
          </a:p>
          <a:p>
            <a:r>
              <a:rPr lang="en-US" dirty="0" smtClean="0"/>
              <a:t>Germany loses territory to France and Germany’s global empire is taken away and Germany is branded as “unfit for colonial rule”</a:t>
            </a:r>
          </a:p>
          <a:p>
            <a:r>
              <a:rPr lang="en-US" dirty="0" smtClean="0"/>
              <a:t>Russia is ignored after Revolution of 1917 as a “communist pariah”</a:t>
            </a:r>
          </a:p>
          <a:p>
            <a:r>
              <a:rPr lang="en-US" dirty="0" smtClean="0"/>
              <a:t>Treaty of Versailles fails to solve underlying problems and sets-up global depression as well as conflicts leading to WW II.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Devastations and Dislocations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Europe weakened internally and strength reduced around the world.</a:t>
            </a:r>
          </a:p>
          <a:p>
            <a:r>
              <a:rPr lang="en-US" dirty="0" smtClean="0"/>
              <a:t>“Blood-red dawn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Century”</a:t>
            </a:r>
          </a:p>
          <a:p>
            <a:r>
              <a:rPr lang="en-US" dirty="0" smtClean="0"/>
              <a:t>European birth rate decreased as military losses reduce number of men.</a:t>
            </a:r>
          </a:p>
          <a:p>
            <a:r>
              <a:rPr lang="en-US" dirty="0" smtClean="0"/>
              <a:t>Massive destruction of industrial property and agricultural land temporarily dislocated many economies leading to period of postwar instability.</a:t>
            </a:r>
          </a:p>
          <a:p>
            <a:r>
              <a:rPr lang="en-US" dirty="0" smtClean="0"/>
              <a:t>Imbalance produced by methods of financing the war.</a:t>
            </a:r>
          </a:p>
          <a:p>
            <a:pPr lvl="1"/>
            <a:r>
              <a:rPr lang="en-US" dirty="0" smtClean="0"/>
              <a:t>Heavy debt, unwillingness to increase taxes</a:t>
            </a:r>
          </a:p>
          <a:p>
            <a:pPr lvl="1"/>
            <a:r>
              <a:rPr lang="en-US" dirty="0" smtClean="0"/>
              <a:t>Prices rise (inflation) due to increased government spending.</a:t>
            </a:r>
          </a:p>
          <a:p>
            <a:pPr lvl="1"/>
            <a:r>
              <a:rPr lang="en-US" dirty="0" smtClean="0"/>
              <a:t>People with fixed savings were “wiped out”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Colonialism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Outside Europe, only mildly changed on the surface.</a:t>
            </a:r>
          </a:p>
          <a:p>
            <a:pPr lvl="1"/>
            <a:r>
              <a:rPr lang="en-US" dirty="0" smtClean="0"/>
              <a:t>Little outright loss of colonies</a:t>
            </a:r>
          </a:p>
          <a:p>
            <a:pPr lvl="1"/>
            <a:r>
              <a:rPr lang="en-US" dirty="0" smtClean="0"/>
              <a:t>1920s were (on paper) peak of Western imperialism</a:t>
            </a:r>
          </a:p>
          <a:p>
            <a:r>
              <a:rPr lang="en-US" dirty="0" smtClean="0"/>
              <a:t>German colonies taken over by England and France.</a:t>
            </a:r>
          </a:p>
          <a:p>
            <a:r>
              <a:rPr lang="en-US" dirty="0" smtClean="0"/>
              <a:t>New colonies were held as mandates of the League of Nations, not outright possessions.</a:t>
            </a:r>
          </a:p>
          <a:p>
            <a:pPr lvl="1"/>
            <a:r>
              <a:rPr lang="en-US" dirty="0" smtClean="0"/>
              <a:t>Implication was that nations were only temporarily responsible for administration.</a:t>
            </a:r>
          </a:p>
          <a:p>
            <a:r>
              <a:rPr lang="en-US" dirty="0" smtClean="0"/>
              <a:t>Nationalist leaders seize on Wilson’s principles of self-determination</a:t>
            </a:r>
          </a:p>
          <a:p>
            <a:pPr lvl="1"/>
            <a:r>
              <a:rPr lang="en-US" dirty="0" smtClean="0"/>
              <a:t>Gandhi and Ho Chi Minh</a:t>
            </a:r>
          </a:p>
          <a:p>
            <a:r>
              <a:rPr lang="en-US" dirty="0" smtClean="0"/>
              <a:t>Pressure for heightened agitation against imperialist rule.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the Middle 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Ottoman Empire collapses</a:t>
            </a:r>
          </a:p>
          <a:p>
            <a:r>
              <a:rPr lang="en-US" dirty="0" smtClean="0"/>
              <a:t>Italy and Greece lead initial attempts to carve up the land.</a:t>
            </a:r>
          </a:p>
          <a:p>
            <a:r>
              <a:rPr lang="en-US" dirty="0" smtClean="0"/>
              <a:t>By 1923, vigorous new Turkish republic led by Mustafa </a:t>
            </a:r>
            <a:r>
              <a:rPr lang="en-US" dirty="0" err="1" smtClean="0"/>
              <a:t>Kema</a:t>
            </a:r>
            <a:r>
              <a:rPr lang="en-US" dirty="0" smtClean="0"/>
              <a:t> repulsed efforts of foreign nations through war and negotiation.</a:t>
            </a:r>
          </a:p>
          <a:p>
            <a:r>
              <a:rPr lang="en-US" dirty="0" smtClean="0"/>
              <a:t>Remaining territories are overseen as mandates of the League of Nations.</a:t>
            </a:r>
          </a:p>
          <a:p>
            <a:pPr lvl="1"/>
            <a:r>
              <a:rPr lang="en-US" dirty="0" smtClean="0"/>
              <a:t>British took Palestine and Iraq; France gained Syria and Lebanon</a:t>
            </a:r>
          </a:p>
          <a:p>
            <a:r>
              <a:rPr lang="en-US" dirty="0" smtClean="0"/>
              <a:t>New monarchies such as Iran and Saudi Arabia spring up in the Persian Gulf region.</a:t>
            </a:r>
          </a:p>
          <a:p>
            <a:r>
              <a:rPr lang="en-US" dirty="0" smtClean="0"/>
              <a:t>Middle east is political fragmented.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International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League of Nations</a:t>
            </a:r>
          </a:p>
          <a:p>
            <a:pPr lvl="1"/>
            <a:r>
              <a:rPr lang="en-US" dirty="0" smtClean="0"/>
              <a:t>Established several subsidiary organizations that gathered information and focused on international concerns.</a:t>
            </a:r>
          </a:p>
          <a:p>
            <a:pPr lvl="1"/>
            <a:r>
              <a:rPr lang="en-US" dirty="0" smtClean="0"/>
              <a:t>Proved to be little more than a discussion group. </a:t>
            </a:r>
          </a:p>
          <a:p>
            <a:pPr lvl="2"/>
            <a:r>
              <a:rPr lang="en-US" dirty="0" smtClean="0"/>
              <a:t>Diplomacy on a nation-to-nation basis..</a:t>
            </a:r>
          </a:p>
          <a:p>
            <a:pPr lvl="1"/>
            <a:r>
              <a:rPr lang="en-US" dirty="0" smtClean="0"/>
              <a:t>Disarmament conferences held in the 1920s</a:t>
            </a:r>
          </a:p>
          <a:p>
            <a:pPr lvl="2"/>
            <a:r>
              <a:rPr lang="en-US" dirty="0" smtClean="0"/>
              <a:t>Intended to reduce naval competition.</a:t>
            </a:r>
          </a:p>
          <a:p>
            <a:r>
              <a:rPr lang="en-US" dirty="0" smtClean="0"/>
              <a:t>International idea advanced but lacked any real muscle.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World War I and later dislocation become the launching pad for change during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War, Depression, and Cold War serve as context for understanding World History during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Global relationships gain greater influence than ever before.</a:t>
            </a:r>
          </a:p>
          <a:p>
            <a:r>
              <a:rPr lang="en-US" dirty="0" smtClean="0"/>
              <a:t>Series of international arrangements and organizations are formed, influencing world affairs and offering an alternative path to recurring global conflicts/crises.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Dominated 1930s and international in scope</a:t>
            </a:r>
          </a:p>
          <a:p>
            <a:r>
              <a:rPr lang="en-US" dirty="0" smtClean="0"/>
              <a:t>Shocks were particularly severe in U.S. and Western Europe</a:t>
            </a:r>
          </a:p>
          <a:p>
            <a:r>
              <a:rPr lang="en-US" dirty="0" smtClean="0"/>
              <a:t>Triggered important new government policies but also furthered extremist political forces in many countries.</a:t>
            </a:r>
          </a:p>
          <a:p>
            <a:r>
              <a:rPr lang="en-US" dirty="0" smtClean="0"/>
              <a:t>Resulted from new problems in industrial economies combined with long-term weaknesses in other parts of the world.</a:t>
            </a:r>
          </a:p>
          <a:p>
            <a:r>
              <a:rPr lang="en-US" dirty="0" smtClean="0"/>
              <a:t>Spared only a few economies and brought political and economic pressures on virtually every society.</a:t>
            </a:r>
          </a:p>
          <a:p>
            <a:r>
              <a:rPr lang="en-US" dirty="0" smtClean="0"/>
              <a:t>International economic dislocation followed international dislocation </a:t>
            </a:r>
            <a:r>
              <a:rPr lang="en-US" smtClean="0"/>
              <a:t>in war.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Massive global population growth began in the 1890s and accelerated in mid-century, slowing only towards the end of the 20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pPr lvl="1"/>
            <a:r>
              <a:rPr lang="en-US" dirty="0" smtClean="0"/>
              <a:t>Global numbers more than </a:t>
            </a:r>
            <a:r>
              <a:rPr lang="en-US" b="1" u="sng" dirty="0" smtClean="0"/>
              <a:t>triple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 global migration streams</a:t>
            </a:r>
          </a:p>
          <a:p>
            <a:r>
              <a:rPr lang="en-US" dirty="0" smtClean="0"/>
              <a:t>Western (particularly American) popular culture begins to gain attention soon after 1900.</a:t>
            </a:r>
          </a:p>
          <a:p>
            <a:pPr lvl="1"/>
            <a:r>
              <a:rPr lang="en-US" dirty="0" smtClean="0"/>
              <a:t>Music, arts, etc.</a:t>
            </a:r>
          </a:p>
          <a:p>
            <a:pPr lvl="1"/>
            <a:r>
              <a:rPr lang="en-US" dirty="0" smtClean="0"/>
              <a:t>Hollywood film companies set up global distribution branches influencing world cultures.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CONFIDENCE AND INTERNATIONALISM PRE 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Widespread optimism as Imperialists believe Western leadership is bring “new enlightenment” to people around the world.</a:t>
            </a:r>
          </a:p>
          <a:p>
            <a:r>
              <a:rPr lang="en-US" dirty="0" smtClean="0"/>
              <a:t>Movement Towards </a:t>
            </a:r>
            <a:r>
              <a:rPr lang="en-US" i="1" dirty="0" smtClean="0"/>
              <a:t>Internationalization</a:t>
            </a:r>
          </a:p>
          <a:p>
            <a:pPr lvl="1"/>
            <a:r>
              <a:rPr lang="en-US" dirty="0" smtClean="0"/>
              <a:t>1851 – International Statistical Congress begins to meet to establish international standards for such things as weights and measures. </a:t>
            </a:r>
          </a:p>
          <a:p>
            <a:pPr lvl="2"/>
            <a:r>
              <a:rPr lang="en-US" dirty="0" smtClean="0"/>
              <a:t>London has great “Crystal Palace” display of new technologies.</a:t>
            </a:r>
          </a:p>
          <a:p>
            <a:pPr lvl="1"/>
            <a:r>
              <a:rPr lang="en-US" dirty="0" smtClean="0"/>
              <a:t>1864 – Geneva Convention establishes Red Cross.</a:t>
            </a:r>
          </a:p>
          <a:p>
            <a:pPr lvl="1"/>
            <a:r>
              <a:rPr lang="en-US" dirty="0" smtClean="0"/>
              <a:t>1865 – Telegraphic Union</a:t>
            </a:r>
          </a:p>
          <a:p>
            <a:pPr lvl="1"/>
            <a:r>
              <a:rPr lang="en-US" dirty="0" smtClean="0"/>
              <a:t>1875 – Postal Union</a:t>
            </a:r>
          </a:p>
          <a:p>
            <a:pPr lvl="1"/>
            <a:r>
              <a:rPr lang="en-US" dirty="0" smtClean="0"/>
              <a:t>1896 – Beginning of the Olympic Movement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STRENGTHS AND WEAKNESSES OF INTERNATIONALIZATION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World network recognized and further intensified.</a:t>
            </a:r>
          </a:p>
          <a:p>
            <a:pPr lvl="1"/>
            <a:r>
              <a:rPr lang="en-US" dirty="0" smtClean="0"/>
              <a:t>International systems and habits facilitate world exchanges, even today.</a:t>
            </a:r>
          </a:p>
          <a:p>
            <a:pPr lvl="1"/>
            <a:r>
              <a:rPr lang="en-US" dirty="0" smtClean="0"/>
              <a:t>Ex. Communications (mail, telegraph, telephone), cultural influences (popular culture), etc.</a:t>
            </a:r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International movement based heavily on Western dominance and control of empires.</a:t>
            </a:r>
          </a:p>
          <a:p>
            <a:pPr lvl="1"/>
            <a:r>
              <a:rPr lang="en-US" dirty="0" smtClean="0"/>
              <a:t>Intensification of international rivalries (Nationalism)</a:t>
            </a:r>
          </a:p>
          <a:p>
            <a:pPr lvl="2"/>
            <a:r>
              <a:rPr lang="en-US" dirty="0" smtClean="0"/>
              <a:t>Nationalism becomes a reaction from many nations in response to the international movement.</a:t>
            </a:r>
          </a:p>
          <a:p>
            <a:pPr lvl="2"/>
            <a:r>
              <a:rPr lang="en-US" dirty="0" smtClean="0"/>
              <a:t>Ex: Intense competition between nations, even during Olympic games.</a:t>
            </a:r>
          </a:p>
          <a:p>
            <a:r>
              <a:rPr lang="en-US" dirty="0" smtClean="0"/>
              <a:t>Responses</a:t>
            </a:r>
          </a:p>
          <a:p>
            <a:pPr lvl="1"/>
            <a:r>
              <a:rPr lang="en-US" dirty="0" smtClean="0"/>
              <a:t>1899 discussions held in the Hague amplified international agreements on the treatment of war prisoners, temporarily prohibit weapons thrown from balloons and use of poisonous gasses.</a:t>
            </a:r>
          </a:p>
          <a:p>
            <a:pPr lvl="1"/>
            <a:r>
              <a:rPr lang="en-US" dirty="0" smtClean="0"/>
              <a:t>Permanent court of arbitration established in the Hague, which today is known as the World Court.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WAR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Underlying</a:t>
            </a:r>
          </a:p>
          <a:p>
            <a:pPr lvl="2"/>
            <a:r>
              <a:rPr lang="en-US" dirty="0" smtClean="0"/>
              <a:t>Alliance System</a:t>
            </a:r>
          </a:p>
          <a:p>
            <a:pPr lvl="2"/>
            <a:r>
              <a:rPr lang="en-US" dirty="0" smtClean="0"/>
              <a:t>Nationalism</a:t>
            </a:r>
          </a:p>
          <a:p>
            <a:pPr lvl="2"/>
            <a:r>
              <a:rPr lang="en-US" dirty="0" smtClean="0"/>
              <a:t>Militarism</a:t>
            </a:r>
          </a:p>
          <a:p>
            <a:pPr lvl="2"/>
            <a:r>
              <a:rPr lang="en-US" dirty="0" smtClean="0"/>
              <a:t>Imperialism</a:t>
            </a:r>
          </a:p>
          <a:p>
            <a:pPr lvl="1"/>
            <a:r>
              <a:rPr lang="en-US" dirty="0" smtClean="0"/>
              <a:t>Immediate</a:t>
            </a:r>
          </a:p>
          <a:p>
            <a:pPr lvl="2"/>
            <a:r>
              <a:rPr lang="en-US" dirty="0" smtClean="0"/>
              <a:t>Assassination of Archduke Franz Ferdinand by Serbian Terrorist in Sarajevo.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OF WAR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Establishment of two fronts</a:t>
            </a:r>
          </a:p>
          <a:p>
            <a:pPr lvl="1"/>
            <a:r>
              <a:rPr lang="en-US" dirty="0" smtClean="0"/>
              <a:t>Western Front (mainly in France)</a:t>
            </a:r>
          </a:p>
          <a:p>
            <a:pPr lvl="1"/>
            <a:r>
              <a:rPr lang="en-US" dirty="0" smtClean="0"/>
              <a:t>Eastern Front (Mainly in Russia)</a:t>
            </a:r>
          </a:p>
          <a:p>
            <a:r>
              <a:rPr lang="en-US" dirty="0" err="1" smtClean="0"/>
              <a:t>Schlieffen</a:t>
            </a:r>
            <a:r>
              <a:rPr lang="en-US" dirty="0" smtClean="0"/>
              <a:t> Plan</a:t>
            </a:r>
          </a:p>
          <a:p>
            <a:pPr lvl="1"/>
            <a:r>
              <a:rPr lang="en-US" dirty="0" smtClean="0"/>
              <a:t>Germany planned to quickly race west across Europe and defeat France then move all resources to eastern front with Russia.</a:t>
            </a:r>
          </a:p>
          <a:p>
            <a:pPr lvl="1"/>
            <a:r>
              <a:rPr lang="en-US" dirty="0" smtClean="0"/>
              <a:t>Plan fails and Germany becomes entrenched in a war on two fronts.</a:t>
            </a:r>
          </a:p>
          <a:p>
            <a:r>
              <a:rPr lang="en-US" dirty="0" smtClean="0"/>
              <a:t>Trench Warfare</a:t>
            </a:r>
          </a:p>
          <a:p>
            <a:pPr lvl="1"/>
            <a:r>
              <a:rPr lang="en-US" dirty="0" smtClean="0"/>
              <a:t>Particularly in the western front, the two sides become involved in a war where fronts do not move and build long lines of trenches with an area between them known as “no man’s land”</a:t>
            </a:r>
          </a:p>
          <a:p>
            <a:r>
              <a:rPr lang="en-US" dirty="0" smtClean="0"/>
              <a:t>Other Fronts</a:t>
            </a:r>
          </a:p>
          <a:p>
            <a:pPr lvl="1"/>
            <a:r>
              <a:rPr lang="en-US" dirty="0" smtClean="0"/>
              <a:t>Italian front develops between Italians and Austrians</a:t>
            </a:r>
          </a:p>
          <a:p>
            <a:pPr lvl="1"/>
            <a:r>
              <a:rPr lang="en-US" dirty="0" smtClean="0"/>
              <a:t>Use of unrestricted submarine warfare by Germans eventually leads to U.S. involvement.</a:t>
            </a:r>
          </a:p>
          <a:p>
            <a:pPr lvl="1"/>
            <a:r>
              <a:rPr lang="en-US" dirty="0" smtClean="0"/>
              <a:t>Imperial holdings become involved in fighting beyond Europe.  Ex: middle east, northern Africa, Asia.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Outside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Nationalism and imperialism bring nations and imperial holdings from around the world into the fight.</a:t>
            </a:r>
          </a:p>
          <a:p>
            <a:pPr lvl="1"/>
            <a:r>
              <a:rPr lang="en-US" dirty="0" smtClean="0"/>
              <a:t>British dominions in Canada, Australia, and New Zealand are drawn into the war early.</a:t>
            </a:r>
          </a:p>
          <a:p>
            <a:pPr lvl="1"/>
            <a:r>
              <a:rPr lang="en-US" dirty="0" smtClean="0"/>
              <a:t>U.S. is brought into the war due to two immediate causes:</a:t>
            </a:r>
          </a:p>
          <a:p>
            <a:pPr lvl="2"/>
            <a:r>
              <a:rPr lang="en-US" dirty="0" smtClean="0"/>
              <a:t>German use of unrestricted submarine warfare and sinking of U.S.S. Lusitania.</a:t>
            </a:r>
          </a:p>
          <a:p>
            <a:pPr lvl="2"/>
            <a:r>
              <a:rPr lang="en-US" dirty="0" smtClean="0"/>
              <a:t>Zimmerman Telegraph promising return of American territory to Mexico in exchange for Mexico’s promise to pursue conflict with U.S.</a:t>
            </a:r>
          </a:p>
          <a:p>
            <a:pPr lvl="1"/>
            <a:r>
              <a:rPr lang="en-US" dirty="0" smtClean="0"/>
              <a:t>U.S. enters war in 1917 bringing fresh troops and new technology.  War quickly ends by 1918.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Conflicts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Minor skirmishes fought around German colonies in Africa involving Africans as colonial troops.</a:t>
            </a:r>
          </a:p>
          <a:p>
            <a:pPr lvl="1"/>
            <a:r>
              <a:rPr lang="en-US" dirty="0" smtClean="0"/>
              <a:t>France used many Africans in its armies in Europe.</a:t>
            </a:r>
          </a:p>
          <a:p>
            <a:r>
              <a:rPr lang="en-US" dirty="0" smtClean="0"/>
              <a:t>First Pan-African Nationalist Congress occurs in 1919</a:t>
            </a:r>
          </a:p>
          <a:p>
            <a:pPr lvl="1"/>
            <a:r>
              <a:rPr lang="en-US" dirty="0" smtClean="0"/>
              <a:t>Emerging African leaders pursued nationalist goals in response to European colonization.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1713</Words>
  <Application>Microsoft Office PowerPoint</Application>
  <PresentationFormat>On-screen Show (4:3)</PresentationFormat>
  <Paragraphs>162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INTERNATIONAL CONTACTS AND CONFLICTS</vt:lpstr>
      <vt:lpstr>BACKGROUND</vt:lpstr>
      <vt:lpstr>Global Trends</vt:lpstr>
      <vt:lpstr>CONFIDENCE AND INTERNATIONALISM PRE WWI</vt:lpstr>
      <vt:lpstr>STRENGTHS AND WEAKNESSES OF INTERNATIONALIZATION</vt:lpstr>
      <vt:lpstr>WORLD WAR I</vt:lpstr>
      <vt:lpstr>PATTERNS OF WAR IN EUROPE</vt:lpstr>
      <vt:lpstr>War Outside Europe</vt:lpstr>
      <vt:lpstr>Conflicts in Africa</vt:lpstr>
      <vt:lpstr>Conflicts in Asia</vt:lpstr>
      <vt:lpstr>Conflicts in the Middle East</vt:lpstr>
      <vt:lpstr>Overall International Impact of WW I</vt:lpstr>
      <vt:lpstr>Russian Revolution</vt:lpstr>
      <vt:lpstr>End of WW I</vt:lpstr>
      <vt:lpstr>Peace and Aftermath of WW I</vt:lpstr>
      <vt:lpstr>Devastations and Dislocations</vt:lpstr>
      <vt:lpstr> Colonialism</vt:lpstr>
      <vt:lpstr>Changes in the Middle East</vt:lpstr>
      <vt:lpstr>New International Organizations</vt:lpstr>
      <vt:lpstr>Great Depression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CONTACTS AND CONFLICTS</dc:title>
  <dc:creator>EPISD</dc:creator>
  <cp:lastModifiedBy>EPISD</cp:lastModifiedBy>
  <cp:revision>15</cp:revision>
  <dcterms:created xsi:type="dcterms:W3CDTF">2012-04-24T16:36:18Z</dcterms:created>
  <dcterms:modified xsi:type="dcterms:W3CDTF">2012-07-24T20:35:04Z</dcterms:modified>
</cp:coreProperties>
</file>