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55" d="100"/>
          <a:sy n="55" d="100"/>
        </p:scale>
        <p:origin x="78" y="264"/>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72D3B86-9937-46B3-8EB9-41AB40F56EE6}" type="datetimeFigureOut">
              <a:rPr lang="en-GB"/>
              <a:pPr>
                <a:defRPr/>
              </a:pPr>
              <a:t>15/05/2017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9CA7784-9142-42B6-8A3A-6FFF98BBEC4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19D680-1D15-4025-B1E1-7A7FA2B28F34}"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3568" y="62068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03648" y="242088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Date Placeholder 3"/>
          <p:cNvSpPr>
            <a:spLocks noGrp="1"/>
          </p:cNvSpPr>
          <p:nvPr>
            <p:ph type="dt" sz="half" idx="10"/>
          </p:nvPr>
        </p:nvSpPr>
        <p:spPr/>
        <p:txBody>
          <a:bodyPr/>
          <a:lstStyle>
            <a:lvl1pPr>
              <a:defRPr/>
            </a:lvl1pPr>
          </a:lstStyle>
          <a:p>
            <a:pPr>
              <a:defRPr/>
            </a:pPr>
            <a:fld id="{58F6A47A-CF3E-4460-A983-B185991EA6AD}" type="datetimeFigureOut">
              <a:rPr lang="en-GB"/>
              <a:pPr>
                <a:defRPr/>
              </a:pPr>
              <a:t>15/05/2017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4C57D0F7-4C35-4112-858D-FE1BEE5C9033}" type="slidenum">
              <a:rPr lang="en-US" altLang="en-US"/>
              <a:pPr/>
              <a:t>‹#›</a:t>
            </a:fld>
            <a:endParaRPr lang="en-US" altLang="en-US" dirty="0"/>
          </a:p>
        </p:txBody>
      </p:sp>
    </p:spTree>
    <p:extLst>
      <p:ext uri="{BB962C8B-B14F-4D97-AF65-F5344CB8AC3E}">
        <p14:creationId xmlns:p14="http://schemas.microsoft.com/office/powerpoint/2010/main" val="387403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9160F1A-7424-47A9-9169-47891636C5E5}" type="datetimeFigureOut">
              <a:rPr lang="en-GB"/>
              <a:pPr>
                <a:defRPr/>
              </a:pPr>
              <a:t>15/05/2017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1E9BD026-5AB1-4259-9453-274B62AB0357}" type="slidenum">
              <a:rPr lang="en-US" altLang="en-US"/>
              <a:pPr/>
              <a:t>‹#›</a:t>
            </a:fld>
            <a:endParaRPr lang="en-US" altLang="en-US" dirty="0"/>
          </a:p>
        </p:txBody>
      </p:sp>
    </p:spTree>
    <p:extLst>
      <p:ext uri="{BB962C8B-B14F-4D97-AF65-F5344CB8AC3E}">
        <p14:creationId xmlns:p14="http://schemas.microsoft.com/office/powerpoint/2010/main" val="215204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B7B8526-831F-48F7-8BF5-E8D50F598B63}" type="datetimeFigureOut">
              <a:rPr lang="en-GB"/>
              <a:pPr>
                <a:defRPr/>
              </a:pPr>
              <a:t>15/05/2017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62676703-A1F0-4DF2-BD75-0E07C0E7DA80}" type="slidenum">
              <a:rPr lang="en-US" altLang="en-US"/>
              <a:pPr/>
              <a:t>‹#›</a:t>
            </a:fld>
            <a:endParaRPr lang="en-US" altLang="en-US" dirty="0"/>
          </a:p>
        </p:txBody>
      </p:sp>
    </p:spTree>
    <p:extLst>
      <p:ext uri="{BB962C8B-B14F-4D97-AF65-F5344CB8AC3E}">
        <p14:creationId xmlns:p14="http://schemas.microsoft.com/office/powerpoint/2010/main" val="115964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D79773F-3CF2-493B-8236-33EF137C963D}" type="datetimeFigureOut">
              <a:rPr lang="en-GB"/>
              <a:pPr>
                <a:defRPr/>
              </a:pPr>
              <a:t>15/05/2017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D3834A51-FB6D-4E08-8C70-91DEEF684E80}" type="slidenum">
              <a:rPr lang="en-US" altLang="en-US"/>
              <a:pPr/>
              <a:t>‹#›</a:t>
            </a:fld>
            <a:endParaRPr lang="en-US" altLang="en-US" dirty="0"/>
          </a:p>
        </p:txBody>
      </p:sp>
    </p:spTree>
    <p:extLst>
      <p:ext uri="{BB962C8B-B14F-4D97-AF65-F5344CB8AC3E}">
        <p14:creationId xmlns:p14="http://schemas.microsoft.com/office/powerpoint/2010/main" val="54692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E3CFBD89-7FE3-456B-A61D-2A54FFFABAAF}" type="datetimeFigureOut">
              <a:rPr lang="en-GB"/>
              <a:pPr>
                <a:defRPr/>
              </a:pPr>
              <a:t>15/05/2017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3E196AA6-8E41-47E7-BAA1-AE82446B4C0B}" type="slidenum">
              <a:rPr lang="en-US" altLang="en-US"/>
              <a:pPr/>
              <a:t>‹#›</a:t>
            </a:fld>
            <a:endParaRPr lang="en-US" altLang="en-US" dirty="0"/>
          </a:p>
        </p:txBody>
      </p:sp>
    </p:spTree>
    <p:extLst>
      <p:ext uri="{BB962C8B-B14F-4D97-AF65-F5344CB8AC3E}">
        <p14:creationId xmlns:p14="http://schemas.microsoft.com/office/powerpoint/2010/main" val="284512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DD99D80-C48C-4CBA-B13F-79914E1E35FF}" type="datetimeFigureOut">
              <a:rPr lang="en-GB"/>
              <a:pPr>
                <a:defRPr/>
              </a:pPr>
              <a:t>15/05/2017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9ED8852C-6B69-4691-BEA1-6826DEEA1D74}" type="slidenum">
              <a:rPr lang="en-US" altLang="en-US"/>
              <a:pPr/>
              <a:t>‹#›</a:t>
            </a:fld>
            <a:endParaRPr lang="en-US" altLang="en-US" dirty="0"/>
          </a:p>
        </p:txBody>
      </p:sp>
    </p:spTree>
    <p:extLst>
      <p:ext uri="{BB962C8B-B14F-4D97-AF65-F5344CB8AC3E}">
        <p14:creationId xmlns:p14="http://schemas.microsoft.com/office/powerpoint/2010/main" val="93957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A8E8E592-1736-4E9F-AC3C-EF8CA7197D25}" type="datetimeFigureOut">
              <a:rPr lang="en-GB"/>
              <a:pPr>
                <a:defRPr/>
              </a:pPr>
              <a:t>15/05/2017</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fld id="{37BEAAB9-3A09-45FA-850D-9623C9602E52}" type="slidenum">
              <a:rPr lang="en-US" altLang="en-US"/>
              <a:pPr/>
              <a:t>‹#›</a:t>
            </a:fld>
            <a:endParaRPr lang="en-US" altLang="en-US" dirty="0"/>
          </a:p>
        </p:txBody>
      </p:sp>
    </p:spTree>
    <p:extLst>
      <p:ext uri="{BB962C8B-B14F-4D97-AF65-F5344CB8AC3E}">
        <p14:creationId xmlns:p14="http://schemas.microsoft.com/office/powerpoint/2010/main" val="58838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3CCAF6B-17A4-44A1-9BD4-DF535748FB36}" type="datetimeFigureOut">
              <a:rPr lang="en-GB"/>
              <a:pPr>
                <a:defRPr/>
              </a:pPr>
              <a:t>15/05/2017</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11E3D1AF-9251-4F65-A78F-926DD752EB5D}" type="slidenum">
              <a:rPr lang="en-US" altLang="en-US"/>
              <a:pPr/>
              <a:t>‹#›</a:t>
            </a:fld>
            <a:endParaRPr lang="en-US" altLang="en-US" dirty="0"/>
          </a:p>
        </p:txBody>
      </p:sp>
    </p:spTree>
    <p:extLst>
      <p:ext uri="{BB962C8B-B14F-4D97-AF65-F5344CB8AC3E}">
        <p14:creationId xmlns:p14="http://schemas.microsoft.com/office/powerpoint/2010/main" val="20978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70D4AB-0EBA-4025-8755-9C96804A3354}" type="datetimeFigureOut">
              <a:rPr lang="en-GB"/>
              <a:pPr>
                <a:defRPr/>
              </a:pPr>
              <a:t>15/05/2017</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fld id="{D9EF3912-5C36-4FF4-9837-E28BE97A43BD}" type="slidenum">
              <a:rPr lang="en-US" altLang="en-US"/>
              <a:pPr/>
              <a:t>‹#›</a:t>
            </a:fld>
            <a:endParaRPr lang="en-US" altLang="en-US" dirty="0"/>
          </a:p>
        </p:txBody>
      </p:sp>
    </p:spTree>
    <p:extLst>
      <p:ext uri="{BB962C8B-B14F-4D97-AF65-F5344CB8AC3E}">
        <p14:creationId xmlns:p14="http://schemas.microsoft.com/office/powerpoint/2010/main" val="135074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63DB9AF-F1CC-4887-BD7D-AE8981A893E7}" type="datetimeFigureOut">
              <a:rPr lang="en-GB"/>
              <a:pPr>
                <a:defRPr/>
              </a:pPr>
              <a:t>15/05/2017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669BEF55-4680-4254-AC93-1FC677FF4446}" type="slidenum">
              <a:rPr lang="en-US" altLang="en-US"/>
              <a:pPr/>
              <a:t>‹#›</a:t>
            </a:fld>
            <a:endParaRPr lang="en-US" altLang="en-US" dirty="0"/>
          </a:p>
        </p:txBody>
      </p:sp>
    </p:spTree>
    <p:extLst>
      <p:ext uri="{BB962C8B-B14F-4D97-AF65-F5344CB8AC3E}">
        <p14:creationId xmlns:p14="http://schemas.microsoft.com/office/powerpoint/2010/main" val="1237765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2DEB7B99-0D06-46C4-9D67-2629A92062C5}" type="datetimeFigureOut">
              <a:rPr lang="en-GB"/>
              <a:pPr>
                <a:defRPr/>
              </a:pPr>
              <a:t>15/05/2017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A5C33BE8-E6CD-47D9-BD68-4087B48F567A}" type="slidenum">
              <a:rPr lang="en-US" altLang="en-US"/>
              <a:pPr/>
              <a:t>‹#›</a:t>
            </a:fld>
            <a:endParaRPr lang="en-US" altLang="en-US" dirty="0"/>
          </a:p>
        </p:txBody>
      </p:sp>
    </p:spTree>
    <p:extLst>
      <p:ext uri="{BB962C8B-B14F-4D97-AF65-F5344CB8AC3E}">
        <p14:creationId xmlns:p14="http://schemas.microsoft.com/office/powerpoint/2010/main" val="260038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361C2E6-5C4A-402C-9C4E-414D865FBBC7}" type="datetimeFigureOut">
              <a:rPr lang="en-GB"/>
              <a:pPr>
                <a:defRPr/>
              </a:pPr>
              <a:t>15/05/2017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B7908F"/>
                </a:solidFill>
                <a:latin typeface="Eras Demi ITC" panose="020B0805030504020804" pitchFamily="34" charset="0"/>
              </a:defRPr>
            </a:lvl1pPr>
          </a:lstStyle>
          <a:p>
            <a:fld id="{12D99670-4868-401B-972F-A27A8E3CA85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Eras Medium ITC" pitchFamily="34" charset="0"/>
        </a:defRPr>
      </a:lvl2pPr>
      <a:lvl3pPr algn="ctr" rtl="0" eaLnBrk="1" fontAlgn="base" hangingPunct="1">
        <a:spcBef>
          <a:spcPct val="0"/>
        </a:spcBef>
        <a:spcAft>
          <a:spcPct val="0"/>
        </a:spcAft>
        <a:defRPr sz="4400">
          <a:solidFill>
            <a:schemeClr val="tx1"/>
          </a:solidFill>
          <a:latin typeface="Eras Medium ITC" pitchFamily="34" charset="0"/>
        </a:defRPr>
      </a:lvl3pPr>
      <a:lvl4pPr algn="ctr" rtl="0" eaLnBrk="1" fontAlgn="base" hangingPunct="1">
        <a:spcBef>
          <a:spcPct val="0"/>
        </a:spcBef>
        <a:spcAft>
          <a:spcPct val="0"/>
        </a:spcAft>
        <a:defRPr sz="4400">
          <a:solidFill>
            <a:schemeClr val="tx1"/>
          </a:solidFill>
          <a:latin typeface="Eras Medium ITC" pitchFamily="34" charset="0"/>
        </a:defRPr>
      </a:lvl4pPr>
      <a:lvl5pPr algn="ctr" rtl="0" eaLnBrk="1" fontAlgn="base" hangingPunct="1">
        <a:spcBef>
          <a:spcPct val="0"/>
        </a:spcBef>
        <a:spcAft>
          <a:spcPct val="0"/>
        </a:spcAft>
        <a:defRPr sz="4400">
          <a:solidFill>
            <a:schemeClr val="tx1"/>
          </a:solidFill>
          <a:latin typeface="Eras Medium ITC" pitchFamily="34" charset="0"/>
        </a:defRPr>
      </a:lvl5pPr>
      <a:lvl6pPr marL="457200" algn="ctr" rtl="0" eaLnBrk="1" fontAlgn="base" hangingPunct="1">
        <a:spcBef>
          <a:spcPct val="0"/>
        </a:spcBef>
        <a:spcAft>
          <a:spcPct val="0"/>
        </a:spcAft>
        <a:defRPr sz="4400">
          <a:solidFill>
            <a:schemeClr val="tx1"/>
          </a:solidFill>
          <a:latin typeface="Eras Medium ITC" pitchFamily="34" charset="0"/>
        </a:defRPr>
      </a:lvl6pPr>
      <a:lvl7pPr marL="914400" algn="ctr" rtl="0" eaLnBrk="1" fontAlgn="base" hangingPunct="1">
        <a:spcBef>
          <a:spcPct val="0"/>
        </a:spcBef>
        <a:spcAft>
          <a:spcPct val="0"/>
        </a:spcAft>
        <a:defRPr sz="4400">
          <a:solidFill>
            <a:schemeClr val="tx1"/>
          </a:solidFill>
          <a:latin typeface="Eras Medium ITC" pitchFamily="34" charset="0"/>
        </a:defRPr>
      </a:lvl7pPr>
      <a:lvl8pPr marL="1371600" algn="ctr" rtl="0" eaLnBrk="1" fontAlgn="base" hangingPunct="1">
        <a:spcBef>
          <a:spcPct val="0"/>
        </a:spcBef>
        <a:spcAft>
          <a:spcPct val="0"/>
        </a:spcAft>
        <a:defRPr sz="4400">
          <a:solidFill>
            <a:schemeClr val="tx1"/>
          </a:solidFill>
          <a:latin typeface="Eras Medium ITC" pitchFamily="34" charset="0"/>
        </a:defRPr>
      </a:lvl8pPr>
      <a:lvl9pPr marL="1828800" algn="ctr" rtl="0" eaLnBrk="1" fontAlgn="base" hangingPunct="1">
        <a:spcBef>
          <a:spcPct val="0"/>
        </a:spcBef>
        <a:spcAft>
          <a:spcPct val="0"/>
        </a:spcAft>
        <a:defRPr sz="4400">
          <a:solidFill>
            <a:schemeClr val="tx1"/>
          </a:solidFill>
          <a:latin typeface="Eras Medium ITC"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4213" y="620713"/>
            <a:ext cx="7772400" cy="3341687"/>
          </a:xfrm>
        </p:spPr>
        <p:txBody>
          <a:bodyPr/>
          <a:lstStyle/>
          <a:p>
            <a:pPr eaLnBrk="1" hangingPunct="1"/>
            <a:r>
              <a:rPr lang="en-US" altLang="en-US" sz="8000" dirty="0"/>
              <a:t>ARAB AMERICANS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Arab Eating Etiquette </a:t>
            </a:r>
          </a:p>
        </p:txBody>
      </p:sp>
      <p:sp>
        <p:nvSpPr>
          <p:cNvPr id="3" name="Content Placeholder 2"/>
          <p:cNvSpPr>
            <a:spLocks noGrp="1"/>
          </p:cNvSpPr>
          <p:nvPr>
            <p:ph idx="1"/>
          </p:nvPr>
        </p:nvSpPr>
        <p:spPr/>
        <p:txBody>
          <a:bodyPr/>
          <a:lstStyle/>
          <a:p>
            <a:r>
              <a:rPr lang="en-US" sz="1800" dirty="0"/>
              <a:t>Most Arabs are Muslim and will follow Islamic dietary customs</a:t>
            </a:r>
          </a:p>
          <a:p>
            <a:r>
              <a:rPr lang="en-US" sz="1800" dirty="0"/>
              <a:t>Lamb and Pita Bread are staples.   </a:t>
            </a:r>
          </a:p>
          <a:p>
            <a:r>
              <a:rPr lang="en-US" sz="1800" dirty="0"/>
              <a:t>Always offer snack foods to visitors and accept what is offered to you as a guest, but only after modestly refusing the first offer.  </a:t>
            </a:r>
          </a:p>
          <a:p>
            <a:r>
              <a:rPr lang="en-US" sz="1800" dirty="0"/>
              <a:t>It is assumed that guests will accept at least a small quantity of drink (tea usually or sometimes Arabic coffee) offered as an expression of friendship or esteem.  It is considered rude to decline the offer of drink.   </a:t>
            </a:r>
          </a:p>
          <a:p>
            <a:r>
              <a:rPr lang="en-US" sz="1800" dirty="0"/>
              <a:t>When served a beverage, accept with the RIGHT HAND ONLY!  When eating, drinking, offering, or passing use right hand only!  </a:t>
            </a:r>
          </a:p>
          <a:p>
            <a:r>
              <a:rPr lang="en-US" sz="1800" dirty="0"/>
              <a:t>When eating with Arabs, especially when taking food from communal dishes, the left hand must never be used, it is considered unclean. </a:t>
            </a:r>
          </a:p>
          <a:p>
            <a:r>
              <a:rPr lang="en-US" sz="1800" dirty="0"/>
              <a:t>Not eating everything on one’s plate is considered a compliment.  It is a sign of wealth when an Arab can afford to leave food behind.  If invited to an Arab home, leave shortly after dinner.  The dinner is the climax of conversation and entertainment.  Avoid discussions on political issues (national and international), religion, alcohol, and male-female relations over dinner or tea. </a:t>
            </a:r>
          </a:p>
        </p:txBody>
      </p:sp>
    </p:spTree>
    <p:extLst>
      <p:ext uri="{BB962C8B-B14F-4D97-AF65-F5344CB8AC3E}">
        <p14:creationId xmlns:p14="http://schemas.microsoft.com/office/powerpoint/2010/main" val="57525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Traditional Arab Dress</a:t>
            </a:r>
          </a:p>
        </p:txBody>
      </p:sp>
      <p:sp>
        <p:nvSpPr>
          <p:cNvPr id="3" name="Content Placeholder 2"/>
          <p:cNvSpPr>
            <a:spLocks noGrp="1"/>
          </p:cNvSpPr>
          <p:nvPr>
            <p:ph idx="1"/>
          </p:nvPr>
        </p:nvSpPr>
        <p:spPr/>
        <p:txBody>
          <a:bodyPr/>
          <a:lstStyle/>
          <a:p>
            <a:r>
              <a:rPr lang="en-US" sz="2000" dirty="0"/>
              <a:t>Men – Robes allow for maximum circulation of air around the body to help keep it cool, and the head dress provides protection from the sun.</a:t>
            </a:r>
          </a:p>
          <a:p>
            <a:pPr lvl="1"/>
            <a:r>
              <a:rPr lang="en-US" sz="2000" dirty="0"/>
              <a:t>Headdress pattern </a:t>
            </a:r>
            <a:r>
              <a:rPr lang="en-US" sz="2000" u="sng" dirty="0"/>
              <a:t>might</a:t>
            </a:r>
            <a:r>
              <a:rPr lang="en-US" sz="2000" dirty="0"/>
              <a:t> be an indicator of which tribe, clan, or family the wearer comes from (example – red and white checkered is Jordanian, black and white checkered is Palestinian </a:t>
            </a:r>
          </a:p>
          <a:p>
            <a:r>
              <a:rPr lang="en-US" sz="2000" dirty="0"/>
              <a:t>Women – Modesty is a important factor in women’s dress but it will vary by location.</a:t>
            </a:r>
          </a:p>
          <a:p>
            <a:pPr lvl="1"/>
            <a:r>
              <a:rPr lang="en-US" sz="2000" dirty="0"/>
              <a:t>Hijab – head covering that leaves the face visible</a:t>
            </a:r>
          </a:p>
          <a:p>
            <a:pPr lvl="1"/>
            <a:r>
              <a:rPr lang="en-US" sz="2000" dirty="0"/>
              <a:t>Burka – whole boding covering</a:t>
            </a:r>
          </a:p>
          <a:p>
            <a:pPr lvl="1"/>
            <a:r>
              <a:rPr lang="en-US" sz="2000" dirty="0"/>
              <a:t>Chador – is a body covering that wraps around the head but leaves the face visible</a:t>
            </a:r>
          </a:p>
          <a:p>
            <a:pPr lvl="1"/>
            <a:r>
              <a:rPr lang="en-US" sz="2000" dirty="0"/>
              <a:t>Abaya – is a robe or cloak type dress</a:t>
            </a:r>
          </a:p>
        </p:txBody>
      </p:sp>
    </p:spTree>
    <p:extLst>
      <p:ext uri="{BB962C8B-B14F-4D97-AF65-F5344CB8AC3E}">
        <p14:creationId xmlns:p14="http://schemas.microsoft.com/office/powerpoint/2010/main" val="268865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Arab and American Cultural Beliefs</a:t>
            </a:r>
          </a:p>
        </p:txBody>
      </p:sp>
      <p:sp>
        <p:nvSpPr>
          <p:cNvPr id="3" name="Content Placeholder 2"/>
          <p:cNvSpPr>
            <a:spLocks noGrp="1"/>
          </p:cNvSpPr>
          <p:nvPr>
            <p:ph idx="1"/>
          </p:nvPr>
        </p:nvSpPr>
        <p:spPr>
          <a:xfrm>
            <a:off x="152400" y="1600200"/>
            <a:ext cx="4191000" cy="4525963"/>
          </a:xfrm>
        </p:spPr>
        <p:txBody>
          <a:bodyPr/>
          <a:lstStyle/>
          <a:p>
            <a:pPr marL="0" indent="0">
              <a:buNone/>
            </a:pPr>
            <a:r>
              <a:rPr lang="en-US" sz="1800" dirty="0"/>
              <a:t>ARAB</a:t>
            </a:r>
          </a:p>
          <a:p>
            <a:r>
              <a:rPr lang="en-US" sz="1800" dirty="0"/>
              <a:t>The family is the focal point of social existence.</a:t>
            </a:r>
          </a:p>
          <a:p>
            <a:r>
              <a:rPr lang="en-US" sz="1800" dirty="0"/>
              <a:t>Men and women are inherently different.</a:t>
            </a:r>
          </a:p>
          <a:p>
            <a:r>
              <a:rPr lang="en-US" sz="1800" dirty="0"/>
              <a:t>Most of life is controlled by fate.</a:t>
            </a:r>
          </a:p>
          <a:p>
            <a:r>
              <a:rPr lang="en-US" sz="1800" dirty="0"/>
              <a:t>Friends – Periphery, but courteous to all.  </a:t>
            </a:r>
          </a:p>
          <a:p>
            <a:r>
              <a:rPr lang="en-US" sz="1800" dirty="0"/>
              <a:t>Honor – Very Important amongst Arabs.  Honor will be protected and defended at all costs.</a:t>
            </a:r>
          </a:p>
          <a:p>
            <a:r>
              <a:rPr lang="en-US" sz="1800" dirty="0"/>
              <a:t>Shame (especially against family) – avoided at all costs, insults and criticism taken very seriously.</a:t>
            </a:r>
          </a:p>
          <a:p>
            <a:r>
              <a:rPr lang="en-US" sz="1800" dirty="0"/>
              <a:t>Age and Wisdom honored. </a:t>
            </a:r>
          </a:p>
          <a:p>
            <a:r>
              <a:rPr lang="en-US" sz="1800" dirty="0"/>
              <a:t>Wisdom increases with age.</a:t>
            </a:r>
          </a:p>
        </p:txBody>
      </p:sp>
      <p:sp>
        <p:nvSpPr>
          <p:cNvPr id="4" name="Content Placeholder 2"/>
          <p:cNvSpPr txBox="1">
            <a:spLocks/>
          </p:cNvSpPr>
          <p:nvPr/>
        </p:nvSpPr>
        <p:spPr bwMode="auto">
          <a:xfrm>
            <a:off x="4800600" y="1600200"/>
            <a:ext cx="388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t>AMERICAN</a:t>
            </a:r>
          </a:p>
          <a:p>
            <a:r>
              <a:rPr lang="en-US" sz="1800" dirty="0"/>
              <a:t>The individual is the focal point of social existence.</a:t>
            </a:r>
          </a:p>
          <a:p>
            <a:r>
              <a:rPr lang="en-US" sz="1800" dirty="0"/>
              <a:t>Rules should apply equally to everyone in all circumstances.</a:t>
            </a:r>
          </a:p>
          <a:p>
            <a:r>
              <a:rPr lang="en-US" sz="1800" dirty="0"/>
              <a:t>People can control their environment and destiny.</a:t>
            </a:r>
          </a:p>
          <a:p>
            <a:r>
              <a:rPr lang="en-US" sz="1800" dirty="0"/>
              <a:t>Friends – Core to some, important to most.</a:t>
            </a:r>
          </a:p>
          <a:p>
            <a:r>
              <a:rPr lang="en-US" sz="1800" dirty="0"/>
              <a:t>Honor – Typically not as important.</a:t>
            </a:r>
          </a:p>
          <a:p>
            <a:r>
              <a:rPr lang="en-US" sz="1800" dirty="0"/>
              <a:t>Shame – Typically not as important.    </a:t>
            </a:r>
          </a:p>
          <a:p>
            <a:r>
              <a:rPr lang="en-US" sz="1800" dirty="0"/>
              <a:t>Youth and Beauty praised.</a:t>
            </a:r>
          </a:p>
          <a:p>
            <a:r>
              <a:rPr lang="en-US" sz="1800" dirty="0"/>
              <a:t>People have a right to various kinds of privacy.</a:t>
            </a:r>
          </a:p>
          <a:p>
            <a:endParaRPr lang="en-US" sz="1800" dirty="0"/>
          </a:p>
        </p:txBody>
      </p:sp>
    </p:spTree>
    <p:extLst>
      <p:ext uri="{BB962C8B-B14F-4D97-AF65-F5344CB8AC3E}">
        <p14:creationId xmlns:p14="http://schemas.microsoft.com/office/powerpoint/2010/main" val="281289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5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500"/>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fade">
                                      <p:cBhvr>
                                        <p:cTn id="67" dur="500"/>
                                        <p:tgtEl>
                                          <p:spTgt spid="4">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fade">
                                      <p:cBhvr>
                                        <p:cTn id="72" dur="500"/>
                                        <p:tgtEl>
                                          <p:spTgt spid="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6" end="6"/>
                                            </p:txEl>
                                          </p:spTgt>
                                        </p:tgtEl>
                                        <p:attrNameLst>
                                          <p:attrName>style.visibility</p:attrName>
                                        </p:attrNameLst>
                                      </p:cBhvr>
                                      <p:to>
                                        <p:strVal val="visible"/>
                                      </p:to>
                                    </p:set>
                                    <p:animEffect transition="in" filter="fade">
                                      <p:cBhvr>
                                        <p:cTn id="77" dur="500"/>
                                        <p:tgtEl>
                                          <p:spTgt spid="4">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7" end="7"/>
                                            </p:txEl>
                                          </p:spTgt>
                                        </p:tgtEl>
                                        <p:attrNameLst>
                                          <p:attrName>style.visibility</p:attrName>
                                        </p:attrNameLst>
                                      </p:cBhvr>
                                      <p:to>
                                        <p:strVal val="visible"/>
                                      </p:to>
                                    </p:set>
                                    <p:animEffect transition="in" filter="fade">
                                      <p:cBhvr>
                                        <p:cTn id="82" dur="500"/>
                                        <p:tgtEl>
                                          <p:spTgt spid="3">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
                                            <p:txEl>
                                              <p:pRg st="7" end="7"/>
                                            </p:txEl>
                                          </p:spTgt>
                                        </p:tgtEl>
                                        <p:attrNameLst>
                                          <p:attrName>style.visibility</p:attrName>
                                        </p:attrNameLst>
                                      </p:cBhvr>
                                      <p:to>
                                        <p:strVal val="visible"/>
                                      </p:to>
                                    </p:set>
                                    <p:animEffect transition="in" filter="fade">
                                      <p:cBhvr>
                                        <p:cTn id="87" dur="500"/>
                                        <p:tgtEl>
                                          <p:spTgt spid="4">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8" end="8"/>
                                            </p:txEl>
                                          </p:spTgt>
                                        </p:tgtEl>
                                        <p:attrNameLst>
                                          <p:attrName>style.visibility</p:attrName>
                                        </p:attrNameLst>
                                      </p:cBhvr>
                                      <p:to>
                                        <p:strVal val="visible"/>
                                      </p:to>
                                    </p:set>
                                    <p:animEffect transition="in" filter="fade">
                                      <p:cBhvr>
                                        <p:cTn id="92" dur="500"/>
                                        <p:tgtEl>
                                          <p:spTgt spid="3">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
                                            <p:txEl>
                                              <p:pRg st="8" end="8"/>
                                            </p:txEl>
                                          </p:spTgt>
                                        </p:tgtEl>
                                        <p:attrNameLst>
                                          <p:attrName>style.visibility</p:attrName>
                                        </p:attrNameLst>
                                      </p:cBhvr>
                                      <p:to>
                                        <p:strVal val="visible"/>
                                      </p:to>
                                    </p:set>
                                    <p:animEffect transition="in" filter="fade">
                                      <p:cBhvr>
                                        <p:cTn id="9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Arab Stereotypes</a:t>
            </a:r>
          </a:p>
        </p:txBody>
      </p:sp>
      <p:sp>
        <p:nvSpPr>
          <p:cNvPr id="3" name="Content Placeholder 2"/>
          <p:cNvSpPr>
            <a:spLocks noGrp="1"/>
          </p:cNvSpPr>
          <p:nvPr>
            <p:ph idx="1"/>
          </p:nvPr>
        </p:nvSpPr>
        <p:spPr/>
        <p:txBody>
          <a:bodyPr/>
          <a:lstStyle/>
          <a:p>
            <a:r>
              <a:rPr lang="en-US" sz="2000" dirty="0"/>
              <a:t>Historical stereotypes not like modern stereotypes</a:t>
            </a:r>
          </a:p>
          <a:p>
            <a:r>
              <a:rPr lang="en-US" sz="2000" dirty="0"/>
              <a:t>Historically – based on exotic, unknown, “uncivilized”, and  at times dangerous</a:t>
            </a:r>
          </a:p>
          <a:p>
            <a:pPr lvl="1"/>
            <a:r>
              <a:rPr lang="en-US" sz="2000" dirty="0"/>
              <a:t>Women were exotic – hidden behind veils, belly dancers, harems</a:t>
            </a:r>
          </a:p>
          <a:p>
            <a:pPr lvl="1"/>
            <a:r>
              <a:rPr lang="en-US" sz="2000" dirty="0"/>
              <a:t>Men were dangerous – sword wielding, clickish (tribal/gang), “criminal” (thief or merchant), Wealthy men (sheiks) controlling, underhanded</a:t>
            </a:r>
          </a:p>
          <a:p>
            <a:pPr lvl="1"/>
            <a:r>
              <a:rPr lang="en-US" sz="2000" dirty="0"/>
              <a:t>Culture – backward (lacking technology), dirty</a:t>
            </a:r>
          </a:p>
          <a:p>
            <a:r>
              <a:rPr lang="en-US" sz="2000" dirty="0"/>
              <a:t>Modern Stereotypes</a:t>
            </a:r>
          </a:p>
          <a:p>
            <a:pPr lvl="1"/>
            <a:r>
              <a:rPr lang="en-US" sz="2000" dirty="0"/>
              <a:t>Women -  oppressed, secluded, and mistreated</a:t>
            </a:r>
          </a:p>
          <a:p>
            <a:pPr lvl="1"/>
            <a:r>
              <a:rPr lang="en-US" sz="2000" dirty="0"/>
              <a:t>Men – rich, greedy oil sheiks or violent, terrorist</a:t>
            </a:r>
          </a:p>
          <a:p>
            <a:pPr lvl="1"/>
            <a:r>
              <a:rPr lang="en-US" sz="2000" dirty="0"/>
              <a:t>Culture – backward and uncivilized</a:t>
            </a:r>
          </a:p>
        </p:txBody>
      </p:sp>
    </p:spTree>
    <p:extLst>
      <p:ext uri="{BB962C8B-B14F-4D97-AF65-F5344CB8AC3E}">
        <p14:creationId xmlns:p14="http://schemas.microsoft.com/office/powerpoint/2010/main" val="257273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Arab Immigration to the US</a:t>
            </a:r>
          </a:p>
        </p:txBody>
      </p:sp>
      <p:sp>
        <p:nvSpPr>
          <p:cNvPr id="3" name="Content Placeholder 2"/>
          <p:cNvSpPr>
            <a:spLocks noGrp="1"/>
          </p:cNvSpPr>
          <p:nvPr>
            <p:ph idx="1"/>
          </p:nvPr>
        </p:nvSpPr>
        <p:spPr/>
        <p:txBody>
          <a:bodyPr/>
          <a:lstStyle/>
          <a:p>
            <a:r>
              <a:rPr lang="en-US" sz="1800" dirty="0"/>
              <a:t>First known Arab to the US was </a:t>
            </a:r>
            <a:r>
              <a:rPr lang="en-US" sz="1800" dirty="0" err="1"/>
              <a:t>Zammouri</a:t>
            </a:r>
            <a:r>
              <a:rPr lang="en-US" sz="1800" dirty="0"/>
              <a:t>, a slave brought to Florida by the Spanish in 1528. In 1528, </a:t>
            </a:r>
            <a:r>
              <a:rPr lang="en-US" sz="1800" dirty="0" err="1"/>
              <a:t>Zammouri</a:t>
            </a:r>
            <a:r>
              <a:rPr lang="en-US" sz="1800" dirty="0"/>
              <a:t> marched inland with 300 other men, almost all of whom died.</a:t>
            </a:r>
          </a:p>
          <a:p>
            <a:r>
              <a:rPr lang="en-US" sz="1800" dirty="0" err="1"/>
              <a:t>Zammouri</a:t>
            </a:r>
            <a:r>
              <a:rPr lang="en-US" sz="1800" dirty="0"/>
              <a:t> journeyed over 6,000 miles between 1528 and 1536, trekking across the American Southwest. He and his companions spent the first four years as prisoners of Native Americans until they were able to escape. Other Native Americans took them in and they acted as medicine men. From this work </a:t>
            </a:r>
            <a:r>
              <a:rPr lang="en-US" sz="1800" dirty="0" err="1"/>
              <a:t>Zammouri</a:t>
            </a:r>
            <a:r>
              <a:rPr lang="en-US" sz="1800" dirty="0"/>
              <a:t> learned six local dialects and was sought after as a translator.</a:t>
            </a:r>
          </a:p>
          <a:p>
            <a:r>
              <a:rPr lang="en-US" sz="1800" dirty="0"/>
              <a:t>After experiencing slavery, the difficult passage to the Americas, and an eight-year trek across the country, </a:t>
            </a:r>
            <a:r>
              <a:rPr lang="en-US" sz="1800" dirty="0" err="1"/>
              <a:t>Zammouri</a:t>
            </a:r>
            <a:r>
              <a:rPr lang="en-US" sz="1800" dirty="0"/>
              <a:t> met an untimely death. In 1539, </a:t>
            </a:r>
            <a:r>
              <a:rPr lang="en-US" sz="1800" dirty="0" err="1"/>
              <a:t>Zammouri</a:t>
            </a:r>
            <a:r>
              <a:rPr lang="en-US" sz="1800" dirty="0"/>
              <a:t> was asked to be the chief guide for a Spanish expedition to explore new territory. </a:t>
            </a:r>
            <a:r>
              <a:rPr lang="en-US" sz="1800" dirty="0" err="1"/>
              <a:t>Zammouri</a:t>
            </a:r>
            <a:r>
              <a:rPr lang="en-US" sz="1800" dirty="0"/>
              <a:t> was killed by Zunis in what is present-day New Mexico. </a:t>
            </a:r>
            <a:r>
              <a:rPr lang="en-US" sz="1800" dirty="0" err="1"/>
              <a:t>Zammouri's</a:t>
            </a:r>
            <a:r>
              <a:rPr lang="en-US" sz="1800" dirty="0"/>
              <a:t> contributions to the exploration of the Southwest are widely recognized. The city of El Paso, Texas has a statue honoring him.</a:t>
            </a:r>
          </a:p>
          <a:p>
            <a:endParaRPr lang="en-US" sz="1800" dirty="0"/>
          </a:p>
        </p:txBody>
      </p:sp>
    </p:spTree>
    <p:extLst>
      <p:ext uri="{BB962C8B-B14F-4D97-AF65-F5344CB8AC3E}">
        <p14:creationId xmlns:p14="http://schemas.microsoft.com/office/powerpoint/2010/main" val="414581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 Wave of Mass Migration</a:t>
            </a:r>
          </a:p>
        </p:txBody>
      </p:sp>
      <p:sp>
        <p:nvSpPr>
          <p:cNvPr id="3" name="Content Placeholder 2"/>
          <p:cNvSpPr>
            <a:spLocks noGrp="1"/>
          </p:cNvSpPr>
          <p:nvPr>
            <p:ph idx="1"/>
          </p:nvPr>
        </p:nvSpPr>
        <p:spPr/>
        <p:txBody>
          <a:bodyPr/>
          <a:lstStyle/>
          <a:p>
            <a:r>
              <a:rPr lang="en-US" sz="1800" dirty="0"/>
              <a:t>Arab American history received a significant push during the era called the Great Migration, the period between 1880 and 1924, when more than 20 million immigrants entered the United States.  </a:t>
            </a:r>
          </a:p>
          <a:p>
            <a:r>
              <a:rPr lang="en-US" sz="1800" dirty="0"/>
              <a:t>Most of the immigrants came from Southern and Eastern Europe, but more than 95,000 Arabs came from Greater Syria.  By 1924, there were about 200,000 Arabs living in the United States.</a:t>
            </a:r>
          </a:p>
          <a:p>
            <a:r>
              <a:rPr lang="en-US" sz="1800" dirty="0"/>
              <a:t>This migration had a larger percentage of Christians than the other migrations.</a:t>
            </a:r>
          </a:p>
          <a:p>
            <a:r>
              <a:rPr lang="en-US" sz="1800" dirty="0"/>
              <a:t>As the number of immigrants who came to the United States during the Great Migration grew, resistance to them also grew among Americans born in the United States.  Groups of people working to end immigration in the United States claimed the Arab immigrants were un-American, had cultures that did not fit with American culture, were more likely to be criminal and poor, and did not understand the American political system.  These movements grew in strength, and a series of laws passed by the U.S. Congress in 1917, 1921, and 1924 caused immigration from the Arab world to slow down to a trickle. </a:t>
            </a:r>
          </a:p>
        </p:txBody>
      </p:sp>
    </p:spTree>
    <p:extLst>
      <p:ext uri="{BB962C8B-B14F-4D97-AF65-F5344CB8AC3E}">
        <p14:creationId xmlns:p14="http://schemas.microsoft.com/office/powerpoint/2010/main" val="384689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Wave of Mass Migration</a:t>
            </a:r>
          </a:p>
        </p:txBody>
      </p:sp>
      <p:sp>
        <p:nvSpPr>
          <p:cNvPr id="3" name="Content Placeholder 2"/>
          <p:cNvSpPr>
            <a:spLocks noGrp="1"/>
          </p:cNvSpPr>
          <p:nvPr>
            <p:ph idx="1"/>
          </p:nvPr>
        </p:nvSpPr>
        <p:spPr/>
        <p:txBody>
          <a:bodyPr/>
          <a:lstStyle/>
          <a:p>
            <a:r>
              <a:rPr lang="en-US" sz="1900" dirty="0"/>
              <a:t>Post World War 2 and through the 1960’s</a:t>
            </a:r>
          </a:p>
          <a:p>
            <a:r>
              <a:rPr lang="en-US" sz="1900" dirty="0"/>
              <a:t>Aa new type of Arab immigrant began arriving – literate, qualified and bilingual.  Immigrants in the 1950s and 1960s pursued white collar or professional vocations, or sought educational opportunities.  </a:t>
            </a:r>
          </a:p>
          <a:p>
            <a:r>
              <a:rPr lang="en-US" sz="1900" dirty="0"/>
              <a:t>This group was about 70 percent Muslim and came from across the Middle East and North Africa, particularly Egypt, Palestine, Yemen, Syria, Jordan and Iraq.  </a:t>
            </a:r>
          </a:p>
          <a:p>
            <a:r>
              <a:rPr lang="en-US" sz="1900" dirty="0"/>
              <a:t>They immigrated because of regional conflicts, such as the creation of Israel and its impact on the surrounding region, civil wars (Lebanon), and political or economic harassment.  In the late 1960s, following Palestinian displacement in the wake of the 1967 Arab-Israeli War, a large number of Palestinians emigrated to the United States.  Given their unique circumstances, they brought with them a greater ethnic pride and political awareness that would ignite the development of an Arab American identity and spark the community’s political </a:t>
            </a:r>
            <a:r>
              <a:rPr lang="en-US" sz="1900" dirty="0" err="1"/>
              <a:t>activitism</a:t>
            </a:r>
            <a:r>
              <a:rPr lang="en-US" sz="1900" dirty="0"/>
              <a:t>.</a:t>
            </a:r>
          </a:p>
          <a:p>
            <a:endParaRPr lang="en-US" sz="1700" dirty="0"/>
          </a:p>
        </p:txBody>
      </p:sp>
    </p:spTree>
    <p:extLst>
      <p:ext uri="{BB962C8B-B14F-4D97-AF65-F5344CB8AC3E}">
        <p14:creationId xmlns:p14="http://schemas.microsoft.com/office/powerpoint/2010/main" val="432195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Wave of Migration</a:t>
            </a:r>
          </a:p>
        </p:txBody>
      </p:sp>
      <p:sp>
        <p:nvSpPr>
          <p:cNvPr id="3" name="Content Placeholder 2"/>
          <p:cNvSpPr>
            <a:spLocks noGrp="1"/>
          </p:cNvSpPr>
          <p:nvPr>
            <p:ph idx="1"/>
          </p:nvPr>
        </p:nvSpPr>
        <p:spPr/>
        <p:txBody>
          <a:bodyPr/>
          <a:lstStyle/>
          <a:p>
            <a:r>
              <a:rPr lang="en-US" sz="2400" dirty="0"/>
              <a:t>1970’s to the Present (?)</a:t>
            </a:r>
          </a:p>
          <a:p>
            <a:r>
              <a:rPr lang="en-US" sz="2400" dirty="0"/>
              <a:t>1965 Immigration Act ended quotas</a:t>
            </a:r>
          </a:p>
          <a:p>
            <a:r>
              <a:rPr lang="en-US" sz="2400" dirty="0"/>
              <a:t>Since late 1967 the majority of Arab immigrants coming to the United States have fled the horrors of war in their countries of Iraq, Lebanon, Palestine, Sudan and Yemen.</a:t>
            </a:r>
          </a:p>
          <a:p>
            <a:r>
              <a:rPr lang="en-US" sz="2400" dirty="0"/>
              <a:t>Iraqi immigration increased in the 1990’s with US involvement in Iraq</a:t>
            </a:r>
          </a:p>
          <a:p>
            <a:r>
              <a:rPr lang="en-US" sz="2400" dirty="0"/>
              <a:t>This wave tended to have two types of immigrant – the poor, lowly educated refugee or the wealthy, highly educated ex-patriot</a:t>
            </a:r>
          </a:p>
        </p:txBody>
      </p:sp>
    </p:spTree>
    <p:extLst>
      <p:ext uri="{BB962C8B-B14F-4D97-AF65-F5344CB8AC3E}">
        <p14:creationId xmlns:p14="http://schemas.microsoft.com/office/powerpoint/2010/main" val="3286253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Living in America</a:t>
            </a:r>
          </a:p>
        </p:txBody>
      </p:sp>
      <p:sp>
        <p:nvSpPr>
          <p:cNvPr id="3" name="Content Placeholder 2"/>
          <p:cNvSpPr>
            <a:spLocks noGrp="1"/>
          </p:cNvSpPr>
          <p:nvPr>
            <p:ph idx="1"/>
          </p:nvPr>
        </p:nvSpPr>
        <p:spPr/>
        <p:txBody>
          <a:bodyPr/>
          <a:lstStyle/>
          <a:p>
            <a:r>
              <a:rPr lang="en-US" dirty="0"/>
              <a:t>There are over 3 million Arab Americans in the US today – Most are from Lebanon and Syria, Egypt has the 2</a:t>
            </a:r>
            <a:r>
              <a:rPr lang="en-US" baseline="30000" dirty="0"/>
              <a:t>nd</a:t>
            </a:r>
            <a:r>
              <a:rPr lang="en-US" dirty="0"/>
              <a:t> most.</a:t>
            </a:r>
          </a:p>
          <a:p>
            <a:r>
              <a:rPr lang="en-US" dirty="0"/>
              <a:t>Most will identify and live according to their secondary or “sub” culture – </a:t>
            </a:r>
            <a:r>
              <a:rPr lang="en-US" dirty="0" err="1"/>
              <a:t>ie</a:t>
            </a:r>
            <a:r>
              <a:rPr lang="en-US" dirty="0"/>
              <a:t>. Muslim, Egyptian Christian</a:t>
            </a:r>
          </a:p>
          <a:p>
            <a:r>
              <a:rPr lang="en-US" dirty="0"/>
              <a:t>94% live in a urban area</a:t>
            </a:r>
          </a:p>
        </p:txBody>
      </p:sp>
    </p:spTree>
    <p:extLst>
      <p:ext uri="{BB962C8B-B14F-4D97-AF65-F5344CB8AC3E}">
        <p14:creationId xmlns:p14="http://schemas.microsoft.com/office/powerpoint/2010/main" val="155774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Famous Arab Americans</a:t>
            </a:r>
          </a:p>
        </p:txBody>
      </p:sp>
      <p:sp>
        <p:nvSpPr>
          <p:cNvPr id="3" name="Content Placeholder 2"/>
          <p:cNvSpPr>
            <a:spLocks noGrp="1"/>
          </p:cNvSpPr>
          <p:nvPr>
            <p:ph idx="1"/>
          </p:nvPr>
        </p:nvSpPr>
        <p:spPr/>
        <p:txBody>
          <a:bodyPr/>
          <a:lstStyle/>
          <a:p>
            <a:r>
              <a:rPr lang="en-US" sz="2800" dirty="0"/>
              <a:t>DJ Khaled – Palestinian ancestry</a:t>
            </a:r>
          </a:p>
          <a:p>
            <a:r>
              <a:rPr lang="en-US" sz="2800" dirty="0"/>
              <a:t>Johnny </a:t>
            </a:r>
            <a:r>
              <a:rPr lang="en-US" sz="2800" dirty="0" err="1"/>
              <a:t>Manzeil</a:t>
            </a:r>
            <a:r>
              <a:rPr lang="en-US" sz="2800" dirty="0"/>
              <a:t> – Syrian ancestry</a:t>
            </a:r>
          </a:p>
          <a:p>
            <a:r>
              <a:rPr lang="en-US" sz="2800" dirty="0"/>
              <a:t>Steve Jobs – father is from Syria</a:t>
            </a:r>
          </a:p>
          <a:p>
            <a:r>
              <a:rPr lang="en-US" sz="2800" dirty="0"/>
              <a:t>Shakira – grandparents are from Lebanon (Shakira is Arabic for grateful)</a:t>
            </a:r>
          </a:p>
          <a:p>
            <a:r>
              <a:rPr lang="en-US" sz="2800" dirty="0"/>
              <a:t>F. Murray Abraham (from El Paso), Oscar winning actor’s father is Assyrian</a:t>
            </a:r>
          </a:p>
          <a:p>
            <a:r>
              <a:rPr lang="en-US" sz="2800" dirty="0"/>
              <a:t>Salma Hayek – grandfather is Lebanese</a:t>
            </a:r>
          </a:p>
          <a:p>
            <a:r>
              <a:rPr lang="en-US" sz="2800" dirty="0"/>
              <a:t>Vince Vaughn – grandmother is Lebanese</a:t>
            </a:r>
          </a:p>
          <a:p>
            <a:endParaRPr lang="en-US" sz="2800" dirty="0"/>
          </a:p>
        </p:txBody>
      </p:sp>
    </p:spTree>
    <p:extLst>
      <p:ext uri="{BB962C8B-B14F-4D97-AF65-F5344CB8AC3E}">
        <p14:creationId xmlns:p14="http://schemas.microsoft.com/office/powerpoint/2010/main" val="172032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an Arab?</a:t>
            </a:r>
          </a:p>
        </p:txBody>
      </p:sp>
      <p:sp>
        <p:nvSpPr>
          <p:cNvPr id="3" name="Content Placeholder 2"/>
          <p:cNvSpPr>
            <a:spLocks noGrp="1"/>
          </p:cNvSpPr>
          <p:nvPr>
            <p:ph idx="1"/>
          </p:nvPr>
        </p:nvSpPr>
        <p:spPr/>
        <p:txBody>
          <a:bodyPr/>
          <a:lstStyle/>
          <a:p>
            <a:r>
              <a:rPr lang="en-US" sz="2800" dirty="0"/>
              <a:t>To be an Arab is not exactly someone who is traced back to a particular race or lineage – It’s almost like an American, a cultural trait rather than racial</a:t>
            </a:r>
          </a:p>
          <a:p>
            <a:r>
              <a:rPr lang="en-US" sz="2800" dirty="0"/>
              <a:t>Original ancestry can be traced back to the Arabian Peninsula and surrounding territories</a:t>
            </a:r>
          </a:p>
          <a:p>
            <a:r>
              <a:rPr lang="en-US" sz="2800" dirty="0"/>
              <a:t>Modernly it identifies to a person that is from an Arab speaking background and/or comes from one of the 22 “Arab” countries of the world</a:t>
            </a:r>
          </a:p>
          <a:p>
            <a:pPr lvl="1"/>
            <a:endParaRPr lang="en-US" dirty="0"/>
          </a:p>
        </p:txBody>
      </p:sp>
    </p:spTree>
    <p:extLst>
      <p:ext uri="{BB962C8B-B14F-4D97-AF65-F5344CB8AC3E}">
        <p14:creationId xmlns:p14="http://schemas.microsoft.com/office/powerpoint/2010/main" val="384940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Famous Arab Americans</a:t>
            </a:r>
          </a:p>
        </p:txBody>
      </p:sp>
      <p:sp>
        <p:nvSpPr>
          <p:cNvPr id="3" name="Content Placeholder 2"/>
          <p:cNvSpPr>
            <a:spLocks noGrp="1"/>
          </p:cNvSpPr>
          <p:nvPr>
            <p:ph idx="1"/>
          </p:nvPr>
        </p:nvSpPr>
        <p:spPr/>
        <p:txBody>
          <a:bodyPr/>
          <a:lstStyle/>
          <a:p>
            <a:r>
              <a:rPr lang="en-US" dirty="0"/>
              <a:t>Steve Jobs – father is from Syria</a:t>
            </a:r>
          </a:p>
          <a:p>
            <a:r>
              <a:rPr lang="en-US" dirty="0"/>
              <a:t>Shakira – grandparents are from Lebanon (Shakira is Arabic for grateful)</a:t>
            </a:r>
          </a:p>
          <a:p>
            <a:r>
              <a:rPr lang="en-US" dirty="0"/>
              <a:t>F. Murray Abraham (from El Paso), Oscar winning actor’s father is Assyrian</a:t>
            </a:r>
          </a:p>
          <a:p>
            <a:r>
              <a:rPr lang="en-US" dirty="0"/>
              <a:t>Salma Hayek – grandfather is Lebanese</a:t>
            </a:r>
          </a:p>
          <a:p>
            <a:r>
              <a:rPr lang="en-US" dirty="0"/>
              <a:t>Vince Vaughn – grandmother is Lebanese</a:t>
            </a:r>
          </a:p>
          <a:p>
            <a:endParaRPr lang="en-US" dirty="0"/>
          </a:p>
        </p:txBody>
      </p:sp>
    </p:spTree>
    <p:extLst>
      <p:ext uri="{BB962C8B-B14F-4D97-AF65-F5344CB8AC3E}">
        <p14:creationId xmlns:p14="http://schemas.microsoft.com/office/powerpoint/2010/main" val="231772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the Arab World?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951" y="1752600"/>
            <a:ext cx="8283849" cy="4193698"/>
          </a:xfrm>
        </p:spPr>
      </p:pic>
    </p:spTree>
    <p:extLst>
      <p:ext uri="{BB962C8B-B14F-4D97-AF65-F5344CB8AC3E}">
        <p14:creationId xmlns:p14="http://schemas.microsoft.com/office/powerpoint/2010/main" val="113936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All Arabs Muslims?</a:t>
            </a:r>
          </a:p>
        </p:txBody>
      </p:sp>
      <p:sp>
        <p:nvSpPr>
          <p:cNvPr id="3" name="Content Placeholder 2"/>
          <p:cNvSpPr>
            <a:spLocks noGrp="1"/>
          </p:cNvSpPr>
          <p:nvPr>
            <p:ph idx="1"/>
          </p:nvPr>
        </p:nvSpPr>
        <p:spPr/>
        <p:txBody>
          <a:bodyPr/>
          <a:lstStyle/>
          <a:p>
            <a:r>
              <a:rPr lang="en-US" dirty="0"/>
              <a:t>Not all Arabs are Muslim, although a great majority are – 90%</a:t>
            </a:r>
          </a:p>
          <a:p>
            <a:pPr lvl="1"/>
            <a:r>
              <a:rPr lang="en-US" dirty="0"/>
              <a:t>Most other Arabs are Christian</a:t>
            </a:r>
          </a:p>
          <a:p>
            <a:r>
              <a:rPr lang="en-US" dirty="0"/>
              <a:t>Not all Muslims are Arabs – only about 18%</a:t>
            </a:r>
          </a:p>
          <a:p>
            <a:pPr lvl="1"/>
            <a:r>
              <a:rPr lang="en-US" dirty="0"/>
              <a:t>Majority of Muslims (80%) don’t live in Arab Countries</a:t>
            </a:r>
          </a:p>
          <a:p>
            <a:endParaRPr lang="en-US" dirty="0"/>
          </a:p>
        </p:txBody>
      </p:sp>
    </p:spTree>
    <p:extLst>
      <p:ext uri="{BB962C8B-B14F-4D97-AF65-F5344CB8AC3E}">
        <p14:creationId xmlns:p14="http://schemas.microsoft.com/office/powerpoint/2010/main" val="99965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Basic Arab Values</a:t>
            </a:r>
          </a:p>
        </p:txBody>
      </p:sp>
      <p:sp>
        <p:nvSpPr>
          <p:cNvPr id="3" name="Content Placeholder 2"/>
          <p:cNvSpPr>
            <a:spLocks noGrp="1"/>
          </p:cNvSpPr>
          <p:nvPr>
            <p:ph idx="1"/>
          </p:nvPr>
        </p:nvSpPr>
        <p:spPr/>
        <p:txBody>
          <a:bodyPr/>
          <a:lstStyle/>
          <a:p>
            <a:r>
              <a:rPr lang="en-US" sz="2400" dirty="0"/>
              <a:t>A person's dignity, honor and reputation are primary, to be protected at all costs.</a:t>
            </a:r>
          </a:p>
          <a:p>
            <a:r>
              <a:rPr lang="en-US" sz="2400" dirty="0"/>
              <a:t>Honor (or shame) is collective, pertaining to the entire family or group.</a:t>
            </a:r>
          </a:p>
          <a:p>
            <a:r>
              <a:rPr lang="en-US" sz="2400" dirty="0"/>
              <a:t>All behavior must create a good impression on others.</a:t>
            </a:r>
          </a:p>
          <a:p>
            <a:r>
              <a:rPr lang="en-US" sz="2400" dirty="0"/>
              <a:t>Loyalty to family takes precedence over personal needs and desires.</a:t>
            </a:r>
          </a:p>
          <a:p>
            <a:r>
              <a:rPr lang="en-US" sz="2400" dirty="0"/>
              <a:t>Social class and family background are the major determiners of personal status, followed by individual character and achievement.</a:t>
            </a:r>
          </a:p>
          <a:p>
            <a:endParaRPr lang="en-US" dirty="0"/>
          </a:p>
        </p:txBody>
      </p:sp>
    </p:spTree>
    <p:extLst>
      <p:ext uri="{BB962C8B-B14F-4D97-AF65-F5344CB8AC3E}">
        <p14:creationId xmlns:p14="http://schemas.microsoft.com/office/powerpoint/2010/main" val="335752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r>
              <a:rPr lang="en-US" dirty="0"/>
              <a:t>Some Basic Arab Self-Perceptions</a:t>
            </a:r>
          </a:p>
        </p:txBody>
      </p:sp>
      <p:sp>
        <p:nvSpPr>
          <p:cNvPr id="3" name="Content Placeholder 2"/>
          <p:cNvSpPr>
            <a:spLocks noGrp="1"/>
          </p:cNvSpPr>
          <p:nvPr>
            <p:ph idx="1"/>
          </p:nvPr>
        </p:nvSpPr>
        <p:spPr/>
        <p:txBody>
          <a:bodyPr/>
          <a:lstStyle/>
          <a:p>
            <a:r>
              <a:rPr lang="en-US" sz="1900" dirty="0"/>
              <a:t>Arabs are generous, humanitarian, polite, and loyal.</a:t>
            </a:r>
          </a:p>
          <a:p>
            <a:r>
              <a:rPr lang="en-US" sz="1900" dirty="0"/>
              <a:t>Arabs have a rich cultural heritage, as illustrated by their significant contributions to religion, philosophy, literature, medicine, architecture, art, mathematics and the natural sciences. Most of these accomplishments are unknown in the West.</a:t>
            </a:r>
          </a:p>
          <a:p>
            <a:r>
              <a:rPr lang="en-US" sz="1900" dirty="0"/>
              <a:t>Arabs are a clearly defined cultural group and perceive themselves as members of the Arab Nation.</a:t>
            </a:r>
          </a:p>
          <a:p>
            <a:r>
              <a:rPr lang="en-US" sz="1900" dirty="0"/>
              <a:t>Arabs have been victimized and exploited by the West.</a:t>
            </a:r>
          </a:p>
          <a:p>
            <a:r>
              <a:rPr lang="en-US" sz="1900" dirty="0"/>
              <a:t>Indiscriminate imitation of Western culture will have a corrupting influence on Arab society, weakening traditional family ties and social and religious values.</a:t>
            </a:r>
          </a:p>
          <a:p>
            <a:r>
              <a:rPr lang="en-US" sz="1900" dirty="0"/>
              <a:t>Arabs are misunderstood and wrongly characterized by most Westerners, many of whom are basically anti-Arab and anti-Muslim. Many Westerners do not distinguish between Arabs and Muslims.</a:t>
            </a:r>
          </a:p>
          <a:p>
            <a:endParaRPr lang="en-US" sz="1900" dirty="0"/>
          </a:p>
        </p:txBody>
      </p:sp>
    </p:spTree>
    <p:extLst>
      <p:ext uri="{BB962C8B-B14F-4D97-AF65-F5344CB8AC3E}">
        <p14:creationId xmlns:p14="http://schemas.microsoft.com/office/powerpoint/2010/main" val="269303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Arab Achievements</a:t>
            </a:r>
          </a:p>
        </p:txBody>
      </p:sp>
      <p:sp>
        <p:nvSpPr>
          <p:cNvPr id="3" name="Content Placeholder 2"/>
          <p:cNvSpPr>
            <a:spLocks noGrp="1"/>
          </p:cNvSpPr>
          <p:nvPr>
            <p:ph idx="1"/>
          </p:nvPr>
        </p:nvSpPr>
        <p:spPr/>
        <p:txBody>
          <a:bodyPr/>
          <a:lstStyle/>
          <a:p>
            <a:r>
              <a:rPr lang="en-US" sz="1800" dirty="0"/>
              <a:t>Mathematics – concept of zero, Arabic numeral system and decimal system, algebra and stride in trigonometry</a:t>
            </a:r>
          </a:p>
          <a:p>
            <a:r>
              <a:rPr lang="en-US" sz="1800" dirty="0"/>
              <a:t>Astronomy – the astrolabe, astronomical charts that helped plot the universe, theories on longitude and latitude, theories on the Earth’s axis rotation, theories that helped developed the magnetic compass</a:t>
            </a:r>
          </a:p>
          <a:p>
            <a:r>
              <a:rPr lang="en-US" sz="1800" dirty="0"/>
              <a:t>Medicine -  improved on the ancient world medicines, created earliest medical encyclopedias, psychosomatic illnesses, first to diagnose smallpox, and determine bubonic plague as a contagion</a:t>
            </a:r>
          </a:p>
          <a:p>
            <a:r>
              <a:rPr lang="en-US" sz="1800" dirty="0"/>
              <a:t>Architecture – redesign of the Roman arch and domes, use of calligraphy</a:t>
            </a:r>
          </a:p>
          <a:p>
            <a:r>
              <a:rPr lang="en-US" sz="1800" dirty="0"/>
              <a:t>Engineering – invented the water wheel, irrigation systems, Cisterns</a:t>
            </a:r>
          </a:p>
          <a:p>
            <a:r>
              <a:rPr lang="en-US" sz="1800" dirty="0"/>
              <a:t>Music – invented the harp, lyre, zither, drum, tambourine, flute, oboe, and reed instruments.  Guitar and mandolin come from the Arab oud</a:t>
            </a:r>
          </a:p>
          <a:p>
            <a:endParaRPr lang="en-US" sz="1800" dirty="0"/>
          </a:p>
        </p:txBody>
      </p:sp>
    </p:spTree>
    <p:extLst>
      <p:ext uri="{BB962C8B-B14F-4D97-AF65-F5344CB8AC3E}">
        <p14:creationId xmlns:p14="http://schemas.microsoft.com/office/powerpoint/2010/main" val="14710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Arab Customs</a:t>
            </a:r>
          </a:p>
        </p:txBody>
      </p:sp>
      <p:sp>
        <p:nvSpPr>
          <p:cNvPr id="3" name="Content Placeholder 2"/>
          <p:cNvSpPr>
            <a:spLocks noGrp="1"/>
          </p:cNvSpPr>
          <p:nvPr>
            <p:ph idx="1"/>
          </p:nvPr>
        </p:nvSpPr>
        <p:spPr/>
        <p:txBody>
          <a:bodyPr/>
          <a:lstStyle/>
          <a:p>
            <a:r>
              <a:rPr lang="en-US" sz="1600" dirty="0"/>
              <a:t>SHAME and HONOR  </a:t>
            </a:r>
          </a:p>
          <a:p>
            <a:pPr lvl="1"/>
            <a:r>
              <a:rPr lang="en-US" sz="1600" dirty="0"/>
              <a:t> Admitting, “I don’t know” is distasteful to an Arab. </a:t>
            </a:r>
          </a:p>
          <a:p>
            <a:pPr lvl="1"/>
            <a:r>
              <a:rPr lang="en-US" sz="1600" dirty="0"/>
              <a:t>Constructive criticism can be taken as an insult.  Be careful not to insult.   </a:t>
            </a:r>
          </a:p>
          <a:p>
            <a:pPr lvl="1"/>
            <a:r>
              <a:rPr lang="en-US" sz="1600" dirty="0"/>
              <a:t>Women wear headscarves as a show of respect, even if wearing Western clothing.    </a:t>
            </a:r>
          </a:p>
          <a:p>
            <a:r>
              <a:rPr lang="en-US" sz="1600" dirty="0"/>
              <a:t>FAMILY  </a:t>
            </a:r>
          </a:p>
          <a:p>
            <a:pPr lvl="1"/>
            <a:r>
              <a:rPr lang="en-US" sz="1600" dirty="0"/>
              <a:t>Family is the center of honor, loyalty, and reputation for Arabs.</a:t>
            </a:r>
          </a:p>
          <a:p>
            <a:pPr lvl="1"/>
            <a:r>
              <a:rPr lang="en-US" sz="1600" dirty="0"/>
              <a:t>Males are always the head of the Arab family.    </a:t>
            </a:r>
          </a:p>
          <a:p>
            <a:r>
              <a:rPr lang="en-US" sz="1600" dirty="0"/>
              <a:t>PERSONAL SPACE  </a:t>
            </a:r>
          </a:p>
          <a:p>
            <a:pPr lvl="1"/>
            <a:r>
              <a:rPr lang="en-US" sz="1600" dirty="0"/>
              <a:t>Most Arabs DO NOT share the American concept of “personal space” in public situations, and in private meetings or conversations.  It is considered OFFENSIVE TO STEP OR LEAN AWAY!  Women are an exception to this rule. DO NOT stand close to, stare at, or touch a woman.     </a:t>
            </a:r>
          </a:p>
          <a:p>
            <a:r>
              <a:rPr lang="en-US" sz="1600" dirty="0"/>
              <a:t>SOCIALIZATION and TRUST  </a:t>
            </a:r>
          </a:p>
          <a:p>
            <a:pPr lvl="1"/>
            <a:r>
              <a:rPr lang="en-US" sz="1600" dirty="0"/>
              <a:t>When conducting business, it is customary to first shake the hand of all males present, taking care not to grip too firmly.     </a:t>
            </a:r>
          </a:p>
          <a:p>
            <a:pPr lvl="1"/>
            <a:r>
              <a:rPr lang="en-US" sz="1600" dirty="0"/>
              <a:t>Allocate plenty of time for refreshment before attempting to engage in business.  It is important to first establish respect and trust. </a:t>
            </a:r>
          </a:p>
        </p:txBody>
      </p:sp>
    </p:spTree>
    <p:extLst>
      <p:ext uri="{BB962C8B-B14F-4D97-AF65-F5344CB8AC3E}">
        <p14:creationId xmlns:p14="http://schemas.microsoft.com/office/powerpoint/2010/main" val="44324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Arab Customs</a:t>
            </a:r>
          </a:p>
        </p:txBody>
      </p:sp>
      <p:sp>
        <p:nvSpPr>
          <p:cNvPr id="3" name="Content Placeholder 2"/>
          <p:cNvSpPr>
            <a:spLocks noGrp="1"/>
          </p:cNvSpPr>
          <p:nvPr>
            <p:ph idx="1"/>
          </p:nvPr>
        </p:nvSpPr>
        <p:spPr/>
        <p:txBody>
          <a:bodyPr/>
          <a:lstStyle/>
          <a:p>
            <a:r>
              <a:rPr lang="en-US" sz="1600" dirty="0"/>
              <a:t>“PERSONAL SPACE”</a:t>
            </a:r>
          </a:p>
          <a:p>
            <a:pPr lvl="1"/>
            <a:r>
              <a:rPr lang="en-US" sz="1600" dirty="0"/>
              <a:t>Long handshakes, grasped elbows, even walking hand in hand by two males is common place in the Arab world.  </a:t>
            </a:r>
          </a:p>
          <a:p>
            <a:pPr lvl="1"/>
            <a:r>
              <a:rPr lang="en-US" sz="1600" dirty="0"/>
              <a:t>A considerable number of Arabs touch more between the same sex.  They hold hands, hug each other. Close friends will even hug and kiss in greeting each other.</a:t>
            </a:r>
          </a:p>
          <a:p>
            <a:pPr lvl="1"/>
            <a:r>
              <a:rPr lang="en-US" sz="1600" dirty="0"/>
              <a:t>As Arab society condones the outward display of affection between male friends, one may see Arab men, even officials and military officers, holding hands as they walk together or otherwise converse with one another.  </a:t>
            </a:r>
          </a:p>
          <a:p>
            <a:pPr lvl="1"/>
            <a:r>
              <a:rPr lang="en-US" sz="1600" dirty="0"/>
              <a:t>If an individual Arab does not touch you, he does not like you--or he may be trying to restrain himself because you are not used to being touched.  </a:t>
            </a:r>
          </a:p>
          <a:p>
            <a:pPr lvl="1"/>
            <a:r>
              <a:rPr lang="en-US" sz="1600" dirty="0"/>
              <a:t>A full body embrace, accompanied with hugging, should not be initiated until you are sure that the Arab is a close friend. If the Arab initiates it, participate and consider yourself honored and/or accepted. Placing a hand on your heart along with a slight bow is a sign of respect.  This is usually done during greeting. </a:t>
            </a:r>
          </a:p>
          <a:p>
            <a:pPr lvl="1"/>
            <a:r>
              <a:rPr lang="en-US" sz="1600" dirty="0"/>
              <a:t>Contact between the opposite sex in public is considered close to obscene.  Eye contact during discussions--often long and direct--is important. Staring is not necessarily rude (except gazing at women). </a:t>
            </a:r>
          </a:p>
        </p:txBody>
      </p:sp>
    </p:spTree>
    <p:extLst>
      <p:ext uri="{BB962C8B-B14F-4D97-AF65-F5344CB8AC3E}">
        <p14:creationId xmlns:p14="http://schemas.microsoft.com/office/powerpoint/2010/main" val="366942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Custom 4">
      <a:dk1>
        <a:srgbClr val="95373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Eras Medium ITC"/>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islamic_patterns</Template>
  <TotalTime>349</TotalTime>
  <Words>1984</Words>
  <Application>Microsoft Office PowerPoint</Application>
  <PresentationFormat>On-screen Show (4:3)</PresentationFormat>
  <Paragraphs>136</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Eras Demi ITC</vt:lpstr>
      <vt:lpstr>Eras Medium ITC</vt:lpstr>
      <vt:lpstr>Office Theme</vt:lpstr>
      <vt:lpstr>ARAB AMERICANS</vt:lpstr>
      <vt:lpstr>Who is an Arab?</vt:lpstr>
      <vt:lpstr>Where is the Arab World?</vt:lpstr>
      <vt:lpstr>Are All Arabs Muslims?</vt:lpstr>
      <vt:lpstr>Some Basic Arab Values</vt:lpstr>
      <vt:lpstr>Some Basic Arab Self-Perceptions</vt:lpstr>
      <vt:lpstr>Arab Achievements</vt:lpstr>
      <vt:lpstr>Some Arab Customs</vt:lpstr>
      <vt:lpstr>Some Arab Customs</vt:lpstr>
      <vt:lpstr>Some Arab Eating Etiquette </vt:lpstr>
      <vt:lpstr>Types of Traditional Arab Dress</vt:lpstr>
      <vt:lpstr>Arab and American Cultural Beliefs</vt:lpstr>
      <vt:lpstr>Arab Stereotypes</vt:lpstr>
      <vt:lpstr>Arab Immigration to the US</vt:lpstr>
      <vt:lpstr>1st Wave of Mass Migration</vt:lpstr>
      <vt:lpstr>2nd  Wave of Mass Migration</vt:lpstr>
      <vt:lpstr>3rd Wave of Migration</vt:lpstr>
      <vt:lpstr>Living in America</vt:lpstr>
      <vt:lpstr>Famous Arab Americans</vt:lpstr>
      <vt:lpstr>Famous Arab Americans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ARAB AMERICANS</dc:title>
  <dc:creator>Ray R Bowers</dc:creator>
  <cp:lastModifiedBy>Ray R Bowers</cp:lastModifiedBy>
  <cp:revision>19</cp:revision>
  <dcterms:created xsi:type="dcterms:W3CDTF">2017-05-11T17:12:03Z</dcterms:created>
  <dcterms:modified xsi:type="dcterms:W3CDTF">2017-05-15T17:34:31Z</dcterms:modified>
</cp:coreProperties>
</file>