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6" r:id="rId2"/>
    <p:sldId id="261" r:id="rId3"/>
    <p:sldId id="262" r:id="rId4"/>
    <p:sldId id="275" r:id="rId5"/>
    <p:sldId id="274" r:id="rId6"/>
    <p:sldId id="273" r:id="rId7"/>
    <p:sldId id="263" r:id="rId8"/>
    <p:sldId id="276" r:id="rId9"/>
    <p:sldId id="272" r:id="rId10"/>
    <p:sldId id="269" r:id="rId11"/>
    <p:sldId id="266" r:id="rId12"/>
    <p:sldId id="271" r:id="rId13"/>
    <p:sldId id="270" r:id="rId14"/>
    <p:sldId id="264" r:id="rId15"/>
    <p:sldId id="265" r:id="rId16"/>
    <p:sldId id="267" r:id="rId17"/>
    <p:sldId id="26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E281A6-7D2B-4ECF-8A2F-6B1077E361EA}" type="datetimeFigureOut">
              <a:rPr lang="en-US" smtClean="0"/>
              <a:t>3/5/2018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3802A8-F9FF-4696-8CD9-F01421057FAD}" type="slidenum">
              <a:rPr lang="en-US" smtClean="0"/>
              <a:t>‹#›</a:t>
            </a:fld>
            <a:endParaRPr lang="en-US"/>
          </a:p>
        </p:txBody>
      </p:sp>
    </p:spTree>
    <p:extLst>
      <p:ext uri="{BB962C8B-B14F-4D97-AF65-F5344CB8AC3E}">
        <p14:creationId xmlns:p14="http://schemas.microsoft.com/office/powerpoint/2010/main" val="1274487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39DDB5-FF41-41BE-9EAF-A2F5A892592A}" type="slidenum">
              <a:rPr lang="en-US"/>
              <a:pPr/>
              <a:t>6</a:t>
            </a:fld>
            <a:endParaRPr lang="en-US"/>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96954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4F5BB2-68C8-4FB8-B2FD-59A7D8B32D9D}" type="slidenum">
              <a:rPr lang="en-US"/>
              <a:pPr/>
              <a:t>10</a:t>
            </a:fld>
            <a:endParaRPr lang="en-US"/>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r>
              <a:rPr lang="en-US" b="1" i="1" u="sng"/>
              <a:t>1940 PRESIDENTIAL ELECTION:</a:t>
            </a:r>
            <a:r>
              <a:rPr lang="en-US"/>
              <a:t>  FDR WAS REELECTED WITH THE PROMISE THAT HE WOULD NOT SEND US SOLDIERS TO FIGHT IN FOREIGN WARS.  HE WAS THE FIRST AND ONLY PRESIDENT TO BE ELECTED THREE TIMES. AFTER FDR DIED CONGRESS PASSED AN AMENDMENT THAT LIMITED THE PRESIDENT TO TWO TERMS ONLY.</a:t>
            </a:r>
          </a:p>
        </p:txBody>
      </p:sp>
    </p:spTree>
    <p:extLst>
      <p:ext uri="{BB962C8B-B14F-4D97-AF65-F5344CB8AC3E}">
        <p14:creationId xmlns:p14="http://schemas.microsoft.com/office/powerpoint/2010/main" val="4251031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FFB91-ED1B-49E9-A8FD-12E24E5012A5}" type="slidenum">
              <a:rPr lang="en-US"/>
              <a:pPr/>
              <a:t>12</a:t>
            </a:fld>
            <a:endParaRPr lang="en-US"/>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r>
              <a:rPr lang="en-US" b="1" i="1" u="sng"/>
              <a:t>ARSENAL OF DEMOCRACY:</a:t>
            </a:r>
            <a:r>
              <a:rPr lang="en-US"/>
              <a:t>  CONCEPT THAT THE US WOULD SUPPLY THE WEAPONS FOR THOSE FIGHTING AGAINST HITLER AND JAPAN WHILE KEEPING ITS MEN OUT OF THE ACTUAL FIGHTING </a:t>
            </a:r>
          </a:p>
        </p:txBody>
      </p:sp>
    </p:spTree>
    <p:extLst>
      <p:ext uri="{BB962C8B-B14F-4D97-AF65-F5344CB8AC3E}">
        <p14:creationId xmlns:p14="http://schemas.microsoft.com/office/powerpoint/2010/main" val="3353966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C58F52-992F-4088-B12A-8952B429BC54}" type="slidenum">
              <a:rPr lang="en-US"/>
              <a:pPr/>
              <a:t>13</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b="1" i="1" u="sng"/>
              <a:t>DESTROYER DEAL:</a:t>
            </a:r>
            <a:r>
              <a:rPr lang="en-US"/>
              <a:t>  SEPT. 1940 FDR TRADED 50 US WW I DESTROYERS (SHIPS GEARED TO DESTROY SUBMARINES) FOR BRITISH BASES IN CANADA AND THE CARIBBEAN </a:t>
            </a:r>
          </a:p>
          <a:p>
            <a:r>
              <a:rPr lang="en-US" b="1" i="1" u="sng"/>
              <a:t>LEND LEASE ACT:</a:t>
            </a:r>
            <a:r>
              <a:rPr lang="en-US"/>
              <a:t>  MARCH 1941, ALLOWED THE PRESIDENT TO SELL, LEND OR LEASE WAR MATERIALS TO ANY NATION WHOSE DEFENSE WAS VITAL TO US SECURITY.  IN REALITY THE US GAVE WEAPONS ONLY TO THE UK AND ABANDONED NEUTRALITY. </a:t>
            </a:r>
          </a:p>
        </p:txBody>
      </p:sp>
    </p:spTree>
    <p:extLst>
      <p:ext uri="{BB962C8B-B14F-4D97-AF65-F5344CB8AC3E}">
        <p14:creationId xmlns:p14="http://schemas.microsoft.com/office/powerpoint/2010/main" val="343720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37379F9-430B-4B74-962C-8345FA3B0C3B}" type="datetimeFigureOut">
              <a:rPr lang="en-US" smtClean="0"/>
              <a:pPr/>
              <a:t>3/5/2018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2699F1E-1BA9-446F-B9C5-524B8293293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7379F9-430B-4B74-962C-8345FA3B0C3B}" type="datetimeFigureOut">
              <a:rPr lang="en-US" smtClean="0"/>
              <a:pPr/>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99F1E-1BA9-446F-B9C5-524B8293293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7379F9-430B-4B74-962C-8345FA3B0C3B}" type="datetimeFigureOut">
              <a:rPr lang="en-US" smtClean="0"/>
              <a:pPr/>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99F1E-1BA9-446F-B9C5-524B8293293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7379F9-430B-4B74-962C-8345FA3B0C3B}" type="datetimeFigureOut">
              <a:rPr lang="en-US" smtClean="0"/>
              <a:pPr/>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99F1E-1BA9-446F-B9C5-524B8293293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37379F9-430B-4B74-962C-8345FA3B0C3B}" type="datetimeFigureOut">
              <a:rPr lang="en-US" smtClean="0"/>
              <a:pPr/>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99F1E-1BA9-446F-B9C5-524B8293293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37379F9-430B-4B74-962C-8345FA3B0C3B}" type="datetimeFigureOut">
              <a:rPr lang="en-US" smtClean="0"/>
              <a:pPr/>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99F1E-1BA9-446F-B9C5-524B8293293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37379F9-430B-4B74-962C-8345FA3B0C3B}" type="datetimeFigureOut">
              <a:rPr lang="en-US" smtClean="0"/>
              <a:pPr/>
              <a:t>3/5/2018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699F1E-1BA9-446F-B9C5-524B8293293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37379F9-430B-4B74-962C-8345FA3B0C3B}" type="datetimeFigureOut">
              <a:rPr lang="en-US" smtClean="0"/>
              <a:pPr/>
              <a:t>3/5/2018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699F1E-1BA9-446F-B9C5-524B8293293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7379F9-430B-4B74-962C-8345FA3B0C3B}" type="datetimeFigureOut">
              <a:rPr lang="en-US" smtClean="0"/>
              <a:pPr/>
              <a:t>3/5/2018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699F1E-1BA9-446F-B9C5-524B8293293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37379F9-430B-4B74-962C-8345FA3B0C3B}" type="datetimeFigureOut">
              <a:rPr lang="en-US" smtClean="0"/>
              <a:pPr/>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99F1E-1BA9-446F-B9C5-524B8293293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37379F9-430B-4B74-962C-8345FA3B0C3B}" type="datetimeFigureOut">
              <a:rPr lang="en-US" smtClean="0"/>
              <a:pPr/>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12699F1E-1BA9-446F-B9C5-524B82932938}"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37379F9-430B-4B74-962C-8345FA3B0C3B}" type="datetimeFigureOut">
              <a:rPr lang="en-US" smtClean="0"/>
              <a:pPr/>
              <a:t>3/5/2018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2699F1E-1BA9-446F-B9C5-524B82932938}"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rl?sa=i&amp;rct=j&amp;q=&amp;esrc=s&amp;source=images&amp;cd=&amp;cad=rja&amp;uact=8&amp;ved=0ahUKEwistqyVp4PZAhUBRGMKHUziBdEQjRwIBw&amp;url=http%3A%2F%2Fwww.spiegel.de%2Finternational%2Feurope%2Fthe-road-to-world-war-ii-how-appeasement-failed-to-stop-hitler-a-646481.html&amp;psig=AOvVaw2UsIMSjOcMrYGsQ7Ur7E8m&amp;ust=1517526001927757"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35</a:t>
            </a:r>
            <a:endParaRPr lang="en-US" dirty="0"/>
          </a:p>
        </p:txBody>
      </p:sp>
      <p:sp>
        <p:nvSpPr>
          <p:cNvPr id="3" name="Subtitle 2"/>
          <p:cNvSpPr>
            <a:spLocks noGrp="1"/>
          </p:cNvSpPr>
          <p:nvPr>
            <p:ph type="subTitle" idx="1"/>
          </p:nvPr>
        </p:nvSpPr>
        <p:spPr/>
        <p:txBody>
          <a:bodyPr/>
          <a:lstStyle/>
          <a:p>
            <a:r>
              <a:rPr lang="en-US" dirty="0" smtClean="0"/>
              <a:t>“World War Looms”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C424D57D-9D70-4FA5-A286-4B876FE1F55E}" type="slidenum">
              <a:rPr lang="en-US"/>
              <a:pPr/>
              <a:t>10</a:t>
            </a:fld>
            <a:endParaRPr lang="en-US"/>
          </a:p>
        </p:txBody>
      </p:sp>
      <p:pic>
        <p:nvPicPr>
          <p:cNvPr id="190466" name="Picture 2" descr="1940elecmap"/>
          <p:cNvPicPr>
            <a:picLocks noChangeAspect="1" noChangeArrowheads="1"/>
          </p:cNvPicPr>
          <p:nvPr/>
        </p:nvPicPr>
        <p:blipFill>
          <a:blip r:embed="rId3" cstate="print"/>
          <a:srcRect l="4903" b="1631"/>
          <a:stretch>
            <a:fillRect/>
          </a:stretch>
        </p:blipFill>
        <p:spPr bwMode="auto">
          <a:xfrm>
            <a:off x="152400" y="0"/>
            <a:ext cx="5943600" cy="3308350"/>
          </a:xfrm>
          <a:prstGeom prst="rect">
            <a:avLst/>
          </a:prstGeom>
          <a:noFill/>
        </p:spPr>
      </p:pic>
      <p:pic>
        <p:nvPicPr>
          <p:cNvPr id="190467" name="Picture 3" descr="1940 popular vote"/>
          <p:cNvPicPr>
            <a:picLocks noChangeAspect="1" noChangeArrowheads="1"/>
          </p:cNvPicPr>
          <p:nvPr/>
        </p:nvPicPr>
        <p:blipFill>
          <a:blip r:embed="rId4" cstate="print"/>
          <a:srcRect/>
          <a:stretch>
            <a:fillRect/>
          </a:stretch>
        </p:blipFill>
        <p:spPr bwMode="auto">
          <a:xfrm>
            <a:off x="3581400" y="3581400"/>
            <a:ext cx="2781300" cy="3124200"/>
          </a:xfrm>
          <a:prstGeom prst="rect">
            <a:avLst/>
          </a:prstGeom>
          <a:noFill/>
        </p:spPr>
      </p:pic>
      <p:pic>
        <p:nvPicPr>
          <p:cNvPr id="190468" name="Picture 4" descr="1940 electorial"/>
          <p:cNvPicPr>
            <a:picLocks noChangeAspect="1" noChangeArrowheads="1"/>
          </p:cNvPicPr>
          <p:nvPr/>
        </p:nvPicPr>
        <p:blipFill>
          <a:blip r:embed="rId5" cstate="print"/>
          <a:srcRect/>
          <a:stretch>
            <a:fillRect/>
          </a:stretch>
        </p:blipFill>
        <p:spPr bwMode="auto">
          <a:xfrm>
            <a:off x="533400" y="3505200"/>
            <a:ext cx="2609850" cy="3181350"/>
          </a:xfrm>
          <a:prstGeom prst="rect">
            <a:avLst/>
          </a:prstGeom>
          <a:noFill/>
        </p:spPr>
      </p:pic>
      <p:sp>
        <p:nvSpPr>
          <p:cNvPr id="190469" name="Text Box 5"/>
          <p:cNvSpPr txBox="1">
            <a:spLocks noChangeArrowheads="1"/>
          </p:cNvSpPr>
          <p:nvPr/>
        </p:nvSpPr>
        <p:spPr bwMode="auto">
          <a:xfrm>
            <a:off x="6248400" y="533400"/>
            <a:ext cx="2743200" cy="1766888"/>
          </a:xfrm>
          <a:prstGeom prst="rect">
            <a:avLst/>
          </a:prstGeom>
          <a:solidFill>
            <a:srgbClr val="D9CBC5"/>
          </a:solidFill>
          <a:ln w="9525" algn="ctr">
            <a:noFill/>
            <a:miter lim="800000"/>
            <a:headEnd/>
            <a:tailEnd/>
          </a:ln>
          <a:effectLst/>
        </p:spPr>
        <p:txBody>
          <a:bodyPr>
            <a:spAutoFit/>
          </a:bodyPr>
          <a:lstStyle/>
          <a:p>
            <a:pPr marL="342900" indent="-342900" algn="ctr">
              <a:spcBef>
                <a:spcPct val="50000"/>
              </a:spcBef>
              <a:buFontTx/>
              <a:buNone/>
            </a:pPr>
            <a:r>
              <a:rPr lang="en-US" sz="1800">
                <a:solidFill>
                  <a:srgbClr val="996633"/>
                </a:solidFill>
              </a:rPr>
              <a:t>    </a:t>
            </a:r>
            <a:r>
              <a:rPr lang="en-US" sz="2200">
                <a:solidFill>
                  <a:srgbClr val="006600"/>
                </a:solidFill>
              </a:rPr>
              <a:t>3</a:t>
            </a:r>
            <a:r>
              <a:rPr lang="en-US" sz="2200" baseline="30000">
                <a:solidFill>
                  <a:srgbClr val="006600"/>
                </a:solidFill>
              </a:rPr>
              <a:t>RD</a:t>
            </a:r>
            <a:r>
              <a:rPr lang="en-US" sz="2200">
                <a:solidFill>
                  <a:srgbClr val="006600"/>
                </a:solidFill>
              </a:rPr>
              <a:t> TERM PRESIDENT FRANKLIN DELANO ROOSEVELT</a:t>
            </a:r>
          </a:p>
        </p:txBody>
      </p:sp>
      <p:pic>
        <p:nvPicPr>
          <p:cNvPr id="190470" name="Picture 6" descr="fdr"/>
          <p:cNvPicPr>
            <a:picLocks noChangeAspect="1" noChangeArrowheads="1"/>
          </p:cNvPicPr>
          <p:nvPr/>
        </p:nvPicPr>
        <p:blipFill>
          <a:blip r:embed="rId6" cstate="print"/>
          <a:srcRect/>
          <a:stretch>
            <a:fillRect/>
          </a:stretch>
        </p:blipFill>
        <p:spPr bwMode="auto">
          <a:xfrm>
            <a:off x="6705600" y="2743200"/>
            <a:ext cx="2074863" cy="304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838200"/>
            <a:ext cx="8229600" cy="5791200"/>
          </a:xfrm>
        </p:spPr>
        <p:txBody>
          <a:bodyPr>
            <a:normAutofit/>
          </a:bodyPr>
          <a:lstStyle/>
          <a:p>
            <a:endParaRPr lang="en-US" dirty="0" smtClean="0"/>
          </a:p>
          <a:p>
            <a:r>
              <a:rPr lang="en-US" b="1" u="sng" dirty="0" smtClean="0">
                <a:solidFill>
                  <a:srgbClr val="FF0000"/>
                </a:solidFill>
              </a:rPr>
              <a:t>Cash and Carry- </a:t>
            </a:r>
            <a:r>
              <a:rPr lang="en-US" dirty="0" smtClean="0"/>
              <a:t>Allowed warring nations to buy US arms as long as they paid in cash and transported them in own ships.</a:t>
            </a:r>
          </a:p>
          <a:p>
            <a:endParaRPr lang="en-US" dirty="0" smtClean="0"/>
          </a:p>
          <a:p>
            <a:r>
              <a:rPr lang="en-US" b="1" u="sng" dirty="0" smtClean="0">
                <a:solidFill>
                  <a:srgbClr val="00B050"/>
                </a:solidFill>
              </a:rPr>
              <a:t>Lend-Lease Plan- </a:t>
            </a:r>
            <a:r>
              <a:rPr lang="en-US" dirty="0" smtClean="0"/>
              <a:t>Lease arms and supplies to countries</a:t>
            </a:r>
          </a:p>
          <a:p>
            <a:endParaRPr lang="en-US"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8EE7B280-2BFE-415A-BD3F-FEEFE4201E07}" type="slidenum">
              <a:rPr lang="en-US"/>
              <a:pPr/>
              <a:t>12</a:t>
            </a:fld>
            <a:endParaRPr lang="en-US"/>
          </a:p>
        </p:txBody>
      </p:sp>
      <p:pic>
        <p:nvPicPr>
          <p:cNvPr id="194562" name="Picture 2" descr="arsenal1"/>
          <p:cNvPicPr>
            <a:picLocks noChangeAspect="1" noChangeArrowheads="1"/>
          </p:cNvPicPr>
          <p:nvPr/>
        </p:nvPicPr>
        <p:blipFill>
          <a:blip r:embed="rId3" cstate="print"/>
          <a:srcRect/>
          <a:stretch>
            <a:fillRect/>
          </a:stretch>
        </p:blipFill>
        <p:spPr bwMode="auto">
          <a:xfrm>
            <a:off x="304800" y="2209800"/>
            <a:ext cx="3657600" cy="3001963"/>
          </a:xfrm>
          <a:prstGeom prst="rect">
            <a:avLst/>
          </a:prstGeom>
          <a:noFill/>
        </p:spPr>
      </p:pic>
      <p:pic>
        <p:nvPicPr>
          <p:cNvPr id="194563" name="Picture 3" descr="arsenal2"/>
          <p:cNvPicPr>
            <a:picLocks noChangeAspect="1" noChangeArrowheads="1"/>
          </p:cNvPicPr>
          <p:nvPr/>
        </p:nvPicPr>
        <p:blipFill>
          <a:blip r:embed="rId4" cstate="print"/>
          <a:srcRect/>
          <a:stretch>
            <a:fillRect/>
          </a:stretch>
        </p:blipFill>
        <p:spPr bwMode="auto">
          <a:xfrm>
            <a:off x="4191000" y="2209800"/>
            <a:ext cx="4572000" cy="2941638"/>
          </a:xfrm>
          <a:prstGeom prst="rect">
            <a:avLst/>
          </a:prstGeom>
          <a:noFill/>
        </p:spPr>
      </p:pic>
      <p:sp>
        <p:nvSpPr>
          <p:cNvPr id="194564" name="Text Box 4"/>
          <p:cNvSpPr txBox="1">
            <a:spLocks noChangeArrowheads="1"/>
          </p:cNvSpPr>
          <p:nvPr/>
        </p:nvSpPr>
        <p:spPr bwMode="auto">
          <a:xfrm>
            <a:off x="228600" y="381000"/>
            <a:ext cx="8610600" cy="1196975"/>
          </a:xfrm>
          <a:prstGeom prst="rect">
            <a:avLst/>
          </a:prstGeom>
          <a:solidFill>
            <a:srgbClr val="D7BFDF"/>
          </a:solidFill>
          <a:ln w="9525" algn="ctr">
            <a:pattFill prst="dkDnDiag">
              <a:fgClr>
                <a:srgbClr val="D7BFDF"/>
              </a:fgClr>
              <a:bgClr>
                <a:srgbClr val="FFFFFF"/>
              </a:bgClr>
            </a:pattFill>
            <a:miter lim="800000"/>
            <a:headEnd/>
            <a:tailEnd/>
          </a:ln>
          <a:effectLst/>
        </p:spPr>
        <p:txBody>
          <a:bodyPr>
            <a:spAutoFit/>
          </a:bodyPr>
          <a:lstStyle/>
          <a:p>
            <a:pPr marL="342900" indent="-342900" algn="ctr">
              <a:spcBef>
                <a:spcPct val="50000"/>
              </a:spcBef>
              <a:buFontTx/>
              <a:buNone/>
            </a:pPr>
            <a:r>
              <a:rPr lang="en-US" sz="2400"/>
              <a:t>US INDUSTRY GEARS UP FOR WAR AND PRODUCES GREAT QUANTITIES OF ARMS AND EQUIPMENT FOR ALL THE ALLIES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08CADA64-D461-4364-862A-D6995BA65444}" type="slidenum">
              <a:rPr lang="en-US"/>
              <a:pPr/>
              <a:t>13</a:t>
            </a:fld>
            <a:endParaRPr lang="en-US"/>
          </a:p>
        </p:txBody>
      </p:sp>
      <p:sp>
        <p:nvSpPr>
          <p:cNvPr id="192514" name="Text Box 2"/>
          <p:cNvSpPr txBox="1">
            <a:spLocks noChangeArrowheads="1"/>
          </p:cNvSpPr>
          <p:nvPr/>
        </p:nvSpPr>
        <p:spPr bwMode="auto">
          <a:xfrm>
            <a:off x="228600" y="228600"/>
            <a:ext cx="8763000" cy="701675"/>
          </a:xfrm>
          <a:prstGeom prst="rect">
            <a:avLst/>
          </a:prstGeom>
          <a:solidFill>
            <a:srgbClr val="D8D6C6"/>
          </a:solidFill>
          <a:ln w="9525" algn="ctr">
            <a:noFill/>
            <a:miter lim="800000"/>
            <a:headEnd/>
            <a:tailEnd/>
          </a:ln>
          <a:effectLst/>
        </p:spPr>
        <p:txBody>
          <a:bodyPr>
            <a:spAutoFit/>
          </a:bodyPr>
          <a:lstStyle/>
          <a:p>
            <a:pPr marL="342900" indent="-342900" algn="ctr">
              <a:spcBef>
                <a:spcPct val="50000"/>
              </a:spcBef>
              <a:buFontTx/>
              <a:buNone/>
            </a:pPr>
            <a:r>
              <a:rPr lang="en-US" sz="2000"/>
              <a:t>THE UNITED STATES BECAME INVOLVED BY SUPPLYING WAR MATERIALS FOR THE ALLIES</a:t>
            </a:r>
          </a:p>
        </p:txBody>
      </p:sp>
      <p:pic>
        <p:nvPicPr>
          <p:cNvPr id="192515" name="Picture 3" descr="lendleasefdr"/>
          <p:cNvPicPr>
            <a:picLocks noChangeAspect="1" noChangeArrowheads="1"/>
          </p:cNvPicPr>
          <p:nvPr/>
        </p:nvPicPr>
        <p:blipFill>
          <a:blip r:embed="rId3" cstate="print"/>
          <a:srcRect/>
          <a:stretch>
            <a:fillRect/>
          </a:stretch>
        </p:blipFill>
        <p:spPr bwMode="auto">
          <a:xfrm>
            <a:off x="228600" y="1066800"/>
            <a:ext cx="5562600" cy="2397125"/>
          </a:xfrm>
          <a:prstGeom prst="rect">
            <a:avLst/>
          </a:prstGeom>
          <a:noFill/>
        </p:spPr>
      </p:pic>
      <p:pic>
        <p:nvPicPr>
          <p:cNvPr id="192516" name="Picture 4" descr="lendlease2"/>
          <p:cNvPicPr>
            <a:picLocks noChangeAspect="1" noChangeArrowheads="1"/>
          </p:cNvPicPr>
          <p:nvPr/>
        </p:nvPicPr>
        <p:blipFill>
          <a:blip r:embed="rId4" cstate="print"/>
          <a:srcRect/>
          <a:stretch>
            <a:fillRect/>
          </a:stretch>
        </p:blipFill>
        <p:spPr bwMode="auto">
          <a:xfrm>
            <a:off x="1295400" y="3886200"/>
            <a:ext cx="5562600" cy="2559050"/>
          </a:xfrm>
          <a:prstGeom prst="rect">
            <a:avLst/>
          </a:prstGeom>
          <a:noFill/>
        </p:spPr>
      </p:pic>
      <p:pic>
        <p:nvPicPr>
          <p:cNvPr id="192517" name="Picture 5" descr="DESTROYERDEAL"/>
          <p:cNvPicPr>
            <a:picLocks noChangeAspect="1" noChangeArrowheads="1"/>
          </p:cNvPicPr>
          <p:nvPr/>
        </p:nvPicPr>
        <p:blipFill>
          <a:blip r:embed="rId5" cstate="print"/>
          <a:srcRect/>
          <a:stretch>
            <a:fillRect/>
          </a:stretch>
        </p:blipFill>
        <p:spPr bwMode="auto">
          <a:xfrm>
            <a:off x="5943600" y="1066800"/>
            <a:ext cx="3048000" cy="235267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81000" y="-26158"/>
            <a:ext cx="8229600" cy="5715000"/>
          </a:xfrm>
        </p:spPr>
        <p:txBody>
          <a:bodyPr/>
          <a:lstStyle/>
          <a:p>
            <a:pPr marL="0" indent="0">
              <a:buNone/>
            </a:pPr>
            <a:endParaRPr lang="en-US" dirty="0" smtClean="0"/>
          </a:p>
          <a:p>
            <a:endParaRPr lang="en-US" dirty="0" smtClean="0"/>
          </a:p>
          <a:p>
            <a:endParaRPr lang="en-US" dirty="0" smtClean="0"/>
          </a:p>
          <a:p>
            <a:endParaRPr lang="en-US" dirty="0" smtClean="0"/>
          </a:p>
          <a:p>
            <a:r>
              <a:rPr lang="en-US" dirty="0" smtClean="0"/>
              <a:t>Blitzkrieg: Lightning War; Germany’s military strategy to take Paris, France then turn around to Soviet Union</a:t>
            </a:r>
            <a:endParaRPr lang="en-US" dirty="0"/>
          </a:p>
        </p:txBody>
      </p:sp>
      <p:pic>
        <p:nvPicPr>
          <p:cNvPr id="4099" name="Picture 3"/>
          <p:cNvPicPr>
            <a:picLocks noChangeAspect="1" noChangeArrowheads="1"/>
          </p:cNvPicPr>
          <p:nvPr/>
        </p:nvPicPr>
        <p:blipFill>
          <a:blip r:embed="rId2" cstate="print"/>
          <a:srcRect/>
          <a:stretch>
            <a:fillRect/>
          </a:stretch>
        </p:blipFill>
        <p:spPr bwMode="auto">
          <a:xfrm>
            <a:off x="4114799" y="3048000"/>
            <a:ext cx="3121203" cy="35052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685800"/>
            <a:ext cx="8229600" cy="5638800"/>
          </a:xfrm>
        </p:spPr>
        <p:txBody>
          <a:bodyPr/>
          <a:lstStyle/>
          <a:p>
            <a:r>
              <a:rPr lang="en-US" dirty="0" smtClean="0"/>
              <a:t>Charles de Gaulle: France’s General; set up Free French government in exile in Britain (will be President of France later in 1958)</a:t>
            </a:r>
          </a:p>
          <a:p>
            <a:endParaRPr lang="en-US" dirty="0" smtClean="0"/>
          </a:p>
          <a:p>
            <a:endParaRPr lang="en-US" dirty="0" smtClean="0"/>
          </a:p>
          <a:p>
            <a:endParaRPr lang="en-US" dirty="0" smtClean="0"/>
          </a:p>
          <a:p>
            <a:endParaRPr lang="en-US" dirty="0" smtClean="0"/>
          </a:p>
          <a:p>
            <a:endParaRPr lang="en-US" dirty="0" smtClean="0"/>
          </a:p>
          <a:p>
            <a:r>
              <a:rPr lang="en-US" dirty="0" err="1" smtClean="0"/>
              <a:t>Kristallnacht</a:t>
            </a:r>
            <a:r>
              <a:rPr lang="en-US" dirty="0" smtClean="0"/>
              <a:t>: November 9-10, 1938; “Night of Broken Glass”; storming of Jewish businesses and synagogues in Germany</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6477000" y="1524000"/>
            <a:ext cx="2381250" cy="19050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cstate="print"/>
          <a:srcRect/>
          <a:stretch>
            <a:fillRect/>
          </a:stretch>
        </p:blipFill>
        <p:spPr bwMode="auto">
          <a:xfrm>
            <a:off x="457200" y="2438400"/>
            <a:ext cx="3124200" cy="1828800"/>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cstate="print"/>
          <a:srcRect/>
          <a:stretch>
            <a:fillRect/>
          </a:stretch>
        </p:blipFill>
        <p:spPr bwMode="auto">
          <a:xfrm>
            <a:off x="3886200" y="2362200"/>
            <a:ext cx="2540000" cy="19050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685800"/>
            <a:ext cx="8229600" cy="5638800"/>
          </a:xfrm>
        </p:spPr>
        <p:txBody>
          <a:bodyPr/>
          <a:lstStyle/>
          <a:p>
            <a:r>
              <a:rPr lang="en-US" b="1" u="sng" dirty="0" smtClean="0">
                <a:solidFill>
                  <a:srgbClr val="FF0000"/>
                </a:solidFill>
              </a:rPr>
              <a:t>Axis Powers: </a:t>
            </a:r>
            <a:r>
              <a:rPr lang="en-US" dirty="0" smtClean="0"/>
              <a:t>Germany, Italy, and Japan</a:t>
            </a:r>
          </a:p>
          <a:p>
            <a:pPr lvl="1"/>
            <a:r>
              <a:rPr lang="en-US" b="1" u="sng" dirty="0" smtClean="0">
                <a:solidFill>
                  <a:srgbClr val="00B0F0"/>
                </a:solidFill>
              </a:rPr>
              <a:t>Allies:</a:t>
            </a:r>
            <a:r>
              <a:rPr lang="en-US" dirty="0" smtClean="0"/>
              <a:t> Britain, France, Soviet Union, U.S.</a:t>
            </a:r>
          </a:p>
          <a:p>
            <a:endParaRPr lang="en-US" dirty="0" smtClean="0"/>
          </a:p>
          <a:p>
            <a:endParaRPr lang="en-US" dirty="0" smtClean="0"/>
          </a:p>
          <a:p>
            <a:endParaRPr lang="en-US" dirty="0" smtClean="0"/>
          </a:p>
          <a:p>
            <a:pPr>
              <a:buNone/>
            </a:pPr>
            <a:endParaRPr lang="en-US" dirty="0" smtClean="0"/>
          </a:p>
          <a:p>
            <a:pPr>
              <a:buNone/>
            </a:pPr>
            <a:endParaRPr lang="en-US" dirty="0" smtClean="0"/>
          </a:p>
          <a:p>
            <a:endParaRPr lang="en-US" dirty="0" smtClean="0"/>
          </a:p>
          <a:p>
            <a:endParaRPr lang="en-US" dirty="0" smtClean="0"/>
          </a:p>
          <a:p>
            <a:r>
              <a:rPr lang="en-US" dirty="0" err="1" smtClean="0"/>
              <a:t>Tojo</a:t>
            </a:r>
            <a:r>
              <a:rPr lang="en-US" dirty="0" smtClean="0"/>
              <a:t>: Chief of staff of Japan’s army</a:t>
            </a:r>
          </a:p>
          <a:p>
            <a:endParaRPr lang="en-US" dirty="0" smtClean="0"/>
          </a:p>
          <a:p>
            <a:pPr>
              <a:buNone/>
            </a:pPr>
            <a:endParaRPr lang="en-US" dirty="0"/>
          </a:p>
        </p:txBody>
      </p:sp>
      <p:pic>
        <p:nvPicPr>
          <p:cNvPr id="24578" name="Picture 2"/>
          <p:cNvPicPr>
            <a:picLocks noChangeAspect="1" noChangeArrowheads="1"/>
          </p:cNvPicPr>
          <p:nvPr/>
        </p:nvPicPr>
        <p:blipFill>
          <a:blip r:embed="rId2" cstate="print"/>
          <a:srcRect/>
          <a:stretch>
            <a:fillRect/>
          </a:stretch>
        </p:blipFill>
        <p:spPr bwMode="auto">
          <a:xfrm>
            <a:off x="3505200" y="1676400"/>
            <a:ext cx="2853933" cy="2319417"/>
          </a:xfrm>
          <a:prstGeom prst="rect">
            <a:avLst/>
          </a:prstGeom>
          <a:noFill/>
          <a:ln w="9525">
            <a:noFill/>
            <a:miter lim="800000"/>
            <a:headEnd/>
            <a:tailEnd/>
          </a:ln>
          <a:effectLst/>
        </p:spPr>
      </p:pic>
      <p:pic>
        <p:nvPicPr>
          <p:cNvPr id="24579" name="Picture 3"/>
          <p:cNvPicPr>
            <a:picLocks noChangeAspect="1" noChangeArrowheads="1"/>
          </p:cNvPicPr>
          <p:nvPr/>
        </p:nvPicPr>
        <p:blipFill>
          <a:blip r:embed="rId3" cstate="print"/>
          <a:srcRect/>
          <a:stretch>
            <a:fillRect/>
          </a:stretch>
        </p:blipFill>
        <p:spPr bwMode="auto">
          <a:xfrm>
            <a:off x="152400" y="1676400"/>
            <a:ext cx="2914650" cy="2286000"/>
          </a:xfrm>
          <a:prstGeom prst="rect">
            <a:avLst/>
          </a:prstGeom>
          <a:noFill/>
          <a:ln w="9525">
            <a:noFill/>
            <a:miter lim="800000"/>
            <a:headEnd/>
            <a:tailEnd/>
          </a:ln>
          <a:effectLst/>
        </p:spPr>
      </p:pic>
      <p:pic>
        <p:nvPicPr>
          <p:cNvPr id="24580" name="Picture 4"/>
          <p:cNvPicPr>
            <a:picLocks noChangeAspect="1" noChangeArrowheads="1"/>
          </p:cNvPicPr>
          <p:nvPr/>
        </p:nvPicPr>
        <p:blipFill>
          <a:blip r:embed="rId4" cstate="print"/>
          <a:srcRect/>
          <a:stretch>
            <a:fillRect/>
          </a:stretch>
        </p:blipFill>
        <p:spPr bwMode="auto">
          <a:xfrm>
            <a:off x="6477000" y="3505200"/>
            <a:ext cx="2143125" cy="30861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838200"/>
            <a:ext cx="8229600" cy="5486400"/>
          </a:xfrm>
        </p:spPr>
        <p:txBody>
          <a:bodyPr/>
          <a:lstStyle/>
          <a:p>
            <a:r>
              <a:rPr lang="en-US" b="1" dirty="0" smtClean="0">
                <a:solidFill>
                  <a:srgbClr val="00B0F0"/>
                </a:solidFill>
              </a:rPr>
              <a:t>December 7, 1941</a:t>
            </a:r>
            <a:r>
              <a:rPr lang="en-US" dirty="0" smtClean="0"/>
              <a:t>; The US declared war on Japan</a:t>
            </a:r>
          </a:p>
          <a:p>
            <a:pPr lvl="1"/>
            <a:r>
              <a:rPr lang="en-US" dirty="0" smtClean="0"/>
              <a:t>“A date which will live in infamy” FDR</a:t>
            </a:r>
          </a:p>
          <a:p>
            <a:endParaRPr lang="en-US" dirty="0"/>
          </a:p>
        </p:txBody>
      </p:sp>
      <p:pic>
        <p:nvPicPr>
          <p:cNvPr id="25602" name="Picture 2"/>
          <p:cNvPicPr>
            <a:picLocks noChangeAspect="1" noChangeArrowheads="1"/>
          </p:cNvPicPr>
          <p:nvPr/>
        </p:nvPicPr>
        <p:blipFill>
          <a:blip r:embed="rId2" cstate="print"/>
          <a:srcRect/>
          <a:stretch>
            <a:fillRect/>
          </a:stretch>
        </p:blipFill>
        <p:spPr bwMode="auto">
          <a:xfrm>
            <a:off x="609600" y="1752600"/>
            <a:ext cx="3810000" cy="3105150"/>
          </a:xfrm>
          <a:prstGeom prst="rect">
            <a:avLst/>
          </a:prstGeom>
          <a:noFill/>
          <a:ln w="9525">
            <a:noFill/>
            <a:miter lim="800000"/>
            <a:headEnd/>
            <a:tailEnd/>
          </a:ln>
          <a:effectLst/>
        </p:spPr>
      </p:pic>
      <p:pic>
        <p:nvPicPr>
          <p:cNvPr id="25603" name="Picture 3"/>
          <p:cNvPicPr>
            <a:picLocks noChangeAspect="1" noChangeArrowheads="1"/>
          </p:cNvPicPr>
          <p:nvPr/>
        </p:nvPicPr>
        <p:blipFill>
          <a:blip r:embed="rId3" cstate="print"/>
          <a:srcRect/>
          <a:stretch>
            <a:fillRect/>
          </a:stretch>
        </p:blipFill>
        <p:spPr bwMode="auto">
          <a:xfrm>
            <a:off x="4572000" y="3657600"/>
            <a:ext cx="3810000" cy="2781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pPr algn="ctr"/>
            <a:endParaRPr lang="en-US" dirty="0"/>
          </a:p>
        </p:txBody>
      </p:sp>
      <p:sp>
        <p:nvSpPr>
          <p:cNvPr id="3" name="Content Placeholder 2"/>
          <p:cNvSpPr>
            <a:spLocks noGrp="1"/>
          </p:cNvSpPr>
          <p:nvPr>
            <p:ph idx="1"/>
          </p:nvPr>
        </p:nvSpPr>
        <p:spPr>
          <a:xfrm>
            <a:off x="457200" y="685800"/>
            <a:ext cx="8153400" cy="5608320"/>
          </a:xfrm>
        </p:spPr>
        <p:txBody>
          <a:bodyPr>
            <a:normAutofit/>
          </a:bodyPr>
          <a:lstStyle/>
          <a:p>
            <a:r>
              <a:rPr lang="en-US" b="1" dirty="0" smtClean="0">
                <a:solidFill>
                  <a:srgbClr val="00B0F0"/>
                </a:solidFill>
              </a:rPr>
              <a:t>Joseph Stalin</a:t>
            </a:r>
          </a:p>
          <a:p>
            <a:endParaRPr lang="en-US" dirty="0" smtClean="0"/>
          </a:p>
          <a:p>
            <a:endParaRPr lang="en-US" dirty="0" smtClean="0"/>
          </a:p>
          <a:p>
            <a:pPr>
              <a:buNone/>
            </a:pPr>
            <a:endParaRPr lang="en-US" dirty="0" smtClean="0"/>
          </a:p>
          <a:p>
            <a:r>
              <a:rPr lang="en-US" b="1" u="sng" dirty="0" smtClean="0">
                <a:solidFill>
                  <a:srgbClr val="FF0000"/>
                </a:solidFill>
              </a:rPr>
              <a:t>Totalitarianism</a:t>
            </a:r>
            <a:r>
              <a:rPr lang="en-US" dirty="0" smtClean="0"/>
              <a:t>: Total complete control of government.</a:t>
            </a:r>
          </a:p>
          <a:p>
            <a:endParaRPr lang="en-US" dirty="0" smtClean="0"/>
          </a:p>
          <a:p>
            <a:r>
              <a:rPr lang="en-US" b="1" u="sng" dirty="0" smtClean="0">
                <a:solidFill>
                  <a:srgbClr val="FFC000"/>
                </a:solidFill>
              </a:rPr>
              <a:t>Benito Mussolini</a:t>
            </a:r>
            <a:r>
              <a:rPr lang="en-US" dirty="0" smtClean="0"/>
              <a:t>; Fascist government (Extreme Nationalistic government, the interests of the state are before the individual, strong leader and small group devoted to party members.)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352800" y="838200"/>
            <a:ext cx="1447800" cy="157980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5105400" y="5105400"/>
            <a:ext cx="1308996" cy="17526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533400"/>
            <a:ext cx="8229600" cy="6019800"/>
          </a:xfrm>
        </p:spPr>
        <p:txBody>
          <a:bodyPr>
            <a:normAutofit/>
          </a:bodyPr>
          <a:lstStyle/>
          <a:p>
            <a:r>
              <a:rPr lang="en-US" dirty="0" smtClean="0"/>
              <a:t>Mein </a:t>
            </a:r>
            <a:r>
              <a:rPr lang="en-US" dirty="0" err="1" smtClean="0"/>
              <a:t>Kampf</a:t>
            </a:r>
            <a:r>
              <a:rPr lang="en-US" dirty="0" smtClean="0"/>
              <a:t> (My Struggle); Basic beliefs of Nazism, extreme Nationalism, racial “purification”, Aryans are the “master race”, national expansion.</a:t>
            </a:r>
          </a:p>
          <a:p>
            <a:endParaRPr lang="en-US" dirty="0" smtClean="0"/>
          </a:p>
          <a:p>
            <a:r>
              <a:rPr lang="en-US" dirty="0" smtClean="0"/>
              <a:t>Japan Seized Manchuria</a:t>
            </a:r>
          </a:p>
          <a:p>
            <a:endParaRPr lang="en-US" dirty="0" smtClean="0"/>
          </a:p>
          <a:p>
            <a:endParaRPr lang="en-US" dirty="0" smtClean="0"/>
          </a:p>
          <a:p>
            <a:endParaRPr lang="en-US" dirty="0" smtClean="0"/>
          </a:p>
          <a:p>
            <a:r>
              <a:rPr lang="en-US" dirty="0" smtClean="0"/>
              <a:t>Spanish Civil War: </a:t>
            </a:r>
            <a:r>
              <a:rPr lang="en-US" b="1" u="sng" dirty="0" smtClean="0">
                <a:solidFill>
                  <a:srgbClr val="FFC000"/>
                </a:solidFill>
              </a:rPr>
              <a:t>Francisco Franco</a:t>
            </a:r>
          </a:p>
          <a:p>
            <a:endParaRPr lang="en-US" dirty="0" smtClean="0"/>
          </a:p>
          <a:p>
            <a:r>
              <a:rPr lang="en-US" dirty="0" smtClean="0"/>
              <a:t>Neutrality Acts/Isolationism: Congress passed in 1935; keep out of all wars.  Outlawed arms sales or loans to nations at war.</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7467600" y="1524000"/>
            <a:ext cx="1235081" cy="1919288"/>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4343400" y="2057400"/>
            <a:ext cx="1714500" cy="17145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6400800" y="3581400"/>
            <a:ext cx="1524000" cy="17145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525"/>
            <a:ext cx="7543800" cy="1431925"/>
          </a:xfrm>
        </p:spPr>
        <p:txBody>
          <a:bodyPr/>
          <a:lstStyle/>
          <a:p>
            <a:pPr>
              <a:defRPr/>
            </a:pPr>
            <a:r>
              <a:rPr lang="en-US" dirty="0" smtClean="0">
                <a:solidFill>
                  <a:srgbClr val="FFC000"/>
                </a:solidFill>
              </a:rPr>
              <a:t>Appeasement</a:t>
            </a:r>
            <a:r>
              <a:rPr lang="en-US" dirty="0" smtClean="0"/>
              <a:t>; 1936</a:t>
            </a:r>
            <a:endParaRPr lang="en-US" dirty="0"/>
          </a:p>
        </p:txBody>
      </p:sp>
      <p:pic>
        <p:nvPicPr>
          <p:cNvPr id="8195" name="Picture 2" descr="Image result for appeasement ww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63" y="3448050"/>
            <a:ext cx="38862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Content Placeholder 8"/>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4572000" y="3484563"/>
            <a:ext cx="4298950" cy="2417762"/>
          </a:xfrm>
        </p:spPr>
      </p:pic>
      <p:sp>
        <p:nvSpPr>
          <p:cNvPr id="8197" name="TextBox 10"/>
          <p:cNvSpPr txBox="1">
            <a:spLocks noChangeArrowheads="1"/>
          </p:cNvSpPr>
          <p:nvPr/>
        </p:nvSpPr>
        <p:spPr bwMode="auto">
          <a:xfrm>
            <a:off x="639763" y="1143000"/>
            <a:ext cx="7467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 typeface="Arial" panose="020B0604020202020204" pitchFamily="34" charset="0"/>
              <a:buChar char="•"/>
            </a:pPr>
            <a:r>
              <a:rPr lang="en-US" altLang="en-US" sz="2400"/>
              <a:t>British Prime Minister Neville Chamberlain “appeased” Hitler by “giving” him The Rhineland.  Land lost after the Treaty of Versailles WWI.</a:t>
            </a:r>
          </a:p>
          <a:p>
            <a:pPr>
              <a:spcBef>
                <a:spcPct val="0"/>
              </a:spcBef>
              <a:buClrTx/>
              <a:buSzTx/>
              <a:buFont typeface="Arial" panose="020B0604020202020204" pitchFamily="34" charset="0"/>
              <a:buChar char="•"/>
            </a:pPr>
            <a:r>
              <a:rPr lang="en-US" altLang="en-US" sz="2400"/>
              <a:t>Appeasement ended when Hitler invaded Poland in 1939</a:t>
            </a:r>
          </a:p>
        </p:txBody>
      </p:sp>
    </p:spTree>
    <p:extLst>
      <p:ext uri="{BB962C8B-B14F-4D97-AF65-F5344CB8AC3E}">
        <p14:creationId xmlns:p14="http://schemas.microsoft.com/office/powerpoint/2010/main" val="1203811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AD6153-1B21-4D3E-94F7-65212B11B0E9}" type="slidenum">
              <a:rPr lang="en-US"/>
              <a:pPr/>
              <a:t>5</a:t>
            </a:fld>
            <a:endParaRPr lang="en-US"/>
          </a:p>
        </p:txBody>
      </p:sp>
      <p:sp>
        <p:nvSpPr>
          <p:cNvPr id="136194" name="WordArt 2"/>
          <p:cNvSpPr>
            <a:spLocks noChangeArrowheads="1" noChangeShapeType="1" noTextEdit="1"/>
          </p:cNvSpPr>
          <p:nvPr/>
        </p:nvSpPr>
        <p:spPr bwMode="auto">
          <a:xfrm>
            <a:off x="1447800" y="533400"/>
            <a:ext cx="6143625" cy="819150"/>
          </a:xfrm>
          <a:prstGeom prst="rect">
            <a:avLst/>
          </a:prstGeom>
        </p:spPr>
        <p:txBody>
          <a:bodyPr wrap="none" fromWordArt="1">
            <a:prstTxWarp prst="textPlain">
              <a:avLst>
                <a:gd name="adj" fmla="val 50000"/>
              </a:avLst>
            </a:prstTxWarp>
          </a:bodyPr>
          <a:lstStyle/>
          <a:p>
            <a:pPr algn="ctr"/>
            <a:r>
              <a:rPr lang="en-US" sz="5400" kern="10" spc="1081">
                <a:ln w="9525">
                  <a:no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Verdana"/>
                <a:ea typeface="Verdana"/>
                <a:cs typeface="Verdana"/>
              </a:rPr>
              <a:t>MARCH TO WAR</a:t>
            </a:r>
          </a:p>
        </p:txBody>
      </p:sp>
      <p:sp>
        <p:nvSpPr>
          <p:cNvPr id="136195" name="Text Box 3"/>
          <p:cNvSpPr txBox="1">
            <a:spLocks noChangeArrowheads="1"/>
          </p:cNvSpPr>
          <p:nvPr/>
        </p:nvSpPr>
        <p:spPr bwMode="auto">
          <a:xfrm>
            <a:off x="685800" y="2133600"/>
            <a:ext cx="7924800" cy="4238625"/>
          </a:xfrm>
          <a:prstGeom prst="rect">
            <a:avLst/>
          </a:prstGeom>
          <a:noFill/>
          <a:ln w="9525" algn="ctr">
            <a:noFill/>
            <a:miter lim="800000"/>
            <a:headEnd/>
            <a:tailEnd/>
          </a:ln>
          <a:effectLst/>
        </p:spPr>
        <p:txBody>
          <a:bodyPr>
            <a:spAutoFit/>
          </a:bodyPr>
          <a:lstStyle/>
          <a:p>
            <a:pPr marL="342900" indent="-342900">
              <a:spcBef>
                <a:spcPct val="50000"/>
              </a:spcBef>
            </a:pPr>
            <a:r>
              <a:rPr lang="en-US"/>
              <a:t>JAPAN INVADES MANCHURIA</a:t>
            </a:r>
          </a:p>
          <a:p>
            <a:pPr marL="342900" indent="-342900">
              <a:spcBef>
                <a:spcPct val="50000"/>
              </a:spcBef>
            </a:pPr>
            <a:r>
              <a:rPr lang="en-US"/>
              <a:t>ITALY INVADES ETHIOPIA</a:t>
            </a:r>
          </a:p>
          <a:p>
            <a:pPr marL="342900" indent="-342900">
              <a:spcBef>
                <a:spcPct val="50000"/>
              </a:spcBef>
            </a:pPr>
            <a:r>
              <a:rPr lang="en-US"/>
              <a:t>SPANISH CIVIL WAR</a:t>
            </a:r>
          </a:p>
          <a:p>
            <a:pPr marL="342900" indent="-342900">
              <a:spcBef>
                <a:spcPct val="50000"/>
              </a:spcBef>
            </a:pPr>
            <a:r>
              <a:rPr lang="en-US"/>
              <a:t>HITLER’S CONQUESTS</a:t>
            </a:r>
          </a:p>
          <a:p>
            <a:pPr marL="342900" indent="-342900">
              <a:spcBef>
                <a:spcPct val="50000"/>
              </a:spcBef>
            </a:pPr>
            <a:endParaRPr lang="en-US"/>
          </a:p>
          <a:p>
            <a:pPr marL="342900" indent="-342900">
              <a:spcBef>
                <a:spcPct val="50000"/>
              </a:spcBef>
              <a:buFontTx/>
              <a:buNone/>
            </a:pP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CD93BA7-3851-48AF-8268-CB36A1B103EA}" type="slidenum">
              <a:rPr lang="en-US"/>
              <a:pPr/>
              <a:t>6</a:t>
            </a:fld>
            <a:endParaRPr lang="en-US"/>
          </a:p>
        </p:txBody>
      </p:sp>
      <p:sp>
        <p:nvSpPr>
          <p:cNvPr id="160770" name="Text Box 2"/>
          <p:cNvSpPr txBox="1">
            <a:spLocks noChangeArrowheads="1"/>
          </p:cNvSpPr>
          <p:nvPr/>
        </p:nvSpPr>
        <p:spPr bwMode="auto">
          <a:xfrm>
            <a:off x="228600" y="152400"/>
            <a:ext cx="8610600" cy="1749425"/>
          </a:xfrm>
          <a:prstGeom prst="rect">
            <a:avLst/>
          </a:prstGeom>
          <a:solidFill>
            <a:srgbClr val="D4D7C7"/>
          </a:solidFill>
          <a:ln w="9525" algn="ctr">
            <a:solidFill>
              <a:srgbClr val="FFCC00"/>
            </a:solidFill>
            <a:miter lim="800000"/>
            <a:headEnd/>
            <a:tailEnd/>
          </a:ln>
          <a:effectLst/>
        </p:spPr>
        <p:txBody>
          <a:bodyPr>
            <a:spAutoFit/>
          </a:bodyPr>
          <a:lstStyle/>
          <a:p>
            <a:pPr algn="ctr">
              <a:spcBef>
                <a:spcPct val="50000"/>
              </a:spcBef>
              <a:buFontTx/>
              <a:buNone/>
            </a:pPr>
            <a:r>
              <a:rPr lang="en-US" sz="3600">
                <a:effectLst>
                  <a:outerShdw blurRad="38100" dist="38100" dir="2700000" algn="tl">
                    <a:srgbClr val="FFFFFF"/>
                  </a:outerShdw>
                </a:effectLst>
              </a:rPr>
              <a:t>HITLER BEGINS HIS MARCH TO WORLD CONQUEST LEADING TO WORLD WAR II </a:t>
            </a:r>
          </a:p>
        </p:txBody>
      </p:sp>
      <p:sp>
        <p:nvSpPr>
          <p:cNvPr id="160771" name="Text Box 3"/>
          <p:cNvSpPr txBox="1">
            <a:spLocks noChangeArrowheads="1"/>
          </p:cNvSpPr>
          <p:nvPr/>
        </p:nvSpPr>
        <p:spPr bwMode="auto">
          <a:xfrm>
            <a:off x="0" y="2092325"/>
            <a:ext cx="8763000" cy="4765675"/>
          </a:xfrm>
          <a:prstGeom prst="rect">
            <a:avLst/>
          </a:prstGeom>
          <a:noFill/>
          <a:ln w="9525" algn="ctr">
            <a:noFill/>
            <a:miter lim="800000"/>
            <a:headEnd/>
            <a:tailEnd/>
          </a:ln>
          <a:effectLst/>
        </p:spPr>
        <p:txBody>
          <a:bodyPr>
            <a:spAutoFit/>
          </a:bodyPr>
          <a:lstStyle/>
          <a:p>
            <a:pPr>
              <a:spcBef>
                <a:spcPct val="50000"/>
              </a:spcBef>
            </a:pPr>
            <a:r>
              <a:rPr lang="en-US" sz="1800"/>
              <a:t>1935 HITLER DECLARES GERMANY WILL REARM IN VIOLATION OF THE TREATY OF VERSAILLES</a:t>
            </a:r>
          </a:p>
          <a:p>
            <a:pPr>
              <a:spcBef>
                <a:spcPct val="50000"/>
              </a:spcBef>
            </a:pPr>
            <a:r>
              <a:rPr lang="en-US" sz="1800"/>
              <a:t>MARCH 1936 HITLER SENDS GERMAN SOLDIERS TO REOCCUPY THE RHINELAND, NEXT TO FRANCE, VIOLATING THE TREATY OF VERSAILLES</a:t>
            </a:r>
          </a:p>
          <a:p>
            <a:pPr>
              <a:spcBef>
                <a:spcPct val="50000"/>
              </a:spcBef>
            </a:pPr>
            <a:r>
              <a:rPr lang="en-US" sz="1800"/>
              <a:t>MARCH 1938 HITLER TAKES OVER AUSTRIA AND TURNS IT INTO A GERMAN PROVINCE KNOWN AS OSTMARK</a:t>
            </a:r>
          </a:p>
          <a:p>
            <a:pPr>
              <a:spcBef>
                <a:spcPct val="50000"/>
              </a:spcBef>
            </a:pPr>
            <a:r>
              <a:rPr lang="en-US" sz="1800"/>
              <a:t>SEPTEMBER 1938 HITLER DEMANDS AND IS GIVEN THE STRATEGIC CZECHOSLOVAKIAN SUDETENLAND WITHOUT A FIGHT</a:t>
            </a:r>
          </a:p>
          <a:p>
            <a:pPr>
              <a:spcBef>
                <a:spcPct val="50000"/>
              </a:spcBef>
            </a:pPr>
            <a:r>
              <a:rPr lang="en-US" sz="1800"/>
              <a:t>MARCH 1939 HITLER TAKES OVER THE REST OF CZECHOSLOVAKIA</a:t>
            </a:r>
          </a:p>
          <a:p>
            <a:pPr>
              <a:spcBef>
                <a:spcPct val="50000"/>
              </a:spcBef>
            </a:pPr>
            <a:r>
              <a:rPr lang="en-US" sz="1800"/>
              <a:t>SEPTEMBER 1, 1939 HITLER INVADES POLAND</a:t>
            </a:r>
          </a:p>
          <a:p>
            <a:pPr>
              <a:spcBef>
                <a:spcPct val="50000"/>
              </a:spcBef>
            </a:pPr>
            <a:r>
              <a:rPr lang="en-US" sz="1800"/>
              <a:t>SEPTEMBER 3, 1939, BRITAIN AND FRANCE DECLARE WAR ON GERMANY AND WORLD WAR TWO BEGINS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685800"/>
            <a:ext cx="8229600" cy="5638800"/>
          </a:xfrm>
        </p:spPr>
        <p:txBody>
          <a:bodyPr/>
          <a:lstStyle/>
          <a:p>
            <a:r>
              <a:rPr lang="en-US" dirty="0" smtClean="0"/>
              <a:t>Austria; Sudetenland (Czechoslovakia).</a:t>
            </a:r>
          </a:p>
          <a:p>
            <a:endParaRPr lang="en-US" dirty="0" smtClean="0"/>
          </a:p>
          <a:p>
            <a:endParaRPr lang="en-US" dirty="0" smtClean="0"/>
          </a:p>
          <a:p>
            <a:endParaRPr lang="en-US" dirty="0" smtClean="0"/>
          </a:p>
          <a:p>
            <a:pPr>
              <a:buNone/>
            </a:pPr>
            <a:endParaRPr lang="en-US" dirty="0" smtClean="0"/>
          </a:p>
          <a:p>
            <a:r>
              <a:rPr lang="en-US" dirty="0" smtClean="0"/>
              <a:t>Beginning: Neville Chamberlain</a:t>
            </a:r>
          </a:p>
          <a:p>
            <a:pPr lvl="1"/>
            <a:r>
              <a:rPr lang="en-US" dirty="0" smtClean="0"/>
              <a:t>End: Winston Churchill</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5867400" y="1219200"/>
            <a:ext cx="2190750" cy="219075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1905000" y="1066800"/>
            <a:ext cx="2447925" cy="1846833"/>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cstate="print"/>
          <a:srcRect/>
          <a:stretch>
            <a:fillRect/>
          </a:stretch>
        </p:blipFill>
        <p:spPr bwMode="auto">
          <a:xfrm>
            <a:off x="4343400" y="3886200"/>
            <a:ext cx="1983970" cy="2805113"/>
          </a:xfrm>
          <a:prstGeom prst="rect">
            <a:avLst/>
          </a:prstGeom>
          <a:noFill/>
          <a:ln w="9525">
            <a:noFill/>
            <a:miter lim="800000"/>
            <a:headEnd/>
            <a:tailEnd/>
          </a:ln>
          <a:effectLst/>
        </p:spPr>
      </p:pic>
      <p:pic>
        <p:nvPicPr>
          <p:cNvPr id="3078" name="Picture 6"/>
          <p:cNvPicPr>
            <a:picLocks noChangeAspect="1" noChangeArrowheads="1"/>
          </p:cNvPicPr>
          <p:nvPr/>
        </p:nvPicPr>
        <p:blipFill>
          <a:blip r:embed="rId5" cstate="print"/>
          <a:srcRect/>
          <a:stretch>
            <a:fillRect/>
          </a:stretch>
        </p:blipFill>
        <p:spPr bwMode="auto">
          <a:xfrm>
            <a:off x="6553200" y="3886200"/>
            <a:ext cx="2017132" cy="2819400"/>
          </a:xfrm>
          <a:prstGeom prst="rect">
            <a:avLst/>
          </a:prstGeom>
          <a:noFill/>
          <a:ln w="9525">
            <a:noFill/>
            <a:miter lim="800000"/>
            <a:headEnd/>
            <a:tailEnd/>
          </a:ln>
          <a:effectLst/>
        </p:spPr>
      </p:pic>
      <p:pic>
        <p:nvPicPr>
          <p:cNvPr id="3079" name="Picture 7"/>
          <p:cNvPicPr>
            <a:picLocks noChangeAspect="1" noChangeArrowheads="1"/>
          </p:cNvPicPr>
          <p:nvPr/>
        </p:nvPicPr>
        <p:blipFill>
          <a:blip r:embed="rId6" cstate="print"/>
          <a:srcRect/>
          <a:stretch>
            <a:fillRect/>
          </a:stretch>
        </p:blipFill>
        <p:spPr bwMode="auto">
          <a:xfrm>
            <a:off x="914400" y="4419600"/>
            <a:ext cx="2362200" cy="2403538"/>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763"/>
            <a:ext cx="7543800" cy="1431925"/>
          </a:xfrm>
        </p:spPr>
        <p:txBody>
          <a:bodyPr/>
          <a:lstStyle/>
          <a:p>
            <a:pPr>
              <a:defRPr/>
            </a:pPr>
            <a:r>
              <a:rPr lang="en-US" dirty="0" smtClean="0">
                <a:solidFill>
                  <a:srgbClr val="FFC000"/>
                </a:solidFill>
              </a:rPr>
              <a:t>Atlantic Charter</a:t>
            </a:r>
            <a:endParaRPr lang="en-US" dirty="0">
              <a:solidFill>
                <a:srgbClr val="FFC000"/>
              </a:solidFill>
            </a:endParaRPr>
          </a:p>
        </p:txBody>
      </p:sp>
      <p:sp>
        <p:nvSpPr>
          <p:cNvPr id="3" name="Content Placeholder 2"/>
          <p:cNvSpPr>
            <a:spLocks noGrp="1"/>
          </p:cNvSpPr>
          <p:nvPr>
            <p:ph idx="1"/>
          </p:nvPr>
        </p:nvSpPr>
        <p:spPr>
          <a:xfrm>
            <a:off x="228600" y="1600200"/>
            <a:ext cx="7543800" cy="4114800"/>
          </a:xfrm>
        </p:spPr>
        <p:txBody>
          <a:bodyPr/>
          <a:lstStyle/>
          <a:p>
            <a:pPr>
              <a:defRPr/>
            </a:pPr>
            <a:r>
              <a:rPr lang="en-US" dirty="0" smtClean="0">
                <a:effectLst/>
              </a:rPr>
              <a:t>Joint </a:t>
            </a:r>
            <a:r>
              <a:rPr lang="en-US" dirty="0">
                <a:effectLst/>
              </a:rPr>
              <a:t>declaration released by U.S. President Franklin D. Roosevelt and British Prime Minister Winston Churchill on August 14, </a:t>
            </a:r>
            <a:r>
              <a:rPr lang="en-US" dirty="0" smtClean="0">
                <a:effectLst/>
              </a:rPr>
              <a:t>1941.</a:t>
            </a:r>
          </a:p>
          <a:p>
            <a:pPr>
              <a:defRPr/>
            </a:pPr>
            <a:r>
              <a:rPr lang="en-US" dirty="0" smtClean="0">
                <a:effectLst/>
              </a:rPr>
              <a:t>26 Nations pledged to support a vision of peace after war (United Nations)</a:t>
            </a:r>
            <a:endParaRPr lang="en-US" dirty="0"/>
          </a:p>
        </p:txBody>
      </p:sp>
      <p:pic>
        <p:nvPicPr>
          <p:cNvPr id="1229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33700" y="4103688"/>
            <a:ext cx="3505200" cy="277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1655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D7F2AF32-0438-49E5-AC9A-27E49E28ED77}" type="slidenum">
              <a:rPr lang="en-US"/>
              <a:pPr/>
              <a:t>9</a:t>
            </a:fld>
            <a:endParaRPr lang="en-US"/>
          </a:p>
        </p:txBody>
      </p:sp>
      <p:pic>
        <p:nvPicPr>
          <p:cNvPr id="196610" name="Picture 2" descr="atlantic"/>
          <p:cNvPicPr>
            <a:picLocks noChangeAspect="1" noChangeArrowheads="1"/>
          </p:cNvPicPr>
          <p:nvPr/>
        </p:nvPicPr>
        <p:blipFill>
          <a:blip r:embed="rId2" cstate="print"/>
          <a:srcRect r="6061" b="2457"/>
          <a:stretch>
            <a:fillRect/>
          </a:stretch>
        </p:blipFill>
        <p:spPr bwMode="auto">
          <a:xfrm>
            <a:off x="914400" y="4495800"/>
            <a:ext cx="2819400" cy="2181225"/>
          </a:xfrm>
          <a:prstGeom prst="rect">
            <a:avLst/>
          </a:prstGeom>
          <a:noFill/>
        </p:spPr>
      </p:pic>
      <p:sp>
        <p:nvSpPr>
          <p:cNvPr id="196611" name="Text Box 3" descr="5%"/>
          <p:cNvSpPr txBox="1">
            <a:spLocks noChangeArrowheads="1"/>
          </p:cNvSpPr>
          <p:nvPr/>
        </p:nvSpPr>
        <p:spPr bwMode="auto">
          <a:xfrm>
            <a:off x="0" y="76200"/>
            <a:ext cx="9144000" cy="1554163"/>
          </a:xfrm>
          <a:prstGeom prst="rect">
            <a:avLst/>
          </a:prstGeom>
          <a:pattFill prst="pct5">
            <a:fgClr>
              <a:schemeClr val="accent1"/>
            </a:fgClr>
            <a:bgClr>
              <a:schemeClr val="bg1"/>
            </a:bgClr>
          </a:pattFill>
          <a:ln w="9525" algn="ctr">
            <a:noFill/>
            <a:miter lim="800000"/>
            <a:headEnd/>
            <a:tailEnd/>
          </a:ln>
          <a:effectLst/>
        </p:spPr>
        <p:txBody>
          <a:bodyPr>
            <a:spAutoFit/>
          </a:bodyPr>
          <a:lstStyle/>
          <a:p>
            <a:pPr marL="342900" indent="-342900" algn="ctr">
              <a:spcBef>
                <a:spcPct val="50000"/>
              </a:spcBef>
              <a:buFontTx/>
              <a:buNone/>
            </a:pPr>
            <a:r>
              <a:rPr lang="en-US">
                <a:effectLst>
                  <a:outerShdw blurRad="38100" dist="38100" dir="2700000" algn="tl">
                    <a:srgbClr val="C0C0C0"/>
                  </a:outerShdw>
                </a:effectLst>
              </a:rPr>
              <a:t>CHURCHILL AND FDR MEET AND AGREED ON THE POSTWAR WORLD: THE ATLANTIC CHARTER</a:t>
            </a:r>
          </a:p>
        </p:txBody>
      </p:sp>
      <p:pic>
        <p:nvPicPr>
          <p:cNvPr id="196612" name="Picture 4" descr="atlantichart2"/>
          <p:cNvPicPr>
            <a:picLocks noChangeAspect="1" noChangeArrowheads="1"/>
          </p:cNvPicPr>
          <p:nvPr/>
        </p:nvPicPr>
        <p:blipFill>
          <a:blip r:embed="rId3" cstate="print"/>
          <a:srcRect/>
          <a:stretch>
            <a:fillRect/>
          </a:stretch>
        </p:blipFill>
        <p:spPr bwMode="auto">
          <a:xfrm>
            <a:off x="4953000" y="1752600"/>
            <a:ext cx="3032125" cy="4876800"/>
          </a:xfrm>
          <a:prstGeom prst="rect">
            <a:avLst/>
          </a:prstGeom>
          <a:noFill/>
        </p:spPr>
      </p:pic>
      <p:pic>
        <p:nvPicPr>
          <p:cNvPr id="196613" name="Picture 5" descr="atlanticcharter"/>
          <p:cNvPicPr>
            <a:picLocks noChangeAspect="1" noChangeArrowheads="1"/>
          </p:cNvPicPr>
          <p:nvPr/>
        </p:nvPicPr>
        <p:blipFill>
          <a:blip r:embed="rId4" cstate="print"/>
          <a:srcRect/>
          <a:stretch>
            <a:fillRect/>
          </a:stretch>
        </p:blipFill>
        <p:spPr bwMode="auto">
          <a:xfrm>
            <a:off x="609600" y="1752600"/>
            <a:ext cx="3429000" cy="2638425"/>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173</TotalTime>
  <Words>681</Words>
  <Application>Microsoft Office PowerPoint</Application>
  <PresentationFormat>On-screen Show (4:3)</PresentationFormat>
  <Paragraphs>91</Paragraphs>
  <Slides>17</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Constantia</vt:lpstr>
      <vt:lpstr>Tahoma</vt:lpstr>
      <vt:lpstr>Verdana</vt:lpstr>
      <vt:lpstr>Wingdings 2</vt:lpstr>
      <vt:lpstr>Flow</vt:lpstr>
      <vt:lpstr>Chapter 35</vt:lpstr>
      <vt:lpstr>PowerPoint Presentation</vt:lpstr>
      <vt:lpstr> </vt:lpstr>
      <vt:lpstr>Appeasement; 1936</vt:lpstr>
      <vt:lpstr>PowerPoint Presentation</vt:lpstr>
      <vt:lpstr>PowerPoint Presentation</vt:lpstr>
      <vt:lpstr>PowerPoint Presentation</vt:lpstr>
      <vt:lpstr>Atlantic Charter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16 Questions</dc:title>
  <dc:creator>Laura E. Strelzin</dc:creator>
  <cp:lastModifiedBy>Laura Strelzin Bagley</cp:lastModifiedBy>
  <cp:revision>20</cp:revision>
  <dcterms:created xsi:type="dcterms:W3CDTF">2009-02-10T05:20:36Z</dcterms:created>
  <dcterms:modified xsi:type="dcterms:W3CDTF">2018-03-05T16:16:07Z</dcterms:modified>
</cp:coreProperties>
</file>