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Default Extension="xlsx" ContentType="application/vnd.openxmlformats-officedocument.spreadsheetml.sheet"/>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321" r:id="rId2"/>
    <p:sldId id="258" r:id="rId3"/>
    <p:sldId id="259" r:id="rId4"/>
    <p:sldId id="257" r:id="rId5"/>
    <p:sldId id="317" r:id="rId6"/>
    <p:sldId id="318" r:id="rId7"/>
    <p:sldId id="265" r:id="rId8"/>
    <p:sldId id="267" r:id="rId9"/>
    <p:sldId id="268" r:id="rId10"/>
    <p:sldId id="272" r:id="rId11"/>
    <p:sldId id="273" r:id="rId12"/>
    <p:sldId id="275" r:id="rId13"/>
    <p:sldId id="276" r:id="rId14"/>
    <p:sldId id="320" r:id="rId15"/>
    <p:sldId id="278" r:id="rId16"/>
    <p:sldId id="279" r:id="rId17"/>
    <p:sldId id="280" r:id="rId18"/>
    <p:sldId id="284" r:id="rId19"/>
    <p:sldId id="283" r:id="rId20"/>
    <p:sldId id="319" r:id="rId21"/>
    <p:sldId id="333" r:id="rId22"/>
    <p:sldId id="285" r:id="rId23"/>
    <p:sldId id="286" r:id="rId24"/>
    <p:sldId id="322" r:id="rId25"/>
    <p:sldId id="323" r:id="rId26"/>
    <p:sldId id="325" r:id="rId27"/>
    <p:sldId id="327" r:id="rId28"/>
    <p:sldId id="324" r:id="rId29"/>
    <p:sldId id="329" r:id="rId30"/>
    <p:sldId id="330" r:id="rId31"/>
    <p:sldId id="332" r:id="rId32"/>
    <p:sldId id="331"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912" autoAdjust="0"/>
    <p:restoredTop sz="94660"/>
  </p:normalViewPr>
  <p:slideViewPr>
    <p:cSldViewPr>
      <p:cViewPr varScale="1">
        <p:scale>
          <a:sx n="68" d="100"/>
          <a:sy n="68" d="100"/>
        </p:scale>
        <p:origin x="-18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Office_Excel_Worksheet1.xlsx"/><Relationship Id="rId1" Type="http://schemas.openxmlformats.org/officeDocument/2006/relationships/image" Target="../media/image9.jpeg"/></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hPercent val="96"/>
      <c:depthPercent val="100"/>
      <c:rAngAx val="1"/>
    </c:view3D>
    <c:floor>
      <c:spPr>
        <a:solidFill>
          <a:srgbClr val="C0C0C0"/>
        </a:solidFill>
        <a:ln w="3175">
          <a:solidFill>
            <a:schemeClr val="tx1"/>
          </a:solidFill>
          <a:prstDash val="solid"/>
        </a:ln>
      </c:spPr>
    </c:floor>
    <c:sideWall>
      <c:spPr>
        <a:blipFill dpi="0" rotWithShape="0">
          <a:blip xmlns:r="http://schemas.openxmlformats.org/officeDocument/2006/relationships" r:embed="rId1"/>
          <a:srcRect/>
          <a:stretch>
            <a:fillRect/>
          </a:stretch>
        </a:blipFill>
        <a:ln w="38100">
          <a:pattFill prst="pct25">
            <a:fgClr>
              <a:srgbClr val="993300"/>
            </a:fgClr>
            <a:bgClr>
              <a:srgbClr val="FFFFFF"/>
            </a:bgClr>
          </a:pattFill>
          <a:prstDash val="solid"/>
        </a:ln>
      </c:spPr>
      <c:pictureOptions>
        <c:pictureFormat val="stretch"/>
      </c:pictureOptions>
    </c:sideWall>
    <c:backWall>
      <c:spPr>
        <a:blipFill dpi="0" rotWithShape="0">
          <a:blip xmlns:r="http://schemas.openxmlformats.org/officeDocument/2006/relationships" r:embed="rId1"/>
          <a:srcRect/>
          <a:stretch>
            <a:fillRect/>
          </a:stretch>
        </a:blipFill>
        <a:ln w="38100">
          <a:pattFill prst="pct25">
            <a:fgClr>
              <a:srgbClr val="993300"/>
            </a:fgClr>
            <a:bgClr>
              <a:srgbClr val="FFFFFF"/>
            </a:bgClr>
          </a:pattFill>
          <a:prstDash val="solid"/>
        </a:ln>
      </c:spPr>
      <c:pictureOptions>
        <c:pictureFormat val="stretch"/>
      </c:pictureOptions>
    </c:backWall>
    <c:plotArea>
      <c:layout>
        <c:manualLayout>
          <c:layoutTarget val="inner"/>
          <c:xMode val="edge"/>
          <c:yMode val="edge"/>
          <c:x val="9.6825396825397245E-2"/>
          <c:y val="5.2757793764988126E-2"/>
          <c:w val="0.57301587301587531"/>
          <c:h val="0.80815347721822561"/>
        </c:manualLayout>
      </c:layout>
      <c:bar3DChart>
        <c:barDir val="col"/>
        <c:grouping val="clustered"/>
        <c:ser>
          <c:idx val="0"/>
          <c:order val="0"/>
          <c:tx>
            <c:strRef>
              <c:f>Sheet1!$A$2</c:f>
              <c:strCache>
                <c:ptCount val="1"/>
                <c:pt idx="0">
                  <c:v>Electoral vote</c:v>
                </c:pt>
              </c:strCache>
            </c:strRef>
          </c:tx>
          <c:spPr>
            <a:solidFill>
              <a:srgbClr val="FFFF00"/>
            </a:solidFill>
            <a:ln w="18296">
              <a:solidFill>
                <a:schemeClr val="tx1"/>
              </a:solidFill>
              <a:prstDash val="solid"/>
            </a:ln>
          </c:spPr>
          <c:cat>
            <c:strRef>
              <c:f>Sheet1!$B$1:$D$1</c:f>
              <c:strCache>
                <c:ptCount val="3"/>
                <c:pt idx="0">
                  <c:v>Reagan</c:v>
                </c:pt>
                <c:pt idx="1">
                  <c:v>Carter</c:v>
                </c:pt>
                <c:pt idx="2">
                  <c:v>Anderson</c:v>
                </c:pt>
              </c:strCache>
            </c:strRef>
          </c:cat>
          <c:val>
            <c:numRef>
              <c:f>Sheet1!$B$2:$D$2</c:f>
              <c:numCache>
                <c:formatCode>General</c:formatCode>
                <c:ptCount val="3"/>
                <c:pt idx="0">
                  <c:v>489</c:v>
                </c:pt>
                <c:pt idx="1">
                  <c:v>49</c:v>
                </c:pt>
                <c:pt idx="2">
                  <c:v>0</c:v>
                </c:pt>
              </c:numCache>
            </c:numRef>
          </c:val>
          <c:shape val="cylinder"/>
        </c:ser>
        <c:ser>
          <c:idx val="1"/>
          <c:order val="1"/>
          <c:tx>
            <c:strRef>
              <c:f>Sheet1!$A$3</c:f>
              <c:strCache>
                <c:ptCount val="1"/>
                <c:pt idx="0">
                  <c:v>Popular vote</c:v>
                </c:pt>
              </c:strCache>
            </c:strRef>
          </c:tx>
          <c:spPr>
            <a:solidFill>
              <a:schemeClr val="accent2"/>
            </a:solidFill>
            <a:ln w="18296">
              <a:solidFill>
                <a:schemeClr val="tx1"/>
              </a:solidFill>
              <a:prstDash val="solid"/>
            </a:ln>
          </c:spPr>
          <c:cat>
            <c:strRef>
              <c:f>Sheet1!$B$1:$D$1</c:f>
              <c:strCache>
                <c:ptCount val="3"/>
                <c:pt idx="0">
                  <c:v>Reagan</c:v>
                </c:pt>
                <c:pt idx="1">
                  <c:v>Carter</c:v>
                </c:pt>
                <c:pt idx="2">
                  <c:v>Anderson</c:v>
                </c:pt>
              </c:strCache>
            </c:strRef>
          </c:cat>
          <c:val>
            <c:numRef>
              <c:f>Sheet1!$B$3:$D$3</c:f>
              <c:numCache>
                <c:formatCode>General</c:formatCode>
                <c:ptCount val="3"/>
                <c:pt idx="0">
                  <c:v>50.7</c:v>
                </c:pt>
                <c:pt idx="1">
                  <c:v>41</c:v>
                </c:pt>
                <c:pt idx="2">
                  <c:v>6.6</c:v>
                </c:pt>
              </c:numCache>
            </c:numRef>
          </c:val>
        </c:ser>
        <c:gapDepth val="0"/>
        <c:shape val="box"/>
        <c:axId val="89319296"/>
        <c:axId val="38424960"/>
        <c:axId val="0"/>
      </c:bar3DChart>
      <c:catAx>
        <c:axId val="89319296"/>
        <c:scaling>
          <c:orientation val="minMax"/>
        </c:scaling>
        <c:axPos val="b"/>
        <c:numFmt formatCode="General" sourceLinked="1"/>
        <c:tickLblPos val="low"/>
        <c:spPr>
          <a:ln w="18296">
            <a:solidFill>
              <a:schemeClr val="tx1"/>
            </a:solidFill>
            <a:prstDash val="solid"/>
          </a:ln>
        </c:spPr>
        <c:txPr>
          <a:bodyPr rot="0" vert="horz"/>
          <a:lstStyle/>
          <a:p>
            <a:pPr>
              <a:defRPr sz="2593" b="1" i="0" u="none" strike="noStrike" baseline="0">
                <a:solidFill>
                  <a:schemeClr val="tx1"/>
                </a:solidFill>
                <a:latin typeface="Arial"/>
                <a:ea typeface="Arial"/>
                <a:cs typeface="Arial"/>
              </a:defRPr>
            </a:pPr>
            <a:endParaRPr lang="en-US"/>
          </a:p>
        </c:txPr>
        <c:crossAx val="38424960"/>
        <c:crosses val="autoZero"/>
        <c:auto val="1"/>
        <c:lblAlgn val="ctr"/>
        <c:lblOffset val="100"/>
        <c:tickLblSkip val="1"/>
        <c:tickMarkSkip val="1"/>
      </c:catAx>
      <c:valAx>
        <c:axId val="38424960"/>
        <c:scaling>
          <c:orientation val="minMax"/>
        </c:scaling>
        <c:axPos val="l"/>
        <c:majorGridlines>
          <c:spPr>
            <a:ln w="18296">
              <a:solidFill>
                <a:srgbClr val="808080"/>
              </a:solidFill>
              <a:prstDash val="solid"/>
            </a:ln>
          </c:spPr>
        </c:majorGridlines>
        <c:numFmt formatCode="General" sourceLinked="1"/>
        <c:tickLblPos val="nextTo"/>
        <c:spPr>
          <a:ln w="4574">
            <a:solidFill>
              <a:schemeClr val="tx1"/>
            </a:solidFill>
            <a:prstDash val="solid"/>
          </a:ln>
        </c:spPr>
        <c:txPr>
          <a:bodyPr rot="0" vert="horz"/>
          <a:lstStyle/>
          <a:p>
            <a:pPr>
              <a:defRPr sz="2593" b="1" i="0" u="none" strike="noStrike" baseline="0">
                <a:solidFill>
                  <a:schemeClr val="tx1"/>
                </a:solidFill>
                <a:latin typeface="Arial"/>
                <a:ea typeface="Arial"/>
                <a:cs typeface="Arial"/>
              </a:defRPr>
            </a:pPr>
            <a:endParaRPr lang="en-US"/>
          </a:p>
        </c:txPr>
        <c:crossAx val="89319296"/>
        <c:crosses val="autoZero"/>
        <c:crossBetween val="between"/>
      </c:valAx>
      <c:spPr>
        <a:noFill/>
        <a:ln w="36591">
          <a:noFill/>
        </a:ln>
      </c:spPr>
    </c:plotArea>
    <c:legend>
      <c:legendPos val="r"/>
      <c:layout>
        <c:manualLayout>
          <c:xMode val="edge"/>
          <c:yMode val="edge"/>
          <c:x val="0.68730158730158952"/>
          <c:y val="0.41486810551558823"/>
          <c:w val="0.30634920634920754"/>
          <c:h val="0.17026378896882494"/>
        </c:manualLayout>
      </c:layout>
      <c:spPr>
        <a:solidFill>
          <a:srgbClr val="00B0F0"/>
        </a:solidFill>
        <a:ln w="4574">
          <a:solidFill>
            <a:schemeClr val="tx1"/>
          </a:solidFill>
          <a:prstDash val="solid"/>
        </a:ln>
      </c:spPr>
      <c:txPr>
        <a:bodyPr/>
        <a:lstStyle/>
        <a:p>
          <a:pPr>
            <a:defRPr sz="2384" b="1" i="0" u="none" strike="noStrike" baseline="0">
              <a:solidFill>
                <a:schemeClr val="tx1"/>
              </a:solidFill>
              <a:latin typeface="Arial"/>
              <a:ea typeface="Arial"/>
              <a:cs typeface="Arial"/>
            </a:defRPr>
          </a:pPr>
          <a:endParaRPr lang="en-US"/>
        </a:p>
      </c:txPr>
    </c:legend>
    <c:plotVisOnly val="1"/>
    <c:dispBlanksAs val="gap"/>
  </c:chart>
  <c:spPr>
    <a:noFill/>
    <a:ln>
      <a:noFill/>
    </a:ln>
  </c:spPr>
  <c:txPr>
    <a:bodyPr/>
    <a:lstStyle/>
    <a:p>
      <a:pPr>
        <a:defRPr sz="2593" b="1" i="0" u="none" strike="noStrike" baseline="0">
          <a:solidFill>
            <a:schemeClr val="tx1"/>
          </a:solidFill>
          <a:latin typeface="Arial"/>
          <a:ea typeface="Arial"/>
          <a:cs typeface="Arial"/>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hPercent val="65"/>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6.2663185378590072E-2"/>
          <c:y val="5.7553956834532537E-2"/>
          <c:w val="0.74673629242820094"/>
          <c:h val="0.80335731414868161"/>
        </c:manualLayout>
      </c:layout>
      <c:bar3DChart>
        <c:barDir val="col"/>
        <c:grouping val="clustered"/>
        <c:ser>
          <c:idx val="0"/>
          <c:order val="0"/>
          <c:tx>
            <c:strRef>
              <c:f>Sheet1!$A$2</c:f>
              <c:strCache>
                <c:ptCount val="1"/>
                <c:pt idx="0">
                  <c:v>Inflation</c:v>
                </c:pt>
              </c:strCache>
            </c:strRef>
          </c:tx>
          <c:spPr>
            <a:pattFill prst="pct90">
              <a:fgClr>
                <a:srgbClr val="993366"/>
              </a:fgClr>
              <a:bgClr>
                <a:srgbClr val="FFFFFF"/>
              </a:bgClr>
            </a:pattFill>
            <a:ln w="15972">
              <a:solidFill>
                <a:schemeClr val="tx1"/>
              </a:solidFill>
              <a:prstDash val="solid"/>
            </a:ln>
          </c:spPr>
          <c:cat>
            <c:numRef>
              <c:f>Sheet1!$B$1:$I$1</c:f>
              <c:numCache>
                <c:formatCode>General</c:formatCode>
                <c:ptCount val="8"/>
                <c:pt idx="0">
                  <c:v>1966</c:v>
                </c:pt>
                <c:pt idx="1">
                  <c:v>1969</c:v>
                </c:pt>
                <c:pt idx="2">
                  <c:v>1972</c:v>
                </c:pt>
                <c:pt idx="3">
                  <c:v>1975</c:v>
                </c:pt>
                <c:pt idx="4">
                  <c:v>1978</c:v>
                </c:pt>
                <c:pt idx="5">
                  <c:v>1981</c:v>
                </c:pt>
                <c:pt idx="6">
                  <c:v>1984</c:v>
                </c:pt>
                <c:pt idx="7">
                  <c:v>1987</c:v>
                </c:pt>
              </c:numCache>
            </c:numRef>
          </c:cat>
          <c:val>
            <c:numRef>
              <c:f>Sheet1!$B$2:$I$2</c:f>
              <c:numCache>
                <c:formatCode>General</c:formatCode>
                <c:ptCount val="8"/>
                <c:pt idx="0">
                  <c:v>2.9</c:v>
                </c:pt>
                <c:pt idx="1">
                  <c:v>5.5</c:v>
                </c:pt>
                <c:pt idx="2">
                  <c:v>6.2</c:v>
                </c:pt>
                <c:pt idx="3">
                  <c:v>9.1</c:v>
                </c:pt>
                <c:pt idx="4">
                  <c:v>7.6</c:v>
                </c:pt>
                <c:pt idx="5">
                  <c:v>10.3</c:v>
                </c:pt>
                <c:pt idx="6">
                  <c:v>4.3</c:v>
                </c:pt>
                <c:pt idx="7">
                  <c:v>3.6</c:v>
                </c:pt>
              </c:numCache>
            </c:numRef>
          </c:val>
        </c:ser>
        <c:gapDepth val="0"/>
        <c:shape val="box"/>
        <c:axId val="116597888"/>
        <c:axId val="116600192"/>
        <c:axId val="0"/>
      </c:bar3DChart>
      <c:catAx>
        <c:axId val="116597888"/>
        <c:scaling>
          <c:orientation val="minMax"/>
        </c:scaling>
        <c:axPos val="b"/>
        <c:numFmt formatCode="General" sourceLinked="1"/>
        <c:tickLblPos val="low"/>
        <c:spPr>
          <a:ln w="3993">
            <a:solidFill>
              <a:schemeClr val="tx1"/>
            </a:solidFill>
            <a:prstDash val="solid"/>
          </a:ln>
        </c:spPr>
        <c:txPr>
          <a:bodyPr rot="0" vert="horz"/>
          <a:lstStyle/>
          <a:p>
            <a:pPr>
              <a:defRPr sz="2264" b="1" i="0" u="none" strike="noStrike" baseline="0">
                <a:solidFill>
                  <a:schemeClr val="tx1"/>
                </a:solidFill>
                <a:latin typeface="Arial"/>
                <a:ea typeface="Arial"/>
                <a:cs typeface="Arial"/>
              </a:defRPr>
            </a:pPr>
            <a:endParaRPr lang="en-US"/>
          </a:p>
        </c:txPr>
        <c:crossAx val="116600192"/>
        <c:crosses val="autoZero"/>
        <c:auto val="1"/>
        <c:lblAlgn val="ctr"/>
        <c:lblOffset val="100"/>
        <c:tickLblSkip val="1"/>
        <c:tickMarkSkip val="1"/>
      </c:catAx>
      <c:valAx>
        <c:axId val="116600192"/>
        <c:scaling>
          <c:orientation val="minMax"/>
        </c:scaling>
        <c:axPos val="l"/>
        <c:majorGridlines>
          <c:spPr>
            <a:ln w="3993">
              <a:solidFill>
                <a:schemeClr val="tx1"/>
              </a:solidFill>
              <a:prstDash val="solid"/>
            </a:ln>
          </c:spPr>
        </c:majorGridlines>
        <c:numFmt formatCode="General" sourceLinked="1"/>
        <c:tickLblPos val="nextTo"/>
        <c:spPr>
          <a:ln w="3993">
            <a:solidFill>
              <a:schemeClr val="tx1"/>
            </a:solidFill>
            <a:prstDash val="solid"/>
          </a:ln>
        </c:spPr>
        <c:txPr>
          <a:bodyPr rot="0" vert="horz"/>
          <a:lstStyle/>
          <a:p>
            <a:pPr>
              <a:defRPr sz="2264" b="1" i="0" u="none" strike="noStrike" baseline="0">
                <a:solidFill>
                  <a:schemeClr val="tx1"/>
                </a:solidFill>
                <a:latin typeface="Arial"/>
                <a:ea typeface="Arial"/>
                <a:cs typeface="Arial"/>
              </a:defRPr>
            </a:pPr>
            <a:endParaRPr lang="en-US"/>
          </a:p>
        </c:txPr>
        <c:crossAx val="116597888"/>
        <c:crosses val="autoZero"/>
        <c:crossBetween val="between"/>
      </c:valAx>
      <c:spPr>
        <a:noFill/>
        <a:ln w="31944">
          <a:noFill/>
        </a:ln>
      </c:spPr>
    </c:plotArea>
    <c:legend>
      <c:legendPos val="r"/>
      <c:layout>
        <c:manualLayout>
          <c:xMode val="edge"/>
          <c:yMode val="edge"/>
          <c:x val="0.82375979112271569"/>
          <c:y val="0.45803357314148685"/>
          <c:w val="0.17101827676240275"/>
          <c:h val="8.6330935251798552E-2"/>
        </c:manualLayout>
      </c:layout>
      <c:spPr>
        <a:noFill/>
        <a:ln w="3993">
          <a:solidFill>
            <a:schemeClr val="tx1"/>
          </a:solidFill>
          <a:prstDash val="solid"/>
        </a:ln>
      </c:spPr>
      <c:txPr>
        <a:bodyPr/>
        <a:lstStyle/>
        <a:p>
          <a:pPr>
            <a:defRPr sz="2081" b="1" i="0" u="none" strike="noStrike" baseline="0">
              <a:solidFill>
                <a:schemeClr val="tx1"/>
              </a:solidFill>
              <a:latin typeface="Arial"/>
              <a:ea typeface="Arial"/>
              <a:cs typeface="Arial"/>
            </a:defRPr>
          </a:pPr>
          <a:endParaRPr lang="en-US"/>
        </a:p>
      </c:txPr>
    </c:legend>
    <c:plotVisOnly val="1"/>
    <c:dispBlanksAs val="gap"/>
  </c:chart>
  <c:spPr>
    <a:noFill/>
    <a:ln>
      <a:noFill/>
    </a:ln>
  </c:spPr>
  <c:txPr>
    <a:bodyPr/>
    <a:lstStyle/>
    <a:p>
      <a:pPr>
        <a:defRPr sz="2264" b="1" i="0" u="none" strike="noStrike" baseline="0">
          <a:solidFill>
            <a:schemeClr val="tx1"/>
          </a:solidFill>
          <a:latin typeface="Arial"/>
          <a:ea typeface="Arial"/>
          <a:cs typeface="Arial"/>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hPercent val="60"/>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7.2705601907032472E-2"/>
          <c:y val="5.0359712230215833E-2"/>
          <c:w val="0.72943980929678265"/>
          <c:h val="0.81055155875299756"/>
        </c:manualLayout>
      </c:layout>
      <c:bar3DChart>
        <c:barDir val="col"/>
        <c:grouping val="clustered"/>
        <c:ser>
          <c:idx val="0"/>
          <c:order val="0"/>
          <c:tx>
            <c:strRef>
              <c:f>Sheet1!$A$2</c:f>
              <c:strCache>
                <c:ptCount val="1"/>
                <c:pt idx="0">
                  <c:v>in billions</c:v>
                </c:pt>
              </c:strCache>
            </c:strRef>
          </c:tx>
          <c:spPr>
            <a:gradFill rotWithShape="0">
              <a:gsLst>
                <a:gs pos="0">
                  <a:srgbClr val="99CC00"/>
                </a:gs>
                <a:gs pos="100000">
                  <a:srgbClr val="BBE0E3"/>
                </a:gs>
              </a:gsLst>
              <a:lin ang="5400000" scaled="1"/>
            </a:gradFill>
            <a:ln w="14121">
              <a:solidFill>
                <a:schemeClr val="tx1"/>
              </a:solidFill>
              <a:prstDash val="solid"/>
            </a:ln>
          </c:spPr>
          <c:cat>
            <c:numRef>
              <c:f>Sheet1!$B$1:$G$1</c:f>
              <c:numCache>
                <c:formatCode>General</c:formatCode>
                <c:ptCount val="6"/>
                <c:pt idx="0">
                  <c:v>1975</c:v>
                </c:pt>
                <c:pt idx="1">
                  <c:v>1978</c:v>
                </c:pt>
                <c:pt idx="2">
                  <c:v>1980</c:v>
                </c:pt>
                <c:pt idx="3">
                  <c:v>1983</c:v>
                </c:pt>
                <c:pt idx="4">
                  <c:v>1986</c:v>
                </c:pt>
                <c:pt idx="5">
                  <c:v>1989</c:v>
                </c:pt>
              </c:numCache>
            </c:numRef>
          </c:cat>
          <c:val>
            <c:numRef>
              <c:f>Sheet1!$B$2:$G$2</c:f>
              <c:numCache>
                <c:formatCode>General</c:formatCode>
                <c:ptCount val="6"/>
                <c:pt idx="0">
                  <c:v>242</c:v>
                </c:pt>
                <c:pt idx="1">
                  <c:v>233.2</c:v>
                </c:pt>
                <c:pt idx="2">
                  <c:v>246.2</c:v>
                </c:pt>
                <c:pt idx="3">
                  <c:v>303.2</c:v>
                </c:pt>
                <c:pt idx="4">
                  <c:v>363.7</c:v>
                </c:pt>
                <c:pt idx="5">
                  <c:v>376.2</c:v>
                </c:pt>
              </c:numCache>
            </c:numRef>
          </c:val>
        </c:ser>
        <c:gapDepth val="0"/>
        <c:shape val="box"/>
        <c:axId val="89312640"/>
        <c:axId val="103433344"/>
        <c:axId val="0"/>
      </c:bar3DChart>
      <c:catAx>
        <c:axId val="89312640"/>
        <c:scaling>
          <c:orientation val="minMax"/>
        </c:scaling>
        <c:axPos val="b"/>
        <c:numFmt formatCode="General" sourceLinked="1"/>
        <c:tickLblPos val="low"/>
        <c:spPr>
          <a:ln w="3530">
            <a:solidFill>
              <a:schemeClr val="tx1"/>
            </a:solidFill>
            <a:prstDash val="solid"/>
          </a:ln>
        </c:spPr>
        <c:txPr>
          <a:bodyPr rot="0" vert="horz"/>
          <a:lstStyle/>
          <a:p>
            <a:pPr>
              <a:defRPr sz="2001" b="1" i="0" u="none" strike="noStrike" baseline="0">
                <a:solidFill>
                  <a:schemeClr val="tx1"/>
                </a:solidFill>
                <a:latin typeface="Arial"/>
                <a:ea typeface="Arial"/>
                <a:cs typeface="Arial"/>
              </a:defRPr>
            </a:pPr>
            <a:endParaRPr lang="en-US"/>
          </a:p>
        </c:txPr>
        <c:crossAx val="103433344"/>
        <c:crosses val="autoZero"/>
        <c:auto val="1"/>
        <c:lblAlgn val="ctr"/>
        <c:lblOffset val="100"/>
        <c:tickLblSkip val="1"/>
        <c:tickMarkSkip val="1"/>
      </c:catAx>
      <c:valAx>
        <c:axId val="103433344"/>
        <c:scaling>
          <c:orientation val="minMax"/>
        </c:scaling>
        <c:axPos val="l"/>
        <c:majorGridlines>
          <c:spPr>
            <a:ln w="3530">
              <a:solidFill>
                <a:schemeClr val="tx1"/>
              </a:solidFill>
              <a:prstDash val="solid"/>
            </a:ln>
          </c:spPr>
        </c:majorGridlines>
        <c:numFmt formatCode="General" sourceLinked="1"/>
        <c:tickLblPos val="nextTo"/>
        <c:spPr>
          <a:ln w="3530">
            <a:solidFill>
              <a:schemeClr val="tx1"/>
            </a:solidFill>
            <a:prstDash val="solid"/>
          </a:ln>
        </c:spPr>
        <c:txPr>
          <a:bodyPr rot="0" vert="horz"/>
          <a:lstStyle/>
          <a:p>
            <a:pPr>
              <a:defRPr sz="2001" b="1" i="0" u="none" strike="noStrike" baseline="0">
                <a:solidFill>
                  <a:schemeClr val="tx1"/>
                </a:solidFill>
                <a:latin typeface="Arial"/>
                <a:ea typeface="Arial"/>
                <a:cs typeface="Arial"/>
              </a:defRPr>
            </a:pPr>
            <a:endParaRPr lang="en-US"/>
          </a:p>
        </c:txPr>
        <c:crossAx val="89312640"/>
        <c:crosses val="autoZero"/>
        <c:crossBetween val="between"/>
      </c:valAx>
      <c:spPr>
        <a:noFill/>
        <a:ln w="28243">
          <a:noFill/>
        </a:ln>
      </c:spPr>
    </c:plotArea>
    <c:legend>
      <c:legendPos val="r"/>
      <c:layout>
        <c:manualLayout>
          <c:xMode val="edge"/>
          <c:yMode val="edge"/>
          <c:x val="0.8152562574493446"/>
          <c:y val="0.45803357314148685"/>
          <c:w val="0.17997616209773579"/>
          <c:h val="8.6330935251798552E-2"/>
        </c:manualLayout>
      </c:layout>
      <c:spPr>
        <a:noFill/>
        <a:ln w="3530">
          <a:solidFill>
            <a:schemeClr val="tx1"/>
          </a:solidFill>
          <a:prstDash val="solid"/>
        </a:ln>
      </c:spPr>
      <c:txPr>
        <a:bodyPr/>
        <a:lstStyle/>
        <a:p>
          <a:pPr>
            <a:defRPr sz="1840" b="1" i="0" u="none" strike="noStrike" baseline="0">
              <a:solidFill>
                <a:schemeClr val="tx1"/>
              </a:solidFill>
              <a:latin typeface="Arial"/>
              <a:ea typeface="Arial"/>
              <a:cs typeface="Arial"/>
            </a:defRPr>
          </a:pPr>
          <a:endParaRPr lang="en-US"/>
        </a:p>
      </c:txPr>
    </c:legend>
    <c:plotVisOnly val="1"/>
    <c:dispBlanksAs val="gap"/>
  </c:chart>
  <c:spPr>
    <a:solidFill>
      <a:srgbClr val="D0D6C8"/>
    </a:solidFill>
    <a:ln w="9525" cap="flat" cmpd="sng" algn="ctr">
      <a:solidFill>
        <a:schemeClr val="tx1"/>
      </a:solidFill>
      <a:prstDash val="solid"/>
      <a:miter lim="800000"/>
      <a:headEnd type="none" w="med" len="med"/>
      <a:tailEnd type="none" w="med" len="med"/>
    </a:ln>
  </c:spPr>
  <c:txPr>
    <a:bodyPr/>
    <a:lstStyle/>
    <a:p>
      <a:pPr>
        <a:defRPr sz="2001" b="1" i="0" u="none" strike="noStrike" baseline="0">
          <a:solidFill>
            <a:schemeClr val="tx1"/>
          </a:solidFill>
          <a:latin typeface="Arial"/>
          <a:ea typeface="Arial"/>
          <a:cs typeface="Arial"/>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hPercent val="64"/>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0.17507002801120447"/>
          <c:y val="0.10601515236127425"/>
          <c:w val="0.59746484161054658"/>
          <c:h val="0.76065151430539535"/>
        </c:manualLayout>
      </c:layout>
      <c:bar3DChart>
        <c:barDir val="col"/>
        <c:grouping val="clustered"/>
        <c:ser>
          <c:idx val="0"/>
          <c:order val="0"/>
          <c:tx>
            <c:strRef>
              <c:f>Sheet1!$A$2</c:f>
              <c:strCache>
                <c:ptCount val="1"/>
                <c:pt idx="0">
                  <c:v>National debt in millions </c:v>
                </c:pt>
              </c:strCache>
            </c:strRef>
          </c:tx>
          <c:spPr>
            <a:solidFill>
              <a:schemeClr val="accent1"/>
            </a:solidFill>
            <a:ln w="17586">
              <a:solidFill>
                <a:schemeClr val="tx1"/>
              </a:solidFill>
              <a:prstDash val="solid"/>
            </a:ln>
          </c:spPr>
          <c:dPt>
            <c:idx val="0"/>
            <c:spPr>
              <a:gradFill rotWithShape="0">
                <a:gsLst>
                  <a:gs pos="0">
                    <a:srgbClr val="BBE0E3"/>
                  </a:gs>
                  <a:gs pos="100000">
                    <a:srgbClr val="FFFFFF"/>
                  </a:gs>
                </a:gsLst>
                <a:lin ang="5400000" scaled="1"/>
              </a:gradFill>
              <a:ln w="17586">
                <a:solidFill>
                  <a:schemeClr val="tx1"/>
                </a:solidFill>
                <a:prstDash val="solid"/>
              </a:ln>
            </c:spPr>
          </c:dPt>
          <c:dPt>
            <c:idx val="1"/>
            <c:spPr>
              <a:gradFill rotWithShape="0">
                <a:gsLst>
                  <a:gs pos="0">
                    <a:srgbClr val="99CC00"/>
                  </a:gs>
                  <a:gs pos="100000">
                    <a:srgbClr val="FFFFFF"/>
                  </a:gs>
                </a:gsLst>
                <a:lin ang="5400000" scaled="1"/>
              </a:gradFill>
              <a:ln w="17586">
                <a:solidFill>
                  <a:schemeClr val="tx1"/>
                </a:solidFill>
                <a:prstDash val="solid"/>
              </a:ln>
            </c:spPr>
          </c:dPt>
          <c:dPt>
            <c:idx val="2"/>
            <c:spPr>
              <a:gradFill rotWithShape="0">
                <a:gsLst>
                  <a:gs pos="0">
                    <a:srgbClr val="808000"/>
                  </a:gs>
                  <a:gs pos="100000">
                    <a:srgbClr val="FFFFFF"/>
                  </a:gs>
                </a:gsLst>
                <a:lin ang="5400000" scaled="1"/>
              </a:gradFill>
              <a:ln w="17586">
                <a:solidFill>
                  <a:schemeClr val="tx1"/>
                </a:solidFill>
                <a:prstDash val="solid"/>
              </a:ln>
            </c:spPr>
          </c:dPt>
          <c:dPt>
            <c:idx val="3"/>
            <c:spPr>
              <a:gradFill rotWithShape="0">
                <a:gsLst>
                  <a:gs pos="0">
                    <a:srgbClr val="800000"/>
                  </a:gs>
                  <a:gs pos="100000">
                    <a:srgbClr val="FFFFFF"/>
                  </a:gs>
                </a:gsLst>
                <a:lin ang="5400000" scaled="1"/>
              </a:gradFill>
              <a:ln w="17586">
                <a:solidFill>
                  <a:schemeClr val="tx1"/>
                </a:solidFill>
                <a:prstDash val="solid"/>
              </a:ln>
            </c:spPr>
          </c:dPt>
          <c:dPt>
            <c:idx val="4"/>
            <c:spPr>
              <a:gradFill rotWithShape="0">
                <a:gsLst>
                  <a:gs pos="0">
                    <a:srgbClr val="FF0000"/>
                  </a:gs>
                  <a:gs pos="100000">
                    <a:srgbClr val="FFFFFF"/>
                  </a:gs>
                </a:gsLst>
                <a:lin ang="5400000" scaled="1"/>
              </a:gradFill>
              <a:ln w="17586">
                <a:solidFill>
                  <a:schemeClr val="tx1"/>
                </a:solidFill>
                <a:prstDash val="solid"/>
              </a:ln>
            </c:spPr>
          </c:dPt>
          <c:cat>
            <c:numRef>
              <c:f>Sheet1!$B$1:$F$1</c:f>
              <c:numCache>
                <c:formatCode>General</c:formatCode>
                <c:ptCount val="5"/>
                <c:pt idx="0">
                  <c:v>1970</c:v>
                </c:pt>
                <c:pt idx="1">
                  <c:v>1975</c:v>
                </c:pt>
                <c:pt idx="2">
                  <c:v>1980</c:v>
                </c:pt>
                <c:pt idx="3">
                  <c:v>1985</c:v>
                </c:pt>
                <c:pt idx="4">
                  <c:v>1988</c:v>
                </c:pt>
              </c:numCache>
            </c:numRef>
          </c:cat>
          <c:val>
            <c:numRef>
              <c:f>Sheet1!$B$2:$F$2</c:f>
              <c:numCache>
                <c:formatCode>#,##0</c:formatCode>
                <c:ptCount val="5"/>
                <c:pt idx="0">
                  <c:v>380921</c:v>
                </c:pt>
                <c:pt idx="1">
                  <c:v>541925</c:v>
                </c:pt>
                <c:pt idx="2">
                  <c:v>909050</c:v>
                </c:pt>
                <c:pt idx="3">
                  <c:v>1817521</c:v>
                </c:pt>
                <c:pt idx="4">
                  <c:v>2601307</c:v>
                </c:pt>
              </c:numCache>
            </c:numRef>
          </c:val>
        </c:ser>
        <c:gapDepth val="0"/>
        <c:shape val="box"/>
        <c:axId val="117312512"/>
        <c:axId val="117351168"/>
        <c:axId val="0"/>
      </c:bar3DChart>
      <c:catAx>
        <c:axId val="117312512"/>
        <c:scaling>
          <c:orientation val="minMax"/>
        </c:scaling>
        <c:axPos val="b"/>
        <c:numFmt formatCode="General" sourceLinked="1"/>
        <c:tickLblPos val="low"/>
        <c:spPr>
          <a:ln w="4397">
            <a:solidFill>
              <a:schemeClr val="tx1"/>
            </a:solidFill>
            <a:prstDash val="solid"/>
          </a:ln>
        </c:spPr>
        <c:txPr>
          <a:bodyPr rot="0" vert="horz"/>
          <a:lstStyle/>
          <a:p>
            <a:pPr>
              <a:defRPr sz="2423" b="1" i="0" u="none" strike="noStrike" baseline="0">
                <a:solidFill>
                  <a:schemeClr val="tx1"/>
                </a:solidFill>
                <a:latin typeface="Arial"/>
                <a:ea typeface="Arial"/>
                <a:cs typeface="Arial"/>
              </a:defRPr>
            </a:pPr>
            <a:endParaRPr lang="en-US"/>
          </a:p>
        </c:txPr>
        <c:crossAx val="117351168"/>
        <c:crosses val="autoZero"/>
        <c:auto val="1"/>
        <c:lblAlgn val="ctr"/>
        <c:lblOffset val="100"/>
        <c:tickLblSkip val="1"/>
        <c:tickMarkSkip val="1"/>
      </c:catAx>
      <c:valAx>
        <c:axId val="117351168"/>
        <c:scaling>
          <c:orientation val="minMax"/>
        </c:scaling>
        <c:axPos val="l"/>
        <c:majorGridlines>
          <c:spPr>
            <a:ln w="4397">
              <a:solidFill>
                <a:schemeClr val="tx1"/>
              </a:solidFill>
              <a:prstDash val="solid"/>
            </a:ln>
          </c:spPr>
        </c:majorGridlines>
        <c:numFmt formatCode="#,##0" sourceLinked="1"/>
        <c:tickLblPos val="nextTo"/>
        <c:spPr>
          <a:ln w="4397">
            <a:solidFill>
              <a:schemeClr val="tx1"/>
            </a:solidFill>
            <a:prstDash val="solid"/>
          </a:ln>
        </c:spPr>
        <c:txPr>
          <a:bodyPr rot="0" vert="horz"/>
          <a:lstStyle/>
          <a:p>
            <a:pPr>
              <a:defRPr sz="2423" b="1" i="0" u="none" strike="noStrike" baseline="0">
                <a:solidFill>
                  <a:schemeClr val="tx1"/>
                </a:solidFill>
                <a:latin typeface="Arial"/>
                <a:ea typeface="Arial"/>
                <a:cs typeface="Arial"/>
              </a:defRPr>
            </a:pPr>
            <a:endParaRPr lang="en-US"/>
          </a:p>
        </c:txPr>
        <c:crossAx val="117312512"/>
        <c:crosses val="autoZero"/>
        <c:crossBetween val="between"/>
      </c:valAx>
      <c:spPr>
        <a:noFill/>
        <a:ln w="35172">
          <a:noFill/>
        </a:ln>
      </c:spPr>
    </c:plotArea>
    <c:legend>
      <c:legendPos val="r"/>
      <c:layout>
        <c:manualLayout>
          <c:xMode val="edge"/>
          <c:yMode val="edge"/>
          <c:x val="0.87394957983193278"/>
          <c:y val="0.30123456790123482"/>
          <c:w val="0.12044817927170869"/>
          <c:h val="0.39753086419753186"/>
        </c:manualLayout>
      </c:layout>
      <c:spPr>
        <a:noFill/>
        <a:ln w="4397">
          <a:solidFill>
            <a:schemeClr val="tx1"/>
          </a:solidFill>
          <a:prstDash val="solid"/>
        </a:ln>
      </c:spPr>
      <c:txPr>
        <a:bodyPr/>
        <a:lstStyle/>
        <a:p>
          <a:pPr>
            <a:defRPr sz="2229" b="1" i="0" u="none" strike="noStrike" baseline="0">
              <a:solidFill>
                <a:schemeClr val="tx1"/>
              </a:solidFill>
              <a:latin typeface="Arial"/>
              <a:ea typeface="Arial"/>
              <a:cs typeface="Arial"/>
            </a:defRPr>
          </a:pPr>
          <a:endParaRPr lang="en-US"/>
        </a:p>
      </c:txPr>
    </c:legend>
    <c:plotVisOnly val="1"/>
    <c:dispBlanksAs val="gap"/>
  </c:chart>
  <c:spPr>
    <a:solidFill>
      <a:srgbClr val="00B050"/>
    </a:solidFill>
    <a:ln w="9525" cap="flat" cmpd="sng" algn="ctr">
      <a:solidFill>
        <a:schemeClr val="tx1"/>
      </a:solidFill>
      <a:prstDash val="solid"/>
      <a:miter lim="800000"/>
      <a:headEnd type="none" w="med" len="med"/>
      <a:tailEnd type="none" w="med" len="med"/>
    </a:ln>
  </c:spPr>
  <c:txPr>
    <a:bodyPr/>
    <a:lstStyle/>
    <a:p>
      <a:pPr>
        <a:defRPr sz="2423" b="1" i="0" u="none" strike="noStrike" baseline="0">
          <a:solidFill>
            <a:schemeClr val="tx1"/>
          </a:solidFill>
          <a:latin typeface="Arial"/>
          <a:ea typeface="Arial"/>
          <a:cs typeface="Arial"/>
        </a:defRPr>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B8902C-F43B-48A6-A558-86E7214BF901}" type="datetimeFigureOut">
              <a:rPr lang="en-US" smtClean="0"/>
              <a:pPr/>
              <a:t>4/26/2016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7A3C43-29F6-4636-B14F-2278AB53A0C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A0E4A4-A4AF-433A-BF78-8DF769B5E843}" type="slidenum">
              <a:rPr lang="en-US"/>
              <a:pPr/>
              <a:t>2</a:t>
            </a:fld>
            <a:endParaRPr lang="en-US"/>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E4BA0F-2C2C-47AB-95F4-7073DAFD4F51}" type="slidenum">
              <a:rPr lang="en-US"/>
              <a:pPr/>
              <a:t>12</a:t>
            </a:fld>
            <a:endParaRPr lang="en-US"/>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C7935E-870D-4F35-A528-7A2AAF9ECDA3}" type="slidenum">
              <a:rPr lang="en-US"/>
              <a:pPr/>
              <a:t>13</a:t>
            </a:fld>
            <a:endParaRPr lang="en-US"/>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D035C6-BC18-4C13-8BA8-497D754EBC2B}" type="slidenum">
              <a:rPr lang="en-US"/>
              <a:pPr/>
              <a:t>15</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2A9F9E-C407-4ABC-9533-39E150A97581}" type="slidenum">
              <a:rPr lang="en-US"/>
              <a:pPr/>
              <a:t>16</a:t>
            </a:fld>
            <a:endParaRPr lang="en-US"/>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F4AAAA-76E8-4947-9B8C-041151F448CB}" type="slidenum">
              <a:rPr lang="en-US"/>
              <a:pPr/>
              <a:t>17</a:t>
            </a:fld>
            <a:endParaRPr lang="en-US"/>
          </a:p>
        </p:txBody>
      </p:sp>
      <p:sp>
        <p:nvSpPr>
          <p:cNvPr id="247810" name="Rectangle 2"/>
          <p:cNvSpPr>
            <a:spLocks noGrp="1" noRot="1" noChangeAspect="1" noChangeArrowheads="1" noTextEdit="1"/>
          </p:cNvSpPr>
          <p:nvPr>
            <p:ph type="sldImg"/>
          </p:nvPr>
        </p:nvSpPr>
        <p:spPr>
          <a:ln/>
        </p:spPr>
      </p:sp>
      <p:sp>
        <p:nvSpPr>
          <p:cNvPr id="247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6B2D3A-66A1-4A7B-A367-259FB59AD467}" type="slidenum">
              <a:rPr lang="en-US"/>
              <a:pPr/>
              <a:t>20</a:t>
            </a:fld>
            <a:endParaRPr lang="en-US"/>
          </a:p>
        </p:txBody>
      </p:sp>
      <p:sp>
        <p:nvSpPr>
          <p:cNvPr id="249858" name="Rectangle 2"/>
          <p:cNvSpPr>
            <a:spLocks noGrp="1" noRot="1" noChangeAspect="1" noChangeArrowheads="1" noTextEdit="1"/>
          </p:cNvSpPr>
          <p:nvPr>
            <p:ph type="sldImg"/>
          </p:nvPr>
        </p:nvSpPr>
        <p:spPr>
          <a:ln/>
        </p:spPr>
      </p:sp>
      <p:sp>
        <p:nvSpPr>
          <p:cNvPr id="249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2EE394-C48C-49D2-8777-69A9939E661E}" type="slidenum">
              <a:rPr lang="en-US"/>
              <a:pPr/>
              <a:t>3</a:t>
            </a:fld>
            <a:endParaRPr lang="en-US"/>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F96B45-BD68-40BD-B7D7-22096083511B}" type="slidenum">
              <a:rPr lang="en-US"/>
              <a:pPr/>
              <a:t>4</a:t>
            </a:fld>
            <a:endParaRPr lang="en-US"/>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25B8DB-C6EA-45C3-9DFC-99453B0C846F}" type="slidenum">
              <a:rPr lang="en-US"/>
              <a:pPr/>
              <a:t>5</a:t>
            </a:fld>
            <a:endParaRPr lang="en-US"/>
          </a:p>
        </p:txBody>
      </p:sp>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D4562F-AB72-4A5D-9C00-73648AEAE8C4}" type="slidenum">
              <a:rPr lang="en-US"/>
              <a:pPr/>
              <a:t>7</a:t>
            </a:fld>
            <a:endParaRPr lang="en-US"/>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BE8A14-BDFC-4E27-AF6F-01ED01AC9B9B}" type="slidenum">
              <a:rPr lang="en-US"/>
              <a:pPr/>
              <a:t>8</a:t>
            </a:fld>
            <a:endParaRPr lang="en-US"/>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B9C396-0885-4E5C-AC57-0477C1210B1C}" type="slidenum">
              <a:rPr lang="en-US"/>
              <a:pPr/>
              <a:t>9</a:t>
            </a:fld>
            <a:endParaRPr lang="en-US"/>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64DCEC-B3AB-4725-88F8-60DA050E8D37}" type="slidenum">
              <a:rPr lang="en-US"/>
              <a:pPr/>
              <a:t>10</a:t>
            </a:fld>
            <a:endParaRPr lang="en-US"/>
          </a:p>
        </p:txBody>
      </p:sp>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BCAE0E-0141-4CA5-9AB8-7E3E4957FC0B}" type="slidenum">
              <a:rPr lang="en-US"/>
              <a:pPr/>
              <a:t>11</a:t>
            </a:fld>
            <a:endParaRPr lang="en-US"/>
          </a:p>
        </p:txBody>
      </p:sp>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20A3B78B-8F8F-4548-B307-30361DAD9E02}" type="datetimeFigureOut">
              <a:rPr lang="en-US" smtClean="0"/>
              <a:pPr/>
              <a:t>4/26/2016</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8DA804A1-1A64-463D-9C62-E2338619B65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0A3B78B-8F8F-4548-B307-30361DAD9E02}" type="datetimeFigureOut">
              <a:rPr lang="en-US" smtClean="0"/>
              <a:pPr/>
              <a:t>4/26/2016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A804A1-1A64-463D-9C62-E2338619B65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0A3B78B-8F8F-4548-B307-30361DAD9E02}" type="datetimeFigureOut">
              <a:rPr lang="en-US" smtClean="0"/>
              <a:pPr/>
              <a:t>4/26/2016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A804A1-1A64-463D-9C62-E2338619B65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20A3B78B-8F8F-4548-B307-30361DAD9E02}" type="datetimeFigureOut">
              <a:rPr lang="en-US" smtClean="0"/>
              <a:pPr/>
              <a:t>4/26/2016</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8DA804A1-1A64-463D-9C62-E2338619B65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20A3B78B-8F8F-4548-B307-30361DAD9E02}" type="datetimeFigureOut">
              <a:rPr lang="en-US" smtClean="0"/>
              <a:pPr/>
              <a:t>4/26/2016</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8DA804A1-1A64-463D-9C62-E2338619B651}"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20A3B78B-8F8F-4548-B307-30361DAD9E02}" type="datetimeFigureOut">
              <a:rPr lang="en-US" smtClean="0"/>
              <a:pPr/>
              <a:t>4/26/2016</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8DA804A1-1A64-463D-9C62-E2338619B65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20A3B78B-8F8F-4548-B307-30361DAD9E02}" type="datetimeFigureOut">
              <a:rPr lang="en-US" smtClean="0"/>
              <a:pPr/>
              <a:t>4/26/2016</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8DA804A1-1A64-463D-9C62-E2338619B65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0A3B78B-8F8F-4548-B307-30361DAD9E02}" type="datetimeFigureOut">
              <a:rPr lang="en-US" smtClean="0"/>
              <a:pPr/>
              <a:t>4/26/2016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A804A1-1A64-463D-9C62-E2338619B65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20A3B78B-8F8F-4548-B307-30361DAD9E02}" type="datetimeFigureOut">
              <a:rPr lang="en-US" smtClean="0"/>
              <a:pPr/>
              <a:t>4/26/2016</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8DA804A1-1A64-463D-9C62-E2338619B65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20A3B78B-8F8F-4548-B307-30361DAD9E02}" type="datetimeFigureOut">
              <a:rPr lang="en-US" smtClean="0"/>
              <a:pPr/>
              <a:t>4/26/2016</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8DA804A1-1A64-463D-9C62-E2338619B65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20A3B78B-8F8F-4548-B307-30361DAD9E02}" type="datetimeFigureOut">
              <a:rPr lang="en-US" smtClean="0"/>
              <a:pPr/>
              <a:t>4/26/2016</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8DA804A1-1A64-463D-9C62-E2338619B65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20A3B78B-8F8F-4548-B307-30361DAD9E02}" type="datetimeFigureOut">
              <a:rPr lang="en-US" smtClean="0"/>
              <a:pPr/>
              <a:t>4/26/2016</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8DA804A1-1A64-463D-9C62-E2338619B65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commons/9/97/The_Earth_seen_from_Apollo_17.jpg"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hyperlink" Target="http://upload.wikimedia.org/wikipedia/en/3/3e/MTV_Logo_2010.pn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ideo" Target="challenger.mpeg" TargetMode="Externa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upload.wikimedia.org/wikipedia/commons/e/e2/Bush_troops.jp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12" Type="http://schemas.openxmlformats.org/officeDocument/2006/relationships/image" Target="../media/image42.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11" Type="http://schemas.openxmlformats.org/officeDocument/2006/relationships/image" Target="../media/image41.jpeg"/><Relationship Id="rId5" Type="http://schemas.openxmlformats.org/officeDocument/2006/relationships/image" Target="../media/image35.jpeg"/><Relationship Id="rId10" Type="http://schemas.openxmlformats.org/officeDocument/2006/relationships/image" Target="../media/image40.jpeg"/><Relationship Id="rId4" Type="http://schemas.openxmlformats.org/officeDocument/2006/relationships/image" Target="../media/image34.jpeg"/><Relationship Id="rId9" Type="http://schemas.openxmlformats.org/officeDocument/2006/relationships/image" Target="../media/image39.jpeg"/></Relationships>
</file>

<file path=ppt/slides/_rels/slide23.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47.jpeg"/><Relationship Id="rId11" Type="http://schemas.openxmlformats.org/officeDocument/2006/relationships/image" Target="../media/image52.jpeg"/><Relationship Id="rId5" Type="http://schemas.openxmlformats.org/officeDocument/2006/relationships/image" Target="../media/image46.jpeg"/><Relationship Id="rId10" Type="http://schemas.openxmlformats.org/officeDocument/2006/relationships/image" Target="../media/image51.jpeg"/><Relationship Id="rId4" Type="http://schemas.openxmlformats.org/officeDocument/2006/relationships/image" Target="../media/image45.gif"/><Relationship Id="rId9" Type="http://schemas.openxmlformats.org/officeDocument/2006/relationships/image" Target="../media/image50.jpeg"/></Relationships>
</file>

<file path=ppt/slides/_rels/slide2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hyperlink" Target="//upload.wikimedia.org/wikipedia/commons/d/d3/Bill_Clinton.jp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upload.wikimedia.org/wikipedia/commons/0/01/NAFTA_logo.sv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8" Type="http://schemas.openxmlformats.org/officeDocument/2006/relationships/image" Target="../media/image63.jpeg"/><Relationship Id="rId13" Type="http://schemas.openxmlformats.org/officeDocument/2006/relationships/image" Target="../media/image68.jpeg"/><Relationship Id="rId3" Type="http://schemas.openxmlformats.org/officeDocument/2006/relationships/image" Target="../media/image58.jpeg"/><Relationship Id="rId7" Type="http://schemas.openxmlformats.org/officeDocument/2006/relationships/image" Target="../media/image62.jpeg"/><Relationship Id="rId12" Type="http://schemas.openxmlformats.org/officeDocument/2006/relationships/image" Target="../media/image67.jpeg"/><Relationship Id="rId2" Type="http://schemas.openxmlformats.org/officeDocument/2006/relationships/image" Target="../media/image57.jpeg"/><Relationship Id="rId1" Type="http://schemas.openxmlformats.org/officeDocument/2006/relationships/slideLayout" Target="../slideLayouts/slideLayout2.xml"/><Relationship Id="rId6" Type="http://schemas.openxmlformats.org/officeDocument/2006/relationships/image" Target="../media/image61.jpeg"/><Relationship Id="rId11" Type="http://schemas.openxmlformats.org/officeDocument/2006/relationships/image" Target="../media/image66.jpeg"/><Relationship Id="rId5" Type="http://schemas.openxmlformats.org/officeDocument/2006/relationships/image" Target="../media/image60.jpeg"/><Relationship Id="rId10" Type="http://schemas.openxmlformats.org/officeDocument/2006/relationships/image" Target="../media/image65.jpeg"/><Relationship Id="rId4" Type="http://schemas.openxmlformats.org/officeDocument/2006/relationships/image" Target="../media/image59.jpeg"/><Relationship Id="rId9" Type="http://schemas.openxmlformats.org/officeDocument/2006/relationships/image" Target="../media/image64.jpeg"/></Relationships>
</file>

<file path=ppt/slides/_rels/slide29.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4.xml"/><Relationship Id="rId4" Type="http://schemas.openxmlformats.org/officeDocument/2006/relationships/image" Target="../media/image71.jpe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4.xml"/><Relationship Id="rId4" Type="http://schemas.openxmlformats.org/officeDocument/2006/relationships/image" Target="../media/image74.jpeg"/></Relationships>
</file>

<file path=ppt/slides/_rels/slide31.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audio" Target="americaisback.wav"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538" y="70978"/>
            <a:ext cx="8596312" cy="1470025"/>
          </a:xfrm>
        </p:spPr>
        <p:txBody>
          <a:bodyPr/>
          <a:lstStyle/>
          <a:p>
            <a:r>
              <a:rPr lang="en-US" dirty="0" smtClean="0"/>
              <a:t>Ch. 41:1980’s and Reagan</a:t>
            </a:r>
            <a:endParaRPr lang="en-US" dirty="0"/>
          </a:p>
        </p:txBody>
      </p:sp>
      <p:sp>
        <p:nvSpPr>
          <p:cNvPr id="7" name="Subtitle 6"/>
          <p:cNvSpPr>
            <a:spLocks noGrp="1"/>
          </p:cNvSpPr>
          <p:nvPr>
            <p:ph type="subTitle" idx="1"/>
          </p:nvPr>
        </p:nvSpPr>
        <p:spPr>
          <a:xfrm>
            <a:off x="566382" y="1584960"/>
            <a:ext cx="8062912" cy="1752600"/>
          </a:xfrm>
        </p:spPr>
        <p:txBody>
          <a:bodyPr/>
          <a:lstStyle/>
          <a:p>
            <a:pPr algn="l"/>
            <a:r>
              <a:rPr lang="en-US" dirty="0" smtClean="0"/>
              <a:t>1980                                                 1990s</a:t>
            </a:r>
            <a:endParaRPr lang="en-US" dirty="0"/>
          </a:p>
        </p:txBody>
      </p:sp>
      <p:pic>
        <p:nvPicPr>
          <p:cNvPr id="4" name="Picture 17" descr="File:The Earth seen from Apollo 17.jpg">
            <a:hlinkClick r:id="rId2"/>
          </p:cNvPr>
          <p:cNvPicPr>
            <a:picLocks noChangeAspect="1" noChangeArrowheads="1"/>
          </p:cNvPicPr>
          <p:nvPr/>
        </p:nvPicPr>
        <p:blipFill>
          <a:blip r:embed="rId3" cstate="print"/>
          <a:srcRect/>
          <a:stretch>
            <a:fillRect/>
          </a:stretch>
        </p:blipFill>
        <p:spPr bwMode="auto">
          <a:xfrm>
            <a:off x="533400" y="2461260"/>
            <a:ext cx="4038600" cy="4038600"/>
          </a:xfrm>
          <a:prstGeom prst="snip2DiagRect">
            <a:avLst>
              <a:gd name="adj1" fmla="val 14949"/>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Picture 23" descr="File:MTV Logo 2010.png">
            <a:hlinkClick r:id="rId4"/>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181100" y="3733800"/>
            <a:ext cx="2743200" cy="16459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5192404" y="2433964"/>
            <a:ext cx="3568374" cy="288382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2"/>
          </p:nvPr>
        </p:nvSpPr>
        <p:spPr/>
        <p:txBody>
          <a:bodyPr/>
          <a:lstStyle/>
          <a:p>
            <a:fld id="{316B0A8D-9778-41B3-8F1C-84D8F67D0A3A}" type="slidenum">
              <a:rPr lang="en-US"/>
              <a:pPr/>
              <a:t>10</a:t>
            </a:fld>
            <a:endParaRPr lang="en-US"/>
          </a:p>
        </p:txBody>
      </p:sp>
      <p:pic>
        <p:nvPicPr>
          <p:cNvPr id="230402" name="Picture 2" descr="kennedy_anthony"/>
          <p:cNvPicPr>
            <a:picLocks noChangeAspect="1" noChangeArrowheads="1"/>
          </p:cNvPicPr>
          <p:nvPr/>
        </p:nvPicPr>
        <p:blipFill>
          <a:blip r:embed="rId3" cstate="print"/>
          <a:srcRect/>
          <a:stretch>
            <a:fillRect/>
          </a:stretch>
        </p:blipFill>
        <p:spPr bwMode="auto">
          <a:xfrm>
            <a:off x="6480175" y="2362200"/>
            <a:ext cx="2359025" cy="3067050"/>
          </a:xfrm>
          <a:prstGeom prst="rect">
            <a:avLst/>
          </a:prstGeom>
          <a:noFill/>
          <a:ln w="9525">
            <a:solidFill>
              <a:schemeClr val="tx1"/>
            </a:solidFill>
            <a:miter lim="800000"/>
            <a:headEnd/>
            <a:tailEnd/>
          </a:ln>
        </p:spPr>
      </p:pic>
      <p:sp>
        <p:nvSpPr>
          <p:cNvPr id="230403" name="Text Box 3"/>
          <p:cNvSpPr txBox="1">
            <a:spLocks noChangeArrowheads="1"/>
          </p:cNvSpPr>
          <p:nvPr/>
        </p:nvSpPr>
        <p:spPr bwMode="auto">
          <a:xfrm>
            <a:off x="6553200" y="5638800"/>
            <a:ext cx="2362200" cy="558800"/>
          </a:xfrm>
          <a:prstGeom prst="rect">
            <a:avLst/>
          </a:prstGeom>
          <a:solidFill>
            <a:srgbClr val="00B050"/>
          </a:solidFill>
          <a:ln w="9525">
            <a:solidFill>
              <a:schemeClr val="tx1"/>
            </a:solidFill>
            <a:miter lim="800000"/>
            <a:headEnd/>
            <a:tailEnd/>
          </a:ln>
          <a:effectLst/>
        </p:spPr>
        <p:txBody>
          <a:bodyPr>
            <a:spAutoFit/>
          </a:bodyPr>
          <a:lstStyle/>
          <a:p>
            <a:pPr algn="ctr">
              <a:spcBef>
                <a:spcPct val="50000"/>
              </a:spcBef>
            </a:pPr>
            <a:r>
              <a:rPr lang="en-US" sz="1500" b="1" dirty="0"/>
              <a:t>Anthony Kennedy, February 18, 1988 </a:t>
            </a:r>
          </a:p>
        </p:txBody>
      </p:sp>
      <p:sp>
        <p:nvSpPr>
          <p:cNvPr id="230404" name="Text Box 4"/>
          <p:cNvSpPr txBox="1">
            <a:spLocks noChangeArrowheads="1"/>
          </p:cNvSpPr>
          <p:nvPr/>
        </p:nvSpPr>
        <p:spPr bwMode="auto">
          <a:xfrm>
            <a:off x="3276600" y="6172200"/>
            <a:ext cx="2667000" cy="558800"/>
          </a:xfrm>
          <a:prstGeom prst="rect">
            <a:avLst/>
          </a:prstGeom>
          <a:solidFill>
            <a:srgbClr val="FF0000"/>
          </a:solidFill>
          <a:ln w="9525">
            <a:solidFill>
              <a:schemeClr val="tx1"/>
            </a:solidFill>
            <a:miter lim="800000"/>
            <a:headEnd/>
            <a:tailEnd/>
          </a:ln>
          <a:effectLst/>
        </p:spPr>
        <p:txBody>
          <a:bodyPr>
            <a:spAutoFit/>
          </a:bodyPr>
          <a:lstStyle/>
          <a:p>
            <a:pPr algn="ctr">
              <a:spcBef>
                <a:spcPct val="50000"/>
              </a:spcBef>
            </a:pPr>
            <a:r>
              <a:rPr lang="en-US" sz="1500" b="1"/>
              <a:t>Antonin Scalia September 26, 1986 </a:t>
            </a:r>
          </a:p>
        </p:txBody>
      </p:sp>
      <p:pic>
        <p:nvPicPr>
          <p:cNvPr id="230405" name="Picture 5" descr="scalia2"/>
          <p:cNvPicPr>
            <a:picLocks noChangeAspect="1" noChangeArrowheads="1"/>
          </p:cNvPicPr>
          <p:nvPr/>
        </p:nvPicPr>
        <p:blipFill>
          <a:blip r:embed="rId4" cstate="print"/>
          <a:srcRect/>
          <a:stretch>
            <a:fillRect/>
          </a:stretch>
        </p:blipFill>
        <p:spPr bwMode="auto">
          <a:xfrm>
            <a:off x="3698875" y="3657600"/>
            <a:ext cx="1787525" cy="2333625"/>
          </a:xfrm>
          <a:prstGeom prst="rect">
            <a:avLst/>
          </a:prstGeom>
          <a:noFill/>
          <a:ln w="9525">
            <a:solidFill>
              <a:schemeClr val="tx1"/>
            </a:solidFill>
            <a:miter lim="800000"/>
            <a:headEnd/>
            <a:tailEnd/>
          </a:ln>
        </p:spPr>
      </p:pic>
      <p:pic>
        <p:nvPicPr>
          <p:cNvPr id="230406" name="Picture 6" descr="rehnquist_william_h"/>
          <p:cNvPicPr>
            <a:picLocks noChangeAspect="1" noChangeArrowheads="1"/>
          </p:cNvPicPr>
          <p:nvPr/>
        </p:nvPicPr>
        <p:blipFill>
          <a:blip r:embed="rId5" cstate="print"/>
          <a:srcRect/>
          <a:stretch>
            <a:fillRect/>
          </a:stretch>
        </p:blipFill>
        <p:spPr bwMode="auto">
          <a:xfrm>
            <a:off x="381000" y="2362200"/>
            <a:ext cx="2286000" cy="2971800"/>
          </a:xfrm>
          <a:prstGeom prst="rect">
            <a:avLst/>
          </a:prstGeom>
          <a:noFill/>
          <a:ln w="9525">
            <a:solidFill>
              <a:schemeClr val="tx1"/>
            </a:solidFill>
            <a:miter lim="800000"/>
            <a:headEnd/>
            <a:tailEnd/>
          </a:ln>
        </p:spPr>
      </p:pic>
      <p:sp>
        <p:nvSpPr>
          <p:cNvPr id="230407" name="Text Box 7"/>
          <p:cNvSpPr txBox="1">
            <a:spLocks noChangeArrowheads="1"/>
          </p:cNvSpPr>
          <p:nvPr/>
        </p:nvSpPr>
        <p:spPr bwMode="auto">
          <a:xfrm>
            <a:off x="304800" y="5461000"/>
            <a:ext cx="2514600" cy="1016000"/>
          </a:xfrm>
          <a:prstGeom prst="rect">
            <a:avLst/>
          </a:prstGeom>
          <a:solidFill>
            <a:srgbClr val="00B0F0"/>
          </a:solidFill>
          <a:ln w="9525">
            <a:solidFill>
              <a:schemeClr val="tx1"/>
            </a:solidFill>
            <a:miter lim="800000"/>
            <a:headEnd/>
            <a:tailEnd/>
          </a:ln>
          <a:effectLst/>
        </p:spPr>
        <p:txBody>
          <a:bodyPr>
            <a:spAutoFit/>
          </a:bodyPr>
          <a:lstStyle/>
          <a:p>
            <a:pPr algn="ctr">
              <a:spcBef>
                <a:spcPct val="50000"/>
              </a:spcBef>
            </a:pPr>
            <a:r>
              <a:rPr lang="en-US" sz="1500" b="1" dirty="0"/>
              <a:t>William Rehnquist</a:t>
            </a:r>
          </a:p>
          <a:p>
            <a:pPr algn="ctr">
              <a:spcBef>
                <a:spcPct val="50000"/>
              </a:spcBef>
            </a:pPr>
            <a:r>
              <a:rPr lang="en-US" sz="1500" b="1" dirty="0"/>
              <a:t> Chief Justice,</a:t>
            </a:r>
          </a:p>
          <a:p>
            <a:pPr algn="ctr">
              <a:spcBef>
                <a:spcPct val="50000"/>
              </a:spcBef>
            </a:pPr>
            <a:r>
              <a:rPr lang="en-US" sz="1500" b="1" dirty="0"/>
              <a:t>September 26, 1986</a:t>
            </a:r>
          </a:p>
        </p:txBody>
      </p:sp>
      <p:pic>
        <p:nvPicPr>
          <p:cNvPr id="230408" name="Picture 8" descr="supreme court"/>
          <p:cNvPicPr>
            <a:picLocks noChangeAspect="1" noChangeArrowheads="1"/>
          </p:cNvPicPr>
          <p:nvPr/>
        </p:nvPicPr>
        <p:blipFill>
          <a:blip r:embed="rId6" cstate="print"/>
          <a:srcRect/>
          <a:stretch>
            <a:fillRect/>
          </a:stretch>
        </p:blipFill>
        <p:spPr bwMode="auto">
          <a:xfrm>
            <a:off x="6553200" y="822325"/>
            <a:ext cx="2057400" cy="1463675"/>
          </a:xfrm>
          <a:prstGeom prst="rect">
            <a:avLst/>
          </a:prstGeom>
          <a:noFill/>
          <a:ln w="19050">
            <a:solidFill>
              <a:schemeClr val="tx1"/>
            </a:solidFill>
            <a:miter lim="800000"/>
            <a:headEnd/>
            <a:tailEnd/>
          </a:ln>
        </p:spPr>
      </p:pic>
      <p:sp>
        <p:nvSpPr>
          <p:cNvPr id="230409" name="Text Box 9"/>
          <p:cNvSpPr txBox="1">
            <a:spLocks noChangeArrowheads="1"/>
          </p:cNvSpPr>
          <p:nvPr/>
        </p:nvSpPr>
        <p:spPr bwMode="auto">
          <a:xfrm>
            <a:off x="228600" y="228600"/>
            <a:ext cx="8610600" cy="528638"/>
          </a:xfrm>
          <a:prstGeom prst="rect">
            <a:avLst/>
          </a:prstGeom>
          <a:solidFill>
            <a:schemeClr val="accent4"/>
          </a:solidFill>
          <a:ln w="9525">
            <a:solidFill>
              <a:schemeClr val="tx1"/>
            </a:solidFill>
            <a:miter lim="800000"/>
            <a:headEnd/>
            <a:tailEnd/>
          </a:ln>
          <a:effectLst/>
        </p:spPr>
        <p:txBody>
          <a:bodyPr>
            <a:spAutoFit/>
          </a:bodyPr>
          <a:lstStyle/>
          <a:p>
            <a:pPr algn="ctr">
              <a:spcBef>
                <a:spcPct val="50000"/>
              </a:spcBef>
            </a:pPr>
            <a:r>
              <a:rPr lang="en-US" sz="2800" b="1" dirty="0"/>
              <a:t>Reagan’s Supreme Court nominations</a:t>
            </a:r>
          </a:p>
        </p:txBody>
      </p:sp>
      <p:pic>
        <p:nvPicPr>
          <p:cNvPr id="230410" name="Picture 10" descr="OConnor"/>
          <p:cNvPicPr>
            <a:picLocks noChangeAspect="1" noChangeArrowheads="1"/>
          </p:cNvPicPr>
          <p:nvPr/>
        </p:nvPicPr>
        <p:blipFill>
          <a:blip r:embed="rId7" cstate="print"/>
          <a:srcRect/>
          <a:stretch>
            <a:fillRect/>
          </a:stretch>
        </p:blipFill>
        <p:spPr bwMode="auto">
          <a:xfrm>
            <a:off x="3733800" y="1057275"/>
            <a:ext cx="1714500" cy="2143125"/>
          </a:xfrm>
          <a:prstGeom prst="rect">
            <a:avLst/>
          </a:prstGeom>
          <a:noFill/>
          <a:ln w="9525">
            <a:solidFill>
              <a:schemeClr val="tx1"/>
            </a:solidFill>
            <a:miter lim="800000"/>
            <a:headEnd/>
            <a:tailEnd/>
          </a:ln>
        </p:spPr>
      </p:pic>
      <p:sp>
        <p:nvSpPr>
          <p:cNvPr id="230411" name="Text Box 11"/>
          <p:cNvSpPr txBox="1">
            <a:spLocks noChangeArrowheads="1"/>
          </p:cNvSpPr>
          <p:nvPr/>
        </p:nvSpPr>
        <p:spPr bwMode="auto">
          <a:xfrm>
            <a:off x="304800" y="1155700"/>
            <a:ext cx="3276600" cy="901700"/>
          </a:xfrm>
          <a:prstGeom prst="rect">
            <a:avLst/>
          </a:prstGeom>
          <a:solidFill>
            <a:schemeClr val="accent2"/>
          </a:solidFill>
          <a:ln w="9525">
            <a:solidFill>
              <a:schemeClr val="tx1"/>
            </a:solidFill>
            <a:miter lim="800000"/>
            <a:headEnd/>
            <a:tailEnd/>
          </a:ln>
          <a:effectLst/>
        </p:spPr>
        <p:txBody>
          <a:bodyPr>
            <a:spAutoFit/>
          </a:bodyPr>
          <a:lstStyle/>
          <a:p>
            <a:pPr algn="ctr">
              <a:spcBef>
                <a:spcPct val="50000"/>
              </a:spcBef>
            </a:pPr>
            <a:r>
              <a:rPr lang="en-US" sz="1500" b="1" dirty="0"/>
              <a:t>The first female Justice, Sandra Day O’Connor</a:t>
            </a:r>
          </a:p>
          <a:p>
            <a:pPr algn="ctr">
              <a:spcBef>
                <a:spcPct val="50000"/>
              </a:spcBef>
            </a:pPr>
            <a:r>
              <a:rPr lang="en-US" sz="1500" b="1" dirty="0"/>
              <a:t>September 25, 1981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7510925-5EB4-4008-BB05-D0022EE56E91}" type="slidenum">
              <a:rPr lang="en-US"/>
              <a:pPr/>
              <a:t>11</a:t>
            </a:fld>
            <a:endParaRPr lang="en-US"/>
          </a:p>
        </p:txBody>
      </p:sp>
      <p:sp>
        <p:nvSpPr>
          <p:cNvPr id="232450" name="Text Box 2"/>
          <p:cNvSpPr txBox="1">
            <a:spLocks noChangeArrowheads="1"/>
          </p:cNvSpPr>
          <p:nvPr/>
        </p:nvSpPr>
        <p:spPr bwMode="auto">
          <a:xfrm>
            <a:off x="762000" y="127000"/>
            <a:ext cx="7772400" cy="863600"/>
          </a:xfrm>
          <a:prstGeom prst="rect">
            <a:avLst/>
          </a:prstGeom>
          <a:gradFill rotWithShape="1">
            <a:gsLst>
              <a:gs pos="0">
                <a:srgbClr val="D0D4CA"/>
              </a:gs>
              <a:gs pos="100000">
                <a:schemeClr val="bg1"/>
              </a:gs>
            </a:gsLst>
            <a:lin ang="5400000" scaled="1"/>
          </a:gradFill>
          <a:ln w="9525">
            <a:solidFill>
              <a:schemeClr val="tx1"/>
            </a:solidFill>
            <a:miter lim="800000"/>
            <a:headEnd/>
            <a:tailEnd/>
          </a:ln>
          <a:effectLst/>
        </p:spPr>
        <p:txBody>
          <a:bodyPr>
            <a:spAutoFit/>
          </a:bodyPr>
          <a:lstStyle/>
          <a:p>
            <a:pPr algn="ctr">
              <a:spcBef>
                <a:spcPct val="50000"/>
              </a:spcBef>
            </a:pPr>
            <a:r>
              <a:rPr lang="en-US" sz="2000" b="1"/>
              <a:t>Human Immuno-Deficiency Virus, HIV</a:t>
            </a:r>
          </a:p>
          <a:p>
            <a:pPr algn="ctr">
              <a:spcBef>
                <a:spcPct val="50000"/>
              </a:spcBef>
            </a:pPr>
            <a:r>
              <a:rPr lang="en-US" sz="2000" b="1"/>
              <a:t>Acquired Immune Deficiency Syndrome, AIDS</a:t>
            </a:r>
          </a:p>
        </p:txBody>
      </p:sp>
      <p:sp>
        <p:nvSpPr>
          <p:cNvPr id="232451" name="Text Box 3"/>
          <p:cNvSpPr txBox="1">
            <a:spLocks noChangeArrowheads="1"/>
          </p:cNvSpPr>
          <p:nvPr/>
        </p:nvSpPr>
        <p:spPr bwMode="auto">
          <a:xfrm>
            <a:off x="304800" y="1143000"/>
            <a:ext cx="8610600" cy="5319713"/>
          </a:xfrm>
          <a:prstGeom prst="rect">
            <a:avLst/>
          </a:prstGeom>
          <a:solidFill>
            <a:schemeClr val="accent4">
              <a:lumMod val="75000"/>
            </a:schemeClr>
          </a:solidFill>
          <a:ln w="9525">
            <a:solidFill>
              <a:schemeClr val="tx1"/>
            </a:solidFill>
            <a:miter lim="800000"/>
            <a:headEnd/>
            <a:tailEnd/>
          </a:ln>
          <a:effectLst/>
        </p:spPr>
        <p:txBody>
          <a:bodyPr>
            <a:spAutoFit/>
          </a:bodyPr>
          <a:lstStyle/>
          <a:p>
            <a:r>
              <a:rPr lang="en-US" b="1" dirty="0"/>
              <a:t>HIV is the virus that causes AIDS. Research suggested that HIV had "crossed over" into the human population from a particular species of chimpanzee, probably through blood contact that occurred during hunting and field dressing of the animals. </a:t>
            </a:r>
          </a:p>
          <a:p>
            <a:endParaRPr lang="en-US" b="1" dirty="0"/>
          </a:p>
          <a:p>
            <a:r>
              <a:rPr lang="en-US" b="1" dirty="0"/>
              <a:t>The virus has existed in the United States, Haiti and Africa since at least 1977-1978. In 1979, rare types of pneumonia, cancer and other illnesses were being reported by doctors in Los Angeles and New York. The common thread was that these conditions were not usually found in persons with healthy immune systems. </a:t>
            </a:r>
          </a:p>
          <a:p>
            <a:endParaRPr lang="en-US" b="1" dirty="0"/>
          </a:p>
          <a:p>
            <a:r>
              <a:rPr lang="en-US" b="1" dirty="0"/>
              <a:t>In 1982 the Centers for Disease Control and Prevention (CDC) officially named the condition AIDS (Acquired Immune Deficiency Syndrome). In 1984 the virus responsible for weakening the immune system was identified as HIV (Human Immunodeficiency Virus). </a:t>
            </a:r>
          </a:p>
          <a:p>
            <a:endParaRPr lang="en-US" b="1" dirty="0"/>
          </a:p>
          <a:p>
            <a:r>
              <a:rPr lang="en-US" b="1" i="1" dirty="0"/>
              <a:t>(Source: Centers for Disease Control - CDC)</a:t>
            </a:r>
            <a:r>
              <a:rPr lang="en-US" dirty="0"/>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812A050-3F65-49D4-8D09-D4409985DAF9}" type="slidenum">
              <a:rPr lang="en-US"/>
              <a:pPr/>
              <a:t>12</a:t>
            </a:fld>
            <a:endParaRPr lang="en-US"/>
          </a:p>
        </p:txBody>
      </p:sp>
      <p:pic>
        <p:nvPicPr>
          <p:cNvPr id="236546" name="Picture 2" descr="mlk holiday"/>
          <p:cNvPicPr>
            <a:picLocks noChangeAspect="1" noChangeArrowheads="1"/>
          </p:cNvPicPr>
          <p:nvPr/>
        </p:nvPicPr>
        <p:blipFill>
          <a:blip r:embed="rId3" cstate="print"/>
          <a:srcRect/>
          <a:stretch>
            <a:fillRect/>
          </a:stretch>
        </p:blipFill>
        <p:spPr bwMode="auto">
          <a:xfrm>
            <a:off x="1528763" y="1984375"/>
            <a:ext cx="6015037" cy="4797425"/>
          </a:xfrm>
          <a:prstGeom prst="rect">
            <a:avLst/>
          </a:prstGeom>
          <a:noFill/>
          <a:ln w="9525">
            <a:solidFill>
              <a:schemeClr val="tx1"/>
            </a:solidFill>
            <a:miter lim="800000"/>
            <a:headEnd/>
            <a:tailEnd/>
          </a:ln>
        </p:spPr>
      </p:pic>
      <p:sp>
        <p:nvSpPr>
          <p:cNvPr id="236547" name="Text Box 3"/>
          <p:cNvSpPr txBox="1">
            <a:spLocks noChangeArrowheads="1"/>
          </p:cNvSpPr>
          <p:nvPr/>
        </p:nvSpPr>
        <p:spPr bwMode="auto">
          <a:xfrm>
            <a:off x="228600" y="152400"/>
            <a:ext cx="8686800" cy="1562100"/>
          </a:xfrm>
          <a:prstGeom prst="rect">
            <a:avLst/>
          </a:prstGeom>
          <a:gradFill rotWithShape="1">
            <a:gsLst>
              <a:gs pos="0">
                <a:srgbClr val="A8C8F6"/>
              </a:gs>
              <a:gs pos="100000">
                <a:schemeClr val="bg1"/>
              </a:gs>
            </a:gsLst>
            <a:lin ang="5400000" scaled="1"/>
          </a:gradFill>
          <a:ln w="9525">
            <a:solidFill>
              <a:schemeClr val="tx1"/>
            </a:solidFill>
            <a:miter lim="800000"/>
            <a:headEnd/>
            <a:tailEnd/>
          </a:ln>
          <a:effectLst/>
        </p:spPr>
        <p:txBody>
          <a:bodyPr>
            <a:spAutoFit/>
          </a:bodyPr>
          <a:lstStyle/>
          <a:p>
            <a:pPr algn="ctr">
              <a:spcBef>
                <a:spcPct val="50000"/>
              </a:spcBef>
            </a:pPr>
            <a:r>
              <a:rPr lang="en-US" sz="2400" b="1"/>
              <a:t>Martin Luther King, Jr. holiday was created in November, 1983 after 15 years of lobbying efforts. It was the first new federal holiday since Memorial Day was created in 1948.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947B1C3E-D4CC-4D4E-9321-2E855C8364F2}" type="slidenum">
              <a:rPr lang="en-US"/>
              <a:pPr/>
              <a:t>13</a:t>
            </a:fld>
            <a:endParaRPr lang="en-US"/>
          </a:p>
        </p:txBody>
      </p:sp>
      <p:sp>
        <p:nvSpPr>
          <p:cNvPr id="238594" name="Text Box 2"/>
          <p:cNvSpPr txBox="1">
            <a:spLocks noChangeArrowheads="1"/>
          </p:cNvSpPr>
          <p:nvPr/>
        </p:nvSpPr>
        <p:spPr bwMode="auto">
          <a:xfrm>
            <a:off x="228600" y="152400"/>
            <a:ext cx="8610600" cy="698500"/>
          </a:xfrm>
          <a:prstGeom prst="rect">
            <a:avLst/>
          </a:prstGeom>
          <a:solidFill>
            <a:srgbClr val="057AD1">
              <a:alpha val="67000"/>
            </a:srgbClr>
          </a:solidFill>
          <a:ln w="57150">
            <a:solidFill>
              <a:schemeClr val="tx1"/>
            </a:solidFill>
            <a:miter lim="800000"/>
            <a:headEnd/>
            <a:tailEnd/>
          </a:ln>
          <a:effectLst/>
        </p:spPr>
        <p:txBody>
          <a:bodyPr>
            <a:spAutoFit/>
          </a:bodyPr>
          <a:lstStyle/>
          <a:p>
            <a:pPr algn="ctr">
              <a:spcBef>
                <a:spcPct val="50000"/>
              </a:spcBef>
            </a:pPr>
            <a:r>
              <a:rPr lang="en-US" sz="3600" b="1"/>
              <a:t>The Election of 1984</a:t>
            </a:r>
          </a:p>
        </p:txBody>
      </p:sp>
      <p:pic>
        <p:nvPicPr>
          <p:cNvPr id="238595" name="Picture 3" descr="1984"/>
          <p:cNvPicPr>
            <a:picLocks noChangeAspect="1" noChangeArrowheads="1"/>
          </p:cNvPicPr>
          <p:nvPr/>
        </p:nvPicPr>
        <p:blipFill>
          <a:blip r:embed="rId3" cstate="print"/>
          <a:srcRect/>
          <a:stretch>
            <a:fillRect/>
          </a:stretch>
        </p:blipFill>
        <p:spPr bwMode="auto">
          <a:xfrm>
            <a:off x="76200" y="990600"/>
            <a:ext cx="8915400" cy="4757738"/>
          </a:xfrm>
          <a:prstGeom prst="rect">
            <a:avLst/>
          </a:prstGeom>
          <a:noFill/>
          <a:ln w="9525">
            <a:solidFill>
              <a:schemeClr val="tx1"/>
            </a:solidFill>
            <a:miter lim="800000"/>
            <a:headEnd/>
            <a:tailEnd/>
          </a:ln>
        </p:spPr>
      </p:pic>
      <p:sp>
        <p:nvSpPr>
          <p:cNvPr id="238596" name="Text Box 4"/>
          <p:cNvSpPr txBox="1">
            <a:spLocks noChangeArrowheads="1"/>
          </p:cNvSpPr>
          <p:nvPr/>
        </p:nvSpPr>
        <p:spPr bwMode="auto">
          <a:xfrm>
            <a:off x="304800" y="6096000"/>
            <a:ext cx="8610600" cy="636588"/>
          </a:xfrm>
          <a:prstGeom prst="rect">
            <a:avLst/>
          </a:prstGeom>
          <a:solidFill>
            <a:srgbClr val="057AD1">
              <a:alpha val="70000"/>
            </a:srgbClr>
          </a:solidFill>
          <a:ln w="57150">
            <a:solidFill>
              <a:schemeClr val="tx1"/>
            </a:solidFill>
            <a:miter lim="800000"/>
            <a:headEnd/>
            <a:tailEnd/>
          </a:ln>
          <a:effectLst/>
        </p:spPr>
        <p:txBody>
          <a:bodyPr>
            <a:spAutoFit/>
          </a:bodyPr>
          <a:lstStyle/>
          <a:p>
            <a:pPr algn="ctr">
              <a:spcBef>
                <a:spcPct val="50000"/>
              </a:spcBef>
            </a:pPr>
            <a:r>
              <a:rPr lang="en-US" sz="3200" b="1"/>
              <a:t>Ronald Reagan won in a landslide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b="1" smtClean="0">
                <a:latin typeface="Times New Roman" pitchFamily="18" charset="0"/>
                <a:cs typeface="Times New Roman" pitchFamily="18" charset="0"/>
              </a:rPr>
              <a:t>Iran-Contra Affair</a:t>
            </a:r>
          </a:p>
        </p:txBody>
      </p:sp>
      <p:sp>
        <p:nvSpPr>
          <p:cNvPr id="3" name="Content Placeholder 2"/>
          <p:cNvSpPr>
            <a:spLocks noGrp="1"/>
          </p:cNvSpPr>
          <p:nvPr>
            <p:ph idx="1"/>
          </p:nvPr>
        </p:nvSpPr>
        <p:spPr/>
        <p:txBody>
          <a:bodyPr>
            <a:normAutofit lnSpcReduction="10000"/>
          </a:bodyPr>
          <a:lstStyle/>
          <a:p>
            <a:pPr>
              <a:defRPr/>
            </a:pPr>
            <a:r>
              <a:rPr lang="en-US" sz="2400" dirty="0" smtClean="0">
                <a:latin typeface="Times New Roman" pitchFamily="18" charset="0"/>
                <a:cs typeface="Times New Roman" pitchFamily="18" charset="0"/>
              </a:rPr>
              <a:t>Reagan’s efforts to aid the Nicaraguan contras involved him in a serious blunder and scandal</a:t>
            </a:r>
          </a:p>
          <a:p>
            <a:pPr>
              <a:defRPr/>
            </a:pPr>
            <a:r>
              <a:rPr lang="en-US" sz="2400" dirty="0" smtClean="0">
                <a:latin typeface="Times New Roman" pitchFamily="18" charset="0"/>
                <a:cs typeface="Times New Roman" pitchFamily="18" charset="0"/>
              </a:rPr>
              <a:t>Since 1980, Iran and Iraq had been engaged in a bloody war. Reagan’s aides came up with a plan that was kept secret from the American people</a:t>
            </a:r>
          </a:p>
          <a:p>
            <a:pPr marL="457200" indent="-457200">
              <a:buFont typeface="Arial" charset="0"/>
              <a:buAutoNum type="arabicPeriod"/>
              <a:defRPr/>
            </a:pPr>
            <a:r>
              <a:rPr lang="en-US" sz="2400" dirty="0" smtClean="0">
                <a:latin typeface="Times New Roman" pitchFamily="18" charset="0"/>
                <a:cs typeface="Times New Roman" pitchFamily="18" charset="0"/>
              </a:rPr>
              <a:t>U.S. would sell U.S. antitank and antiaircraft missiles to Iran’s government for its help in freeing the Americans held hostage by a radical Arab group</a:t>
            </a:r>
          </a:p>
          <a:p>
            <a:pPr marL="457200" indent="-457200">
              <a:buFont typeface="Arial" charset="0"/>
              <a:buAutoNum type="arabicPeriod"/>
              <a:defRPr/>
            </a:pPr>
            <a:r>
              <a:rPr lang="en-US" sz="2400" dirty="0" smtClean="0">
                <a:latin typeface="Times New Roman" pitchFamily="18" charset="0"/>
                <a:cs typeface="Times New Roman" pitchFamily="18" charset="0"/>
              </a:rPr>
              <a:t>In 1986, another Reagan staff member wanted to use profits from the sale of arms to fund contras in Nicaragua</a:t>
            </a:r>
          </a:p>
          <a:p>
            <a:pPr marL="457200" indent="-457200">
              <a:buFont typeface="Arial" charset="0"/>
              <a:buAutoNum type="arabicPeriod"/>
              <a:defRPr/>
            </a:pPr>
            <a:r>
              <a:rPr lang="en-US" sz="2400" dirty="0" smtClean="0">
                <a:latin typeface="Times New Roman" pitchFamily="18" charset="0"/>
                <a:cs typeface="Times New Roman" pitchFamily="18" charset="0"/>
              </a:rPr>
              <a:t>Reagan denied involvement; Americans viewed him as uniformed and easily manipulated by his advisors </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fld id="{0216B248-F4F9-41DF-8FE7-0C3AD3E89F0A}" type="slidenum">
              <a:rPr lang="en-US"/>
              <a:pPr/>
              <a:t>15</a:t>
            </a:fld>
            <a:endParaRPr lang="en-US"/>
          </a:p>
        </p:txBody>
      </p:sp>
      <p:sp>
        <p:nvSpPr>
          <p:cNvPr id="242690" name="Text Box 2"/>
          <p:cNvSpPr txBox="1">
            <a:spLocks noChangeArrowheads="1"/>
          </p:cNvSpPr>
          <p:nvPr/>
        </p:nvSpPr>
        <p:spPr bwMode="auto">
          <a:xfrm>
            <a:off x="838200" y="304800"/>
            <a:ext cx="7467600" cy="466725"/>
          </a:xfrm>
          <a:prstGeom prst="rect">
            <a:avLst/>
          </a:prstGeom>
          <a:solidFill>
            <a:schemeClr val="accent2">
              <a:lumMod val="40000"/>
              <a:lumOff val="60000"/>
            </a:schemeClr>
          </a:solidFill>
          <a:ln w="9525">
            <a:solidFill>
              <a:schemeClr val="tx1"/>
            </a:solidFill>
            <a:miter lim="800000"/>
            <a:headEnd/>
            <a:tailEnd/>
          </a:ln>
          <a:effectLst/>
        </p:spPr>
        <p:txBody>
          <a:bodyPr>
            <a:spAutoFit/>
          </a:bodyPr>
          <a:lstStyle/>
          <a:p>
            <a:pPr algn="ctr">
              <a:spcBef>
                <a:spcPct val="50000"/>
              </a:spcBef>
            </a:pPr>
            <a:r>
              <a:rPr lang="en-US" sz="2400" b="1"/>
              <a:t>Challenger exploded</a:t>
            </a:r>
          </a:p>
        </p:txBody>
      </p:sp>
      <p:pic>
        <p:nvPicPr>
          <p:cNvPr id="242691" name="Picture 3" descr="challenger explosion"/>
          <p:cNvPicPr>
            <a:picLocks noChangeAspect="1" noChangeArrowheads="1"/>
          </p:cNvPicPr>
          <p:nvPr/>
        </p:nvPicPr>
        <p:blipFill>
          <a:blip r:embed="rId4" cstate="print"/>
          <a:srcRect/>
          <a:stretch>
            <a:fillRect/>
          </a:stretch>
        </p:blipFill>
        <p:spPr bwMode="auto">
          <a:xfrm>
            <a:off x="4495800" y="1066800"/>
            <a:ext cx="4152900" cy="2886075"/>
          </a:xfrm>
          <a:prstGeom prst="rect">
            <a:avLst/>
          </a:prstGeom>
          <a:noFill/>
          <a:ln w="9525">
            <a:solidFill>
              <a:schemeClr val="tx1"/>
            </a:solidFill>
            <a:miter lim="800000"/>
            <a:headEnd/>
            <a:tailEnd/>
          </a:ln>
        </p:spPr>
      </p:pic>
      <p:sp>
        <p:nvSpPr>
          <p:cNvPr id="242692" name="Text Box 4"/>
          <p:cNvSpPr txBox="1">
            <a:spLocks noChangeArrowheads="1"/>
          </p:cNvSpPr>
          <p:nvPr/>
        </p:nvSpPr>
        <p:spPr bwMode="auto">
          <a:xfrm>
            <a:off x="228600" y="1219200"/>
            <a:ext cx="3962400" cy="2298700"/>
          </a:xfrm>
          <a:prstGeom prst="rect">
            <a:avLst/>
          </a:prstGeom>
          <a:solidFill>
            <a:schemeClr val="accent2">
              <a:lumMod val="50000"/>
            </a:schemeClr>
          </a:solidFill>
          <a:ln w="9525">
            <a:solidFill>
              <a:schemeClr val="tx1"/>
            </a:solidFill>
            <a:miter lim="800000"/>
            <a:headEnd/>
            <a:tailEnd/>
          </a:ln>
          <a:effectLst/>
        </p:spPr>
        <p:txBody>
          <a:bodyPr>
            <a:spAutoFit/>
          </a:bodyPr>
          <a:lstStyle/>
          <a:p>
            <a:pPr algn="ctr">
              <a:spcBef>
                <a:spcPct val="50000"/>
              </a:spcBef>
            </a:pPr>
            <a:r>
              <a:rPr lang="en-US" b="1" dirty="0"/>
              <a:t>On January 28, 1986 the ship exploded soon after takeoff, killing all seven crew members, including a teacher, Christa McAuliffe. President Reagan and others watch the explosion on television. </a:t>
            </a:r>
          </a:p>
        </p:txBody>
      </p:sp>
      <p:pic>
        <p:nvPicPr>
          <p:cNvPr id="242693" name="Picture 5" descr="challenger crew"/>
          <p:cNvPicPr>
            <a:picLocks noChangeAspect="1" noChangeArrowheads="1"/>
          </p:cNvPicPr>
          <p:nvPr/>
        </p:nvPicPr>
        <p:blipFill>
          <a:blip r:embed="rId5" cstate="print"/>
          <a:srcRect/>
          <a:stretch>
            <a:fillRect/>
          </a:stretch>
        </p:blipFill>
        <p:spPr bwMode="auto">
          <a:xfrm>
            <a:off x="4876800" y="4114800"/>
            <a:ext cx="3276600" cy="2457450"/>
          </a:xfrm>
          <a:prstGeom prst="rect">
            <a:avLst/>
          </a:prstGeom>
          <a:noFill/>
          <a:ln w="9525">
            <a:solidFill>
              <a:schemeClr val="tx1"/>
            </a:solidFill>
            <a:miter lim="800000"/>
            <a:headEnd/>
            <a:tailEnd/>
          </a:ln>
        </p:spPr>
      </p:pic>
      <p:pic>
        <p:nvPicPr>
          <p:cNvPr id="242695" name="challenger.mpeg">
            <a:hlinkClick r:id="" action="ppaction://media"/>
          </p:cNvPr>
          <p:cNvPicPr>
            <a:picLocks noRot="1" noChangeAspect="1" noChangeArrowheads="1"/>
          </p:cNvPicPr>
          <p:nvPr>
            <a:videoFile r:link="rId1"/>
          </p:nvPr>
        </p:nvPicPr>
        <p:blipFill>
          <a:blip r:embed="rId6" cstate="print"/>
          <a:srcRect/>
          <a:stretch>
            <a:fillRect/>
          </a:stretch>
        </p:blipFill>
        <p:spPr bwMode="auto">
          <a:xfrm>
            <a:off x="381000" y="3733800"/>
            <a:ext cx="3352800" cy="2514600"/>
          </a:xfrm>
          <a:prstGeom prst="rect">
            <a:avLst/>
          </a:prstGeom>
          <a:noFill/>
          <a:ln w="57150">
            <a:solidFill>
              <a:srgbClr val="000000"/>
            </a:solid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269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42695"/>
                                        </p:tgtEl>
                                      </p:cBhvr>
                                    </p:cmd>
                                  </p:childTnLst>
                                </p:cTn>
                              </p:par>
                            </p:childTnLst>
                          </p:cTn>
                        </p:par>
                      </p:childTnLst>
                    </p:cTn>
                  </p:par>
                </p:childTnLst>
              </p:cTn>
              <p:nextCondLst>
                <p:cond evt="onClick" delay="0">
                  <p:tgtEl>
                    <p:spTgt spid="242695"/>
                  </p:tgtEl>
                </p:cond>
              </p:nextCondLst>
            </p:seq>
            <p:video>
              <p:cMediaNode>
                <p:cTn id="7" fill="hold" display="0">
                  <p:stCondLst>
                    <p:cond delay="indefinite"/>
                  </p:stCondLst>
                  <p:endCondLst>
                    <p:cond evt="onNext" delay="0">
                      <p:tgtEl>
                        <p:sldTgt/>
                      </p:tgtEl>
                    </p:cond>
                    <p:cond evt="onPrev" delay="0">
                      <p:tgtEl>
                        <p:sldTgt/>
                      </p:tgtEl>
                    </p:cond>
                  </p:endCondLst>
                </p:cTn>
                <p:tgtEl>
                  <p:spTgt spid="242695"/>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62408D69-FE70-4556-B16B-86451AACB8D0}" type="slidenum">
              <a:rPr lang="en-US"/>
              <a:pPr/>
              <a:t>16</a:t>
            </a:fld>
            <a:endParaRPr lang="en-US"/>
          </a:p>
        </p:txBody>
      </p:sp>
      <p:sp>
        <p:nvSpPr>
          <p:cNvPr id="244738" name="Text Box 2"/>
          <p:cNvSpPr txBox="1">
            <a:spLocks noChangeArrowheads="1"/>
          </p:cNvSpPr>
          <p:nvPr/>
        </p:nvSpPr>
        <p:spPr bwMode="auto">
          <a:xfrm>
            <a:off x="1295400" y="228600"/>
            <a:ext cx="6934200" cy="528638"/>
          </a:xfrm>
          <a:prstGeom prst="rect">
            <a:avLst/>
          </a:prstGeom>
          <a:solidFill>
            <a:srgbClr val="00B050"/>
          </a:solidFill>
          <a:ln w="9525">
            <a:solidFill>
              <a:schemeClr val="tx1"/>
            </a:solidFill>
            <a:miter lim="800000"/>
            <a:headEnd/>
            <a:tailEnd/>
          </a:ln>
          <a:effectLst/>
        </p:spPr>
        <p:txBody>
          <a:bodyPr>
            <a:spAutoFit/>
          </a:bodyPr>
          <a:lstStyle/>
          <a:p>
            <a:pPr algn="ctr">
              <a:spcBef>
                <a:spcPct val="50000"/>
              </a:spcBef>
            </a:pPr>
            <a:r>
              <a:rPr lang="en-US" sz="2800" b="1" dirty="0"/>
              <a:t>“War on Drugs”</a:t>
            </a:r>
          </a:p>
        </p:txBody>
      </p:sp>
      <p:sp>
        <p:nvSpPr>
          <p:cNvPr id="244739" name="Text Box 3"/>
          <p:cNvSpPr txBox="1">
            <a:spLocks noChangeArrowheads="1"/>
          </p:cNvSpPr>
          <p:nvPr/>
        </p:nvSpPr>
        <p:spPr bwMode="auto">
          <a:xfrm>
            <a:off x="152400" y="876300"/>
            <a:ext cx="5791200" cy="4770537"/>
          </a:xfrm>
          <a:prstGeom prst="rect">
            <a:avLst/>
          </a:prstGeom>
          <a:solidFill>
            <a:srgbClr val="002060"/>
          </a:solidFill>
          <a:ln w="9525">
            <a:solidFill>
              <a:schemeClr val="tx1"/>
            </a:solidFill>
            <a:miter lim="800000"/>
            <a:headEnd/>
            <a:tailEnd/>
          </a:ln>
          <a:effectLst/>
        </p:spPr>
        <p:txBody>
          <a:bodyPr>
            <a:spAutoFit/>
          </a:bodyPr>
          <a:lstStyle/>
          <a:p>
            <a:pPr>
              <a:buFont typeface="Arial" pitchFamily="34" charset="0"/>
              <a:buChar char="•"/>
            </a:pPr>
            <a:r>
              <a:rPr lang="en-US" b="1" dirty="0"/>
              <a:t>President Nixon introduced the concept of a war against illegal drug use in the U.S. in 1971. </a:t>
            </a:r>
            <a:endParaRPr lang="en-US" b="1" dirty="0" smtClean="0"/>
          </a:p>
          <a:p>
            <a:pPr>
              <a:buFont typeface="Arial" pitchFamily="34" charset="0"/>
              <a:buChar char="•"/>
            </a:pPr>
            <a:endParaRPr lang="en-US" b="1" dirty="0" smtClean="0"/>
          </a:p>
          <a:p>
            <a:pPr>
              <a:buFont typeface="Arial" pitchFamily="34" charset="0"/>
              <a:buChar char="•"/>
            </a:pPr>
            <a:r>
              <a:rPr lang="en-US" b="1" dirty="0" smtClean="0"/>
              <a:t>Reagan </a:t>
            </a:r>
            <a:r>
              <a:rPr lang="en-US" b="1" dirty="0"/>
              <a:t>renewed the effort while president. He assigned Vice President Bush to a drug task force and First Lady </a:t>
            </a:r>
            <a:r>
              <a:rPr lang="en-US" b="1" dirty="0">
                <a:solidFill>
                  <a:srgbClr val="FFFF00"/>
                </a:solidFill>
              </a:rPr>
              <a:t>Nancy Reagan </a:t>
            </a:r>
            <a:r>
              <a:rPr lang="en-US" b="1" dirty="0"/>
              <a:t>toured the nation with her “Just say no” campaign. </a:t>
            </a:r>
            <a:endParaRPr lang="en-US" b="1" dirty="0" smtClean="0"/>
          </a:p>
          <a:p>
            <a:pPr>
              <a:buFont typeface="Arial" pitchFamily="34" charset="0"/>
              <a:buChar char="•"/>
            </a:pPr>
            <a:endParaRPr lang="en-US" b="1" dirty="0"/>
          </a:p>
          <a:p>
            <a:pPr>
              <a:buFont typeface="Arial" pitchFamily="34" charset="0"/>
              <a:buChar char="•"/>
            </a:pPr>
            <a:endParaRPr lang="en-US" sz="800" b="1" dirty="0"/>
          </a:p>
          <a:p>
            <a:pPr>
              <a:buFont typeface="Arial" pitchFamily="34" charset="0"/>
              <a:buChar char="•"/>
            </a:pPr>
            <a:r>
              <a:rPr lang="en-US" b="1" dirty="0"/>
              <a:t>In 1988 the </a:t>
            </a:r>
            <a:r>
              <a:rPr lang="en-US" b="1" dirty="0">
                <a:solidFill>
                  <a:srgbClr val="FF0000"/>
                </a:solidFill>
              </a:rPr>
              <a:t>Office of National Drug Control Policy </a:t>
            </a:r>
            <a:r>
              <a:rPr lang="en-US" b="1" dirty="0"/>
              <a:t>was created as part of the Executive Office of the President. </a:t>
            </a:r>
            <a:endParaRPr lang="en-US" b="1" dirty="0" smtClean="0"/>
          </a:p>
          <a:p>
            <a:pPr>
              <a:buFont typeface="Arial" pitchFamily="34" charset="0"/>
              <a:buChar char="•"/>
            </a:pPr>
            <a:endParaRPr lang="en-US" b="1" dirty="0" smtClean="0"/>
          </a:p>
          <a:p>
            <a:pPr>
              <a:buFont typeface="Arial" pitchFamily="34" charset="0"/>
              <a:buChar char="•"/>
            </a:pPr>
            <a:r>
              <a:rPr lang="en-US" b="1" dirty="0" smtClean="0"/>
              <a:t>The </a:t>
            </a:r>
            <a:r>
              <a:rPr lang="en-US" b="1" dirty="0"/>
              <a:t>agency’s actions have centered around four areas: treatment, prevention, domestic law enforcement, and interdiction and international efforts. </a:t>
            </a:r>
            <a:r>
              <a:rPr lang="en-US" dirty="0"/>
              <a:t> </a:t>
            </a:r>
          </a:p>
          <a:p>
            <a:endParaRPr lang="en-US" sz="800" b="1" dirty="0"/>
          </a:p>
        </p:txBody>
      </p:sp>
      <p:pic>
        <p:nvPicPr>
          <p:cNvPr id="244740" name="Picture 4" descr="just say no"/>
          <p:cNvPicPr>
            <a:picLocks noChangeAspect="1" noChangeArrowheads="1"/>
          </p:cNvPicPr>
          <p:nvPr/>
        </p:nvPicPr>
        <p:blipFill>
          <a:blip r:embed="rId3" cstate="print"/>
          <a:srcRect/>
          <a:stretch>
            <a:fillRect/>
          </a:stretch>
        </p:blipFill>
        <p:spPr bwMode="auto">
          <a:xfrm>
            <a:off x="6019800" y="1447800"/>
            <a:ext cx="3060700" cy="4533900"/>
          </a:xfrm>
          <a:prstGeom prst="rect">
            <a:avLst/>
          </a:prstGeom>
          <a:noFill/>
          <a:ln w="9525">
            <a:solidFill>
              <a:schemeClr val="tx1"/>
            </a:solidFill>
            <a:miter lim="800000"/>
            <a:headEnd/>
            <a:tailEnd/>
          </a:ln>
        </p:spPr>
      </p:pic>
      <p:sp>
        <p:nvSpPr>
          <p:cNvPr id="244741" name="Text Box 5"/>
          <p:cNvSpPr txBox="1">
            <a:spLocks noChangeArrowheads="1"/>
          </p:cNvSpPr>
          <p:nvPr/>
        </p:nvSpPr>
        <p:spPr bwMode="auto">
          <a:xfrm>
            <a:off x="6400800" y="6172200"/>
            <a:ext cx="2286000" cy="314325"/>
          </a:xfrm>
          <a:prstGeom prst="rect">
            <a:avLst/>
          </a:prstGeom>
          <a:solidFill>
            <a:schemeClr val="accent3"/>
          </a:solidFill>
          <a:ln w="9525">
            <a:solidFill>
              <a:schemeClr val="tx1"/>
            </a:solidFill>
            <a:miter lim="800000"/>
            <a:headEnd/>
            <a:tailEnd/>
          </a:ln>
          <a:effectLst/>
        </p:spPr>
        <p:txBody>
          <a:bodyPr>
            <a:spAutoFit/>
          </a:bodyPr>
          <a:lstStyle/>
          <a:p>
            <a:pPr algn="ctr">
              <a:spcBef>
                <a:spcPct val="50000"/>
              </a:spcBef>
            </a:pPr>
            <a:r>
              <a:rPr lang="en-US" sz="1400" b="1" dirty="0"/>
              <a:t>Nancy Reagan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fld id="{6D8B4ADF-F7DC-40CB-8A6C-A805F58600BC}" type="slidenum">
              <a:rPr lang="en-US"/>
              <a:pPr/>
              <a:t>17</a:t>
            </a:fld>
            <a:endParaRPr lang="en-US"/>
          </a:p>
        </p:txBody>
      </p:sp>
      <p:pic>
        <p:nvPicPr>
          <p:cNvPr id="246786" name="Picture 2" descr="reparations bill japanese"/>
          <p:cNvPicPr>
            <a:picLocks noChangeAspect="1" noChangeArrowheads="1"/>
          </p:cNvPicPr>
          <p:nvPr/>
        </p:nvPicPr>
        <p:blipFill>
          <a:blip r:embed="rId3" cstate="print"/>
          <a:srcRect/>
          <a:stretch>
            <a:fillRect/>
          </a:stretch>
        </p:blipFill>
        <p:spPr bwMode="auto">
          <a:xfrm>
            <a:off x="152400" y="2057400"/>
            <a:ext cx="4648200" cy="3189288"/>
          </a:xfrm>
          <a:prstGeom prst="rect">
            <a:avLst/>
          </a:prstGeom>
          <a:noFill/>
          <a:ln w="38100">
            <a:solidFill>
              <a:schemeClr val="tx1"/>
            </a:solidFill>
            <a:miter lim="800000"/>
            <a:headEnd/>
            <a:tailEnd/>
          </a:ln>
        </p:spPr>
      </p:pic>
      <p:sp>
        <p:nvSpPr>
          <p:cNvPr id="246787" name="Text Box 3"/>
          <p:cNvSpPr txBox="1">
            <a:spLocks noChangeArrowheads="1"/>
          </p:cNvSpPr>
          <p:nvPr/>
        </p:nvSpPr>
        <p:spPr bwMode="auto">
          <a:xfrm>
            <a:off x="152400" y="152400"/>
            <a:ext cx="8763000" cy="1154113"/>
          </a:xfrm>
          <a:prstGeom prst="rect">
            <a:avLst/>
          </a:prstGeom>
          <a:solidFill>
            <a:schemeClr val="accent2">
              <a:lumMod val="60000"/>
              <a:lumOff val="40000"/>
            </a:schemeClr>
          </a:solidFill>
          <a:ln w="9525">
            <a:solidFill>
              <a:schemeClr val="tx1"/>
            </a:solidFill>
            <a:miter lim="800000"/>
            <a:headEnd/>
            <a:tailEnd/>
          </a:ln>
          <a:effectLst/>
        </p:spPr>
        <p:txBody>
          <a:bodyPr>
            <a:spAutoFit/>
          </a:bodyPr>
          <a:lstStyle/>
          <a:p>
            <a:pPr algn="ctr">
              <a:spcBef>
                <a:spcPct val="50000"/>
              </a:spcBef>
            </a:pPr>
            <a:r>
              <a:rPr lang="en-US" sz="2300" b="1" dirty="0"/>
              <a:t>Congress approved a $20,000 reparation payment for each of the 60,000 Japanese surviving victims of the relocation centers in October of 1988. </a:t>
            </a:r>
          </a:p>
        </p:txBody>
      </p:sp>
      <p:pic>
        <p:nvPicPr>
          <p:cNvPr id="246788" name="Picture 4" descr="reparationletter"/>
          <p:cNvPicPr>
            <a:picLocks noChangeAspect="1" noChangeArrowheads="1"/>
          </p:cNvPicPr>
          <p:nvPr/>
        </p:nvPicPr>
        <p:blipFill>
          <a:blip r:embed="rId4" cstate="print"/>
          <a:srcRect/>
          <a:stretch>
            <a:fillRect/>
          </a:stretch>
        </p:blipFill>
        <p:spPr bwMode="auto">
          <a:xfrm>
            <a:off x="4981575" y="1447800"/>
            <a:ext cx="4010025" cy="4724400"/>
          </a:xfrm>
          <a:prstGeom prst="rect">
            <a:avLst/>
          </a:prstGeom>
          <a:noFill/>
          <a:ln w="9525">
            <a:solidFill>
              <a:schemeClr val="tx1"/>
            </a:solidFill>
            <a:miter lim="800000"/>
            <a:headEnd/>
            <a:tailEnd/>
          </a:ln>
        </p:spPr>
      </p:pic>
      <p:sp>
        <p:nvSpPr>
          <p:cNvPr id="246789" name="Text Box 5"/>
          <p:cNvSpPr txBox="1">
            <a:spLocks noChangeArrowheads="1"/>
          </p:cNvSpPr>
          <p:nvPr/>
        </p:nvSpPr>
        <p:spPr bwMode="auto">
          <a:xfrm>
            <a:off x="228600" y="5410200"/>
            <a:ext cx="4572000" cy="590550"/>
          </a:xfrm>
          <a:prstGeom prst="rect">
            <a:avLst/>
          </a:prstGeom>
          <a:solidFill>
            <a:srgbClr val="92D050"/>
          </a:solidFill>
          <a:ln w="9525">
            <a:solidFill>
              <a:schemeClr val="tx1"/>
            </a:solidFill>
            <a:miter lim="800000"/>
            <a:headEnd/>
            <a:tailEnd/>
          </a:ln>
          <a:effectLst/>
        </p:spPr>
        <p:txBody>
          <a:bodyPr>
            <a:spAutoFit/>
          </a:bodyPr>
          <a:lstStyle/>
          <a:p>
            <a:pPr algn="ctr">
              <a:spcBef>
                <a:spcPct val="50000"/>
              </a:spcBef>
            </a:pPr>
            <a:r>
              <a:rPr lang="en-US" sz="1600" b="1" dirty="0"/>
              <a:t>President Reagan signed into law the Civil Liberties Act of 1988.</a:t>
            </a:r>
          </a:p>
        </p:txBody>
      </p:sp>
      <p:sp>
        <p:nvSpPr>
          <p:cNvPr id="246790" name="Text Box 6"/>
          <p:cNvSpPr txBox="1">
            <a:spLocks noChangeArrowheads="1"/>
          </p:cNvSpPr>
          <p:nvPr/>
        </p:nvSpPr>
        <p:spPr bwMode="auto">
          <a:xfrm>
            <a:off x="5105400" y="6172200"/>
            <a:ext cx="3810000" cy="590550"/>
          </a:xfrm>
          <a:prstGeom prst="rect">
            <a:avLst/>
          </a:prstGeom>
          <a:solidFill>
            <a:schemeClr val="accent4"/>
          </a:solidFill>
          <a:ln w="9525">
            <a:solidFill>
              <a:schemeClr val="tx1"/>
            </a:solidFill>
            <a:miter lim="800000"/>
            <a:headEnd/>
            <a:tailEnd/>
          </a:ln>
          <a:effectLst/>
        </p:spPr>
        <p:txBody>
          <a:bodyPr>
            <a:spAutoFit/>
          </a:bodyPr>
          <a:lstStyle/>
          <a:p>
            <a:pPr algn="ctr">
              <a:spcBef>
                <a:spcPct val="50000"/>
              </a:spcBef>
            </a:pPr>
            <a:r>
              <a:rPr lang="en-US" sz="1600" b="1"/>
              <a:t>Apology letter sent with the checks.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http://www.fletcherarmstrongblog.com/wp-content/uploads/2012/06/Ronald-Reagan-Berlin-Wall.jpg"/>
          <p:cNvPicPr>
            <a:picLocks noChangeAspect="1" noChangeArrowheads="1"/>
          </p:cNvPicPr>
          <p:nvPr/>
        </p:nvPicPr>
        <p:blipFill>
          <a:blip r:embed="rId2" cstate="print"/>
          <a:srcRect/>
          <a:stretch>
            <a:fillRect/>
          </a:stretch>
        </p:blipFill>
        <p:spPr bwMode="auto">
          <a:xfrm>
            <a:off x="228601" y="3352800"/>
            <a:ext cx="5147198" cy="3505200"/>
          </a:xfrm>
          <a:prstGeom prst="rect">
            <a:avLst/>
          </a:prstGeom>
          <a:noFill/>
        </p:spPr>
      </p:pic>
      <p:pic>
        <p:nvPicPr>
          <p:cNvPr id="57348" name="Picture 4" descr="http://t2.gstatic.com/images?q=tbn:ANd9GcRYx-siIyRjMMJIVzsQihJ-gXvMyyAfXE95XWF7zWTaGUoDkjqWIwLwWeuz"/>
          <p:cNvPicPr>
            <a:picLocks noChangeAspect="1" noChangeArrowheads="1"/>
          </p:cNvPicPr>
          <p:nvPr/>
        </p:nvPicPr>
        <p:blipFill>
          <a:blip r:embed="rId3" cstate="print"/>
          <a:srcRect/>
          <a:stretch>
            <a:fillRect/>
          </a:stretch>
        </p:blipFill>
        <p:spPr bwMode="auto">
          <a:xfrm>
            <a:off x="4495800" y="304800"/>
            <a:ext cx="4371975" cy="2909352"/>
          </a:xfrm>
          <a:prstGeom prst="rect">
            <a:avLst/>
          </a:prstGeom>
          <a:noFill/>
        </p:spPr>
      </p:pic>
      <p:sp>
        <p:nvSpPr>
          <p:cNvPr id="5" name="TextBox 4"/>
          <p:cNvSpPr txBox="1"/>
          <p:nvPr/>
        </p:nvSpPr>
        <p:spPr>
          <a:xfrm>
            <a:off x="0" y="1676400"/>
            <a:ext cx="4800600" cy="523220"/>
          </a:xfrm>
          <a:prstGeom prst="rect">
            <a:avLst/>
          </a:prstGeom>
          <a:noFill/>
        </p:spPr>
        <p:txBody>
          <a:bodyPr wrap="square" rtlCol="0">
            <a:spAutoFit/>
          </a:bodyPr>
          <a:lstStyle/>
          <a:p>
            <a:r>
              <a:rPr lang="en-US" sz="2800" b="1" dirty="0" smtClean="0">
                <a:solidFill>
                  <a:srgbClr val="FFFF00"/>
                </a:solidFill>
              </a:rPr>
              <a:t>Reagan and  Gorbachev</a:t>
            </a:r>
            <a:endParaRPr lang="en-US" sz="2800" b="1" dirty="0">
              <a:solidFill>
                <a:srgbClr val="FFFF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n-US" sz="2400" b="1" i="0" u="sng" strike="noStrike" cap="none" normalizeH="0" baseline="0" dirty="0" smtClean="0">
                <a:ln>
                  <a:noFill/>
                </a:ln>
                <a:solidFill>
                  <a:schemeClr val="accent2">
                    <a:lumMod val="60000"/>
                    <a:lumOff val="40000"/>
                  </a:schemeClr>
                </a:solidFill>
                <a:effectLst/>
                <a:latin typeface="Times New Roman" pitchFamily="18" charset="0"/>
                <a:ea typeface="Calibri" pitchFamily="34" charset="0"/>
                <a:cs typeface="Times New Roman" pitchFamily="18" charset="0"/>
              </a:rPr>
              <a:t>Glasnost</a:t>
            </a:r>
            <a:r>
              <a:rPr kumimoji="0" lang="en-US" sz="2400" b="0" i="0" u="none" strike="noStrike" cap="none" normalizeH="0" baseline="0" dirty="0" smtClean="0">
                <a:ln>
                  <a:noFill/>
                </a:ln>
                <a:solidFill>
                  <a:schemeClr val="accent2">
                    <a:lumMod val="60000"/>
                    <a:lumOff val="40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 policy that called for increased openness and transparency in government institutions and activities in the Soviet Union.  </a:t>
            </a: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endParaRPr lang="en-US" sz="2400" dirty="0" smtClean="0">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Introduced by Mikhail Gorbachev in the second half of the 1980s</a:t>
            </a:r>
            <a:r>
              <a:rPr lang="en-US" sz="2400" dirty="0" smtClean="0">
                <a:latin typeface="Times New Roman" pitchFamily="18" charset="0"/>
                <a:ea typeface="Calibri" pitchFamily="34" charset="0"/>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word was frequently used by Gorbachev to specify the policies he believed might help reduce the corruption at the top of the Communist Party and the Soviet government, and moderate the abuse of administrative power in the Central Committee.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Rectangle 2"/>
          <p:cNvSpPr/>
          <p:nvPr/>
        </p:nvSpPr>
        <p:spPr>
          <a:xfrm>
            <a:off x="0" y="3581400"/>
            <a:ext cx="9144000" cy="1938992"/>
          </a:xfrm>
          <a:prstGeom prst="rect">
            <a:avLst/>
          </a:prstGeom>
        </p:spPr>
        <p:txBody>
          <a:bodyPr wrap="square">
            <a:spAutoFit/>
          </a:bodyPr>
          <a:lstStyle/>
          <a:p>
            <a:pPr>
              <a:buFont typeface="Arial" pitchFamily="34" charset="0"/>
              <a:buChar char="•"/>
            </a:pPr>
            <a:r>
              <a:rPr lang="en-US" sz="2400" b="1" u="sng" dirty="0" smtClean="0">
                <a:solidFill>
                  <a:srgbClr val="FFFF00"/>
                </a:solidFill>
                <a:latin typeface="Times New Roman" pitchFamily="18" charset="0"/>
                <a:cs typeface="Times New Roman" pitchFamily="18" charset="0"/>
              </a:rPr>
              <a:t>Perestroika</a:t>
            </a:r>
            <a:r>
              <a:rPr lang="en-US" sz="2400" dirty="0" smtClean="0">
                <a:solidFill>
                  <a:srgbClr val="FFFF00"/>
                </a:solidFill>
                <a:latin typeface="Times New Roman" pitchFamily="18" charset="0"/>
                <a:cs typeface="Times New Roman" pitchFamily="18" charset="0"/>
              </a:rPr>
              <a:t>-</a:t>
            </a:r>
            <a:r>
              <a:rPr lang="en-US" sz="2400" dirty="0" smtClean="0">
                <a:latin typeface="Times New Roman" pitchFamily="18" charset="0"/>
                <a:cs typeface="Times New Roman" pitchFamily="18" charset="0"/>
              </a:rPr>
              <a:t> A political movement for reformation within the Communist Party of the Soviet Union during the 1980’s.</a:t>
            </a:r>
          </a:p>
          <a:p>
            <a:pPr>
              <a:buFont typeface="Arial" pitchFamily="34" charset="0"/>
              <a:buChar char="•"/>
            </a:pPr>
            <a:endParaRPr lang="en-US" sz="2400" dirty="0" smtClean="0">
              <a:latin typeface="Times New Roman" pitchFamily="18" charset="0"/>
              <a:cs typeface="Times New Roman" pitchFamily="18" charset="0"/>
            </a:endParaRPr>
          </a:p>
          <a:p>
            <a:pPr>
              <a:buFont typeface="Arial" pitchFamily="34" charset="0"/>
              <a:buChar char="•"/>
            </a:pPr>
            <a:r>
              <a:rPr lang="en-US" sz="2400" dirty="0" smtClean="0">
                <a:latin typeface="Times New Roman" pitchFamily="18" charset="0"/>
                <a:cs typeface="Times New Roman" pitchFamily="18" charset="0"/>
              </a:rPr>
              <a:t>The literal meaning of perestroika is "restructuring", referring to the restructuring of the Soviet political and economic system. </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fld id="{41A07FC2-9136-42F1-AF23-73E029D34844}" type="slidenum">
              <a:rPr lang="en-US"/>
              <a:pPr/>
              <a:t>2</a:t>
            </a:fld>
            <a:endParaRPr lang="en-US"/>
          </a:p>
        </p:txBody>
      </p:sp>
      <p:sp>
        <p:nvSpPr>
          <p:cNvPr id="201730" name="Text Box 2"/>
          <p:cNvSpPr txBox="1">
            <a:spLocks noChangeArrowheads="1"/>
          </p:cNvSpPr>
          <p:nvPr/>
        </p:nvSpPr>
        <p:spPr bwMode="auto">
          <a:xfrm>
            <a:off x="152400" y="77788"/>
            <a:ext cx="8915400" cy="608012"/>
          </a:xfrm>
          <a:prstGeom prst="rect">
            <a:avLst/>
          </a:prstGeom>
          <a:gradFill rotWithShape="1">
            <a:gsLst>
              <a:gs pos="0">
                <a:srgbClr val="B7DBFF"/>
              </a:gs>
              <a:gs pos="100000">
                <a:srgbClr val="AECA9E"/>
              </a:gs>
            </a:gsLst>
            <a:lin ang="5400000" scaled="1"/>
          </a:gradFill>
          <a:ln w="28575">
            <a:solidFill>
              <a:schemeClr val="tx1"/>
            </a:solidFill>
            <a:miter lim="800000"/>
            <a:headEnd/>
            <a:tailEnd/>
          </a:ln>
          <a:effectLst/>
        </p:spPr>
        <p:txBody>
          <a:bodyPr>
            <a:spAutoFit/>
          </a:bodyPr>
          <a:lstStyle/>
          <a:p>
            <a:pPr algn="ctr">
              <a:spcBef>
                <a:spcPct val="50000"/>
              </a:spcBef>
            </a:pPr>
            <a:r>
              <a:rPr lang="en-US" sz="3200" b="1"/>
              <a:t>The 1980 election:  Carter vs. Reagan</a:t>
            </a:r>
          </a:p>
        </p:txBody>
      </p:sp>
      <p:pic>
        <p:nvPicPr>
          <p:cNvPr id="201731" name="Picture 3" descr="1980"/>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85800" y="685800"/>
            <a:ext cx="7162800" cy="4656138"/>
          </a:xfrm>
          <a:prstGeom prst="rect">
            <a:avLst/>
          </a:prstGeom>
          <a:noFill/>
        </p:spPr>
      </p:pic>
      <p:pic>
        <p:nvPicPr>
          <p:cNvPr id="201732" name="Picture 4" descr="eelctiomn2"/>
          <p:cNvPicPr>
            <a:picLocks noChangeAspect="1" noChangeArrowheads="1"/>
          </p:cNvPicPr>
          <p:nvPr/>
        </p:nvPicPr>
        <p:blipFill>
          <a:blip r:embed="rId4" cstate="print"/>
          <a:srcRect/>
          <a:stretch>
            <a:fillRect/>
          </a:stretch>
        </p:blipFill>
        <p:spPr bwMode="auto">
          <a:xfrm>
            <a:off x="152400" y="5500688"/>
            <a:ext cx="8763000" cy="1204912"/>
          </a:xfrm>
          <a:prstGeom prst="rect">
            <a:avLst/>
          </a:prstGeom>
          <a:noFill/>
          <a:ln w="28575">
            <a:solidFill>
              <a:srgbClr val="000000"/>
            </a:solidFill>
            <a:miter lim="800000"/>
            <a:headEnd/>
            <a:tailEnd/>
          </a:ln>
        </p:spPr>
      </p:pic>
      <p:pic>
        <p:nvPicPr>
          <p:cNvPr id="201733" name="Picture 5" descr="18c"/>
          <p:cNvPicPr>
            <a:picLocks noChangeAspect="1" noChangeArrowheads="1"/>
          </p:cNvPicPr>
          <p:nvPr/>
        </p:nvPicPr>
        <p:blipFill>
          <a:blip r:embed="rId5" cstate="print"/>
          <a:srcRect/>
          <a:stretch>
            <a:fillRect/>
          </a:stretch>
        </p:blipFill>
        <p:spPr bwMode="auto">
          <a:xfrm>
            <a:off x="7467600" y="3810000"/>
            <a:ext cx="1447800" cy="1268413"/>
          </a:xfrm>
          <a:prstGeom prst="rect">
            <a:avLst/>
          </a:prstGeom>
          <a:noFill/>
          <a:ln w="38100">
            <a:solidFill>
              <a:srgbClr val="000000"/>
            </a:solidFill>
            <a:miter lim="800000"/>
            <a:headEnd/>
            <a:tailEnd/>
          </a:ln>
        </p:spPr>
      </p:pic>
      <p:pic>
        <p:nvPicPr>
          <p:cNvPr id="201734" name="Picture 6" descr="carter15E"/>
          <p:cNvPicPr>
            <a:picLocks noChangeAspect="1" noChangeArrowheads="1"/>
          </p:cNvPicPr>
          <p:nvPr/>
        </p:nvPicPr>
        <p:blipFill>
          <a:blip r:embed="rId6" cstate="print"/>
          <a:srcRect/>
          <a:stretch>
            <a:fillRect/>
          </a:stretch>
        </p:blipFill>
        <p:spPr bwMode="auto">
          <a:xfrm>
            <a:off x="7467600" y="1981200"/>
            <a:ext cx="1419225" cy="1476375"/>
          </a:xfrm>
          <a:prstGeom prst="rect">
            <a:avLst/>
          </a:prstGeom>
          <a:noFill/>
          <a:ln w="38100">
            <a:solidFill>
              <a:srgbClr val="000000"/>
            </a:solid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fld id="{98DED55C-1439-4796-8907-76565C62CC9B}" type="slidenum">
              <a:rPr lang="en-US"/>
              <a:pPr/>
              <a:t>20</a:t>
            </a:fld>
            <a:endParaRPr lang="en-US"/>
          </a:p>
        </p:txBody>
      </p:sp>
      <p:sp>
        <p:nvSpPr>
          <p:cNvPr id="248834" name="Text Box 2"/>
          <p:cNvSpPr txBox="1">
            <a:spLocks noChangeArrowheads="1"/>
          </p:cNvSpPr>
          <p:nvPr/>
        </p:nvSpPr>
        <p:spPr bwMode="auto">
          <a:xfrm>
            <a:off x="838200" y="381000"/>
            <a:ext cx="7543800" cy="466725"/>
          </a:xfrm>
          <a:prstGeom prst="rect">
            <a:avLst/>
          </a:prstGeom>
          <a:solidFill>
            <a:schemeClr val="accent5">
              <a:lumMod val="75000"/>
            </a:schemeClr>
          </a:solidFill>
          <a:ln w="9525">
            <a:solidFill>
              <a:schemeClr val="tx1"/>
            </a:solidFill>
            <a:miter lim="800000"/>
            <a:headEnd/>
            <a:tailEnd/>
          </a:ln>
          <a:effectLst/>
        </p:spPr>
        <p:txBody>
          <a:bodyPr>
            <a:spAutoFit/>
          </a:bodyPr>
          <a:lstStyle/>
          <a:p>
            <a:pPr algn="ctr">
              <a:spcBef>
                <a:spcPct val="50000"/>
              </a:spcBef>
            </a:pPr>
            <a:r>
              <a:rPr lang="en-US" sz="2400" b="1" dirty="0"/>
              <a:t>Candidates for the election of 1988</a:t>
            </a:r>
          </a:p>
        </p:txBody>
      </p:sp>
      <p:pic>
        <p:nvPicPr>
          <p:cNvPr id="248835" name="Picture 3" descr="dukakis"/>
          <p:cNvPicPr>
            <a:picLocks noChangeAspect="1" noChangeArrowheads="1"/>
          </p:cNvPicPr>
          <p:nvPr/>
        </p:nvPicPr>
        <p:blipFill>
          <a:blip r:embed="rId3" cstate="print"/>
          <a:srcRect/>
          <a:stretch>
            <a:fillRect/>
          </a:stretch>
        </p:blipFill>
        <p:spPr bwMode="auto">
          <a:xfrm>
            <a:off x="228600" y="1371600"/>
            <a:ext cx="2543952" cy="2205038"/>
          </a:xfrm>
          <a:prstGeom prst="rect">
            <a:avLst/>
          </a:prstGeom>
          <a:noFill/>
          <a:ln w="9525">
            <a:solidFill>
              <a:schemeClr val="tx1"/>
            </a:solidFill>
            <a:miter lim="800000"/>
            <a:headEnd/>
            <a:tailEnd/>
          </a:ln>
        </p:spPr>
      </p:pic>
      <p:sp>
        <p:nvSpPr>
          <p:cNvPr id="248836" name="Text Box 4"/>
          <p:cNvSpPr txBox="1">
            <a:spLocks noChangeArrowheads="1"/>
          </p:cNvSpPr>
          <p:nvPr/>
        </p:nvSpPr>
        <p:spPr bwMode="auto">
          <a:xfrm>
            <a:off x="0" y="3733800"/>
            <a:ext cx="2667000" cy="1200329"/>
          </a:xfrm>
          <a:prstGeom prst="rect">
            <a:avLst/>
          </a:prstGeom>
          <a:solidFill>
            <a:srgbClr val="00B0F0"/>
          </a:solidFill>
          <a:ln w="9525">
            <a:solidFill>
              <a:schemeClr val="tx1"/>
            </a:solidFill>
            <a:miter lim="800000"/>
            <a:headEnd/>
            <a:tailEnd/>
          </a:ln>
          <a:effectLst/>
        </p:spPr>
        <p:txBody>
          <a:bodyPr wrap="square">
            <a:spAutoFit/>
          </a:bodyPr>
          <a:lstStyle/>
          <a:p>
            <a:pPr algn="ctr">
              <a:spcBef>
                <a:spcPct val="50000"/>
              </a:spcBef>
            </a:pPr>
            <a:r>
              <a:rPr lang="en-US" b="1" dirty="0"/>
              <a:t>Democrat Massachusetts Governor Michael Dukakis</a:t>
            </a:r>
          </a:p>
        </p:txBody>
      </p:sp>
      <p:sp>
        <p:nvSpPr>
          <p:cNvPr id="248837" name="Text Box 5"/>
          <p:cNvSpPr txBox="1">
            <a:spLocks noChangeArrowheads="1"/>
          </p:cNvSpPr>
          <p:nvPr/>
        </p:nvSpPr>
        <p:spPr bwMode="auto">
          <a:xfrm>
            <a:off x="4343400" y="1371600"/>
            <a:ext cx="2667000" cy="923330"/>
          </a:xfrm>
          <a:prstGeom prst="rect">
            <a:avLst/>
          </a:prstGeom>
          <a:solidFill>
            <a:srgbClr val="FF0000"/>
          </a:solidFill>
          <a:ln w="9525">
            <a:solidFill>
              <a:schemeClr val="tx1"/>
            </a:solidFill>
            <a:miter lim="800000"/>
            <a:headEnd/>
            <a:tailEnd/>
          </a:ln>
          <a:effectLst/>
        </p:spPr>
        <p:txBody>
          <a:bodyPr wrap="square">
            <a:spAutoFit/>
          </a:bodyPr>
          <a:lstStyle/>
          <a:p>
            <a:pPr algn="ctr">
              <a:spcBef>
                <a:spcPct val="50000"/>
              </a:spcBef>
            </a:pPr>
            <a:r>
              <a:rPr lang="en-US" b="1" dirty="0"/>
              <a:t>Republican Vice President George H.W. Bush</a:t>
            </a:r>
          </a:p>
        </p:txBody>
      </p:sp>
      <p:pic>
        <p:nvPicPr>
          <p:cNvPr id="248838" name="Picture 6" descr="portait"/>
          <p:cNvPicPr>
            <a:picLocks noChangeAspect="1" noChangeArrowheads="1"/>
          </p:cNvPicPr>
          <p:nvPr/>
        </p:nvPicPr>
        <p:blipFill>
          <a:blip r:embed="rId4" cstate="print"/>
          <a:srcRect/>
          <a:stretch>
            <a:fillRect/>
          </a:stretch>
        </p:blipFill>
        <p:spPr bwMode="auto">
          <a:xfrm>
            <a:off x="7010400" y="1066800"/>
            <a:ext cx="1928515" cy="2514600"/>
          </a:xfrm>
          <a:prstGeom prst="rect">
            <a:avLst/>
          </a:prstGeom>
          <a:noFill/>
          <a:ln w="9525">
            <a:solidFill>
              <a:schemeClr val="tx1"/>
            </a:solidFill>
            <a:miter lim="800000"/>
            <a:headEnd/>
            <a:tailEnd/>
          </a:ln>
        </p:spPr>
      </p:pic>
      <p:pic>
        <p:nvPicPr>
          <p:cNvPr id="8" name="Picture 3" descr="electoral"/>
          <p:cNvPicPr>
            <a:picLocks noChangeAspect="1" noChangeArrowheads="1"/>
          </p:cNvPicPr>
          <p:nvPr/>
        </p:nvPicPr>
        <p:blipFill>
          <a:blip r:embed="rId5" cstate="print"/>
          <a:srcRect l="3741" t="9111" r="50000" b="57111"/>
          <a:stretch>
            <a:fillRect/>
          </a:stretch>
        </p:blipFill>
        <p:spPr bwMode="auto">
          <a:xfrm>
            <a:off x="3276600" y="3581400"/>
            <a:ext cx="4191000" cy="3052763"/>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0" y="0"/>
            <a:ext cx="3124200" cy="1143000"/>
          </a:xfrm>
        </p:spPr>
        <p:txBody>
          <a:bodyPr>
            <a:normAutofit fontScale="90000"/>
          </a:bodyPr>
          <a:lstStyle/>
          <a:p>
            <a:r>
              <a:rPr lang="en-US" altLang="en-US" b="1" smtClean="0">
                <a:latin typeface="Times New Roman" panose="02020603050405020304" pitchFamily="18" charset="0"/>
                <a:cs typeface="Times New Roman" panose="02020603050405020304" pitchFamily="18" charset="0"/>
              </a:rPr>
              <a:t>Persian Gulf War</a:t>
            </a:r>
          </a:p>
        </p:txBody>
      </p:sp>
      <p:sp>
        <p:nvSpPr>
          <p:cNvPr id="52227" name="Content Placeholder 2"/>
          <p:cNvSpPr>
            <a:spLocks noGrp="1"/>
          </p:cNvSpPr>
          <p:nvPr>
            <p:ph idx="1"/>
          </p:nvPr>
        </p:nvSpPr>
        <p:spPr>
          <a:xfrm>
            <a:off x="2971800" y="228600"/>
            <a:ext cx="6172200" cy="6629400"/>
          </a:xfrm>
        </p:spPr>
        <p:txBody>
          <a:bodyPr/>
          <a:lstStyle/>
          <a:p>
            <a:r>
              <a:rPr lang="en-US" altLang="en-US" sz="2400" dirty="0" smtClean="0">
                <a:latin typeface="Times New Roman" panose="02020603050405020304" pitchFamily="18" charset="0"/>
                <a:cs typeface="Times New Roman" panose="02020603050405020304" pitchFamily="18" charset="0"/>
              </a:rPr>
              <a:t>President Bush’s hopes for a “new world order” of peace and democracy were challenged in August of 1990 by Iraq’s dictator Saddam Hussein</a:t>
            </a:r>
          </a:p>
          <a:p>
            <a:r>
              <a:rPr lang="en-US" altLang="en-US" sz="2400" b="1" dirty="0" smtClean="0">
                <a:solidFill>
                  <a:srgbClr val="FFFF00"/>
                </a:solidFill>
                <a:latin typeface="Times New Roman" panose="02020603050405020304" pitchFamily="18" charset="0"/>
                <a:cs typeface="Times New Roman" panose="02020603050405020304" pitchFamily="18" charset="0"/>
              </a:rPr>
              <a:t>Iraq invaded its oil rich neighbor Kuwait and threatened Western oil sources in Saudi Arabia and the Persian Gulf</a:t>
            </a:r>
          </a:p>
          <a:p>
            <a:r>
              <a:rPr lang="en-US" altLang="en-US" sz="2400" dirty="0" smtClean="0">
                <a:latin typeface="Times New Roman" panose="02020603050405020304" pitchFamily="18" charset="0"/>
                <a:cs typeface="Times New Roman" panose="02020603050405020304" pitchFamily="18" charset="0"/>
              </a:rPr>
              <a:t>President Bush built a coalition of UN members to pressure Saddam to withdraw from Kuwait (Desert Shield)</a:t>
            </a:r>
          </a:p>
          <a:p>
            <a:r>
              <a:rPr lang="en-US" altLang="en-US" sz="2400" dirty="0" smtClean="0">
                <a:latin typeface="Times New Roman" panose="02020603050405020304" pitchFamily="18" charset="0"/>
                <a:cs typeface="Times New Roman" panose="02020603050405020304" pitchFamily="18" charset="0"/>
              </a:rPr>
              <a:t>Bush later won congressional approval for a military campaign to roll back Iraq’s act of aggression</a:t>
            </a:r>
          </a:p>
          <a:p>
            <a:r>
              <a:rPr lang="en-US" altLang="en-US" sz="2400" dirty="0" smtClean="0">
                <a:latin typeface="Times New Roman" panose="02020603050405020304" pitchFamily="18" charset="0"/>
                <a:cs typeface="Times New Roman" panose="02020603050405020304" pitchFamily="18" charset="0"/>
              </a:rPr>
              <a:t>In January of 1991 Desert Storm was launched and after 100 hours Iraq was forced to concede defeat (Bush’s approval rating hit nearly 90%)</a:t>
            </a:r>
          </a:p>
        </p:txBody>
      </p:sp>
      <p:pic>
        <p:nvPicPr>
          <p:cNvPr id="51205" name="Picture 5" descr="File:Bush troops.jpg">
            <a:hlinkClick r:id="rId2"/>
          </p:cNvPr>
          <p:cNvPicPr>
            <a:picLocks noChangeAspect="1" noChangeArrowheads="1"/>
          </p:cNvPicPr>
          <p:nvPr/>
        </p:nvPicPr>
        <p:blipFill>
          <a:blip r:embed="rId3" cstate="print"/>
          <a:srcRect/>
          <a:stretch>
            <a:fillRect/>
          </a:stretch>
        </p:blipFill>
        <p:spPr bwMode="auto">
          <a:xfrm>
            <a:off x="0" y="1447800"/>
            <a:ext cx="3200400" cy="221742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2229" name="Rectangle 5"/>
          <p:cNvSpPr>
            <a:spLocks noChangeArrowheads="1"/>
          </p:cNvSpPr>
          <p:nvPr/>
        </p:nvSpPr>
        <p:spPr bwMode="auto">
          <a:xfrm>
            <a:off x="152400" y="3810000"/>
            <a:ext cx="2667000" cy="738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latin typeface="Times New Roman" panose="02020603050405020304" pitchFamily="18" charset="0"/>
                <a:cs typeface="Times New Roman" panose="02020603050405020304" pitchFamily="18" charset="0"/>
              </a:rPr>
              <a:t>President Bush visited American troops in Saudi Arabia on Thanksgiving Day, 1990</a:t>
            </a:r>
          </a:p>
        </p:txBody>
      </p:sp>
    </p:spTree>
    <p:extLst>
      <p:ext uri="{BB962C8B-B14F-4D97-AF65-F5344CB8AC3E}">
        <p14:creationId xmlns="" xmlns:p14="http://schemas.microsoft.com/office/powerpoint/2010/main" val="12439883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399032"/>
          </a:xfrm>
        </p:spPr>
        <p:txBody>
          <a:bodyPr/>
          <a:lstStyle/>
          <a:p>
            <a:pPr algn="ctr"/>
            <a:r>
              <a:rPr lang="en-US" b="1" dirty="0" smtClean="0"/>
              <a:t>1980’s FADS</a:t>
            </a:r>
            <a:endParaRPr lang="en-US" b="1" dirty="0"/>
          </a:p>
        </p:txBody>
      </p:sp>
      <p:sp>
        <p:nvSpPr>
          <p:cNvPr id="3" name="Content Placeholder 2"/>
          <p:cNvSpPr>
            <a:spLocks noGrp="1"/>
          </p:cNvSpPr>
          <p:nvPr>
            <p:ph idx="1"/>
          </p:nvPr>
        </p:nvSpPr>
        <p:spPr>
          <a:xfrm flipH="1" flipV="1">
            <a:off x="8686800" y="6454808"/>
            <a:ext cx="228600" cy="98392"/>
          </a:xfrm>
        </p:spPr>
        <p:txBody>
          <a:bodyPr>
            <a:normAutofit fontScale="25000" lnSpcReduction="20000"/>
          </a:bodyPr>
          <a:lstStyle/>
          <a:p>
            <a:endParaRPr lang="en-US" dirty="0"/>
          </a:p>
        </p:txBody>
      </p:sp>
      <p:pic>
        <p:nvPicPr>
          <p:cNvPr id="2050" name="Picture 2" descr="http://static.ddmcdn.com/gif/10-80s-fads-8.jpg"/>
          <p:cNvPicPr>
            <a:picLocks noChangeAspect="1" noChangeArrowheads="1"/>
          </p:cNvPicPr>
          <p:nvPr/>
        </p:nvPicPr>
        <p:blipFill>
          <a:blip r:embed="rId2" cstate="print"/>
          <a:srcRect/>
          <a:stretch>
            <a:fillRect/>
          </a:stretch>
        </p:blipFill>
        <p:spPr bwMode="auto">
          <a:xfrm>
            <a:off x="228600" y="228600"/>
            <a:ext cx="2381250" cy="2381250"/>
          </a:xfrm>
          <a:prstGeom prst="rect">
            <a:avLst/>
          </a:prstGeom>
          <a:noFill/>
        </p:spPr>
      </p:pic>
      <p:pic>
        <p:nvPicPr>
          <p:cNvPr id="2052" name="Picture 4" descr="http://t2.gstatic.com/images?q=tbn:ANd9GcTC-FHNZefEEbtc91njr214-e2ObvoI-UmuRgBnsOHmcYiTXCi5UQ"/>
          <p:cNvPicPr>
            <a:picLocks noChangeAspect="1" noChangeArrowheads="1"/>
          </p:cNvPicPr>
          <p:nvPr/>
        </p:nvPicPr>
        <p:blipFill>
          <a:blip r:embed="rId3" cstate="print"/>
          <a:srcRect/>
          <a:stretch>
            <a:fillRect/>
          </a:stretch>
        </p:blipFill>
        <p:spPr bwMode="auto">
          <a:xfrm>
            <a:off x="228600" y="4572000"/>
            <a:ext cx="2143125" cy="2143125"/>
          </a:xfrm>
          <a:prstGeom prst="rect">
            <a:avLst/>
          </a:prstGeom>
          <a:noFill/>
        </p:spPr>
      </p:pic>
      <p:pic>
        <p:nvPicPr>
          <p:cNvPr id="2054" name="Picture 6" descr="http://t3.gstatic.com/images?q=tbn:ANd9GcTpt6QdjQEm-JGQ2DynIt4Ov8xqZ5npp41_aFSWMYZBgFQ-vM8_Rw"/>
          <p:cNvPicPr>
            <a:picLocks noChangeAspect="1" noChangeArrowheads="1"/>
          </p:cNvPicPr>
          <p:nvPr/>
        </p:nvPicPr>
        <p:blipFill>
          <a:blip r:embed="rId4" cstate="print"/>
          <a:srcRect/>
          <a:stretch>
            <a:fillRect/>
          </a:stretch>
        </p:blipFill>
        <p:spPr bwMode="auto">
          <a:xfrm>
            <a:off x="2590800" y="4495800"/>
            <a:ext cx="2143125" cy="2143125"/>
          </a:xfrm>
          <a:prstGeom prst="rect">
            <a:avLst/>
          </a:prstGeom>
          <a:noFill/>
        </p:spPr>
      </p:pic>
      <p:pic>
        <p:nvPicPr>
          <p:cNvPr id="2056" name="Picture 8" descr="http://t0.gstatic.com/images?q=tbn:ANd9GcQoz-YAIU7qPib0J2iLfqVh8cFqK3QsJ7j4iGEmsr9NOWl6ug4R"/>
          <p:cNvPicPr>
            <a:picLocks noChangeAspect="1" noChangeArrowheads="1"/>
          </p:cNvPicPr>
          <p:nvPr/>
        </p:nvPicPr>
        <p:blipFill>
          <a:blip r:embed="rId5" cstate="print"/>
          <a:srcRect/>
          <a:stretch>
            <a:fillRect/>
          </a:stretch>
        </p:blipFill>
        <p:spPr bwMode="auto">
          <a:xfrm>
            <a:off x="6477000" y="304800"/>
            <a:ext cx="2247900" cy="2028826"/>
          </a:xfrm>
          <a:prstGeom prst="rect">
            <a:avLst/>
          </a:prstGeom>
          <a:noFill/>
        </p:spPr>
      </p:pic>
      <p:pic>
        <p:nvPicPr>
          <p:cNvPr id="2058" name="Picture 10" descr="http://t1.gstatic.com/images?q=tbn:ANd9GcQqkiBzLyKU8WUV772RILbpbVoG3s5cDepLGzuqFNjQmCbaXzwj"/>
          <p:cNvPicPr>
            <a:picLocks noChangeAspect="1" noChangeArrowheads="1"/>
          </p:cNvPicPr>
          <p:nvPr/>
        </p:nvPicPr>
        <p:blipFill>
          <a:blip r:embed="rId6" cstate="print"/>
          <a:srcRect/>
          <a:stretch>
            <a:fillRect/>
          </a:stretch>
        </p:blipFill>
        <p:spPr bwMode="auto">
          <a:xfrm>
            <a:off x="381000" y="2438400"/>
            <a:ext cx="1895475" cy="2409826"/>
          </a:xfrm>
          <a:prstGeom prst="rect">
            <a:avLst/>
          </a:prstGeom>
          <a:noFill/>
        </p:spPr>
      </p:pic>
      <p:pic>
        <p:nvPicPr>
          <p:cNvPr id="2060" name="Picture 12" descr="http://t3.gstatic.com/images?q=tbn:ANd9GcTsUOXtNbBO3y0qinpkkuU8j9mAA-m1OoKVZo747McZA3JxluYEfw"/>
          <p:cNvPicPr>
            <a:picLocks noChangeAspect="1" noChangeArrowheads="1"/>
          </p:cNvPicPr>
          <p:nvPr/>
        </p:nvPicPr>
        <p:blipFill>
          <a:blip r:embed="rId7" cstate="print"/>
          <a:srcRect/>
          <a:stretch>
            <a:fillRect/>
          </a:stretch>
        </p:blipFill>
        <p:spPr bwMode="auto">
          <a:xfrm>
            <a:off x="6657975" y="4800600"/>
            <a:ext cx="2486025" cy="1838325"/>
          </a:xfrm>
          <a:prstGeom prst="rect">
            <a:avLst/>
          </a:prstGeom>
          <a:noFill/>
        </p:spPr>
      </p:pic>
      <p:pic>
        <p:nvPicPr>
          <p:cNvPr id="2062" name="Picture 14" descr="http://t3.gstatic.com/images?q=tbn:ANd9GcRkA8QCzC2iq-o50v0lJKn5_wvkHKuRBfCFyhZOkPXhj3kS1WNG"/>
          <p:cNvPicPr>
            <a:picLocks noChangeAspect="1" noChangeArrowheads="1"/>
          </p:cNvPicPr>
          <p:nvPr/>
        </p:nvPicPr>
        <p:blipFill>
          <a:blip r:embed="rId8" cstate="print"/>
          <a:srcRect/>
          <a:stretch>
            <a:fillRect/>
          </a:stretch>
        </p:blipFill>
        <p:spPr bwMode="auto">
          <a:xfrm>
            <a:off x="3200400" y="990600"/>
            <a:ext cx="2971800" cy="1447801"/>
          </a:xfrm>
          <a:prstGeom prst="rect">
            <a:avLst/>
          </a:prstGeom>
          <a:noFill/>
        </p:spPr>
      </p:pic>
      <p:pic>
        <p:nvPicPr>
          <p:cNvPr id="2064" name="Picture 16" descr="http://t2.gstatic.com/images?q=tbn:ANd9GcS8Ugj89lgj4uVgqZu7ysRrKqRA81U-e-Aiprg5R7IjNtmHx2rTCQ"/>
          <p:cNvPicPr>
            <a:picLocks noChangeAspect="1" noChangeArrowheads="1"/>
          </p:cNvPicPr>
          <p:nvPr/>
        </p:nvPicPr>
        <p:blipFill>
          <a:blip r:embed="rId9" cstate="print"/>
          <a:srcRect/>
          <a:stretch>
            <a:fillRect/>
          </a:stretch>
        </p:blipFill>
        <p:spPr bwMode="auto">
          <a:xfrm>
            <a:off x="4724400" y="4572000"/>
            <a:ext cx="2031018" cy="2038351"/>
          </a:xfrm>
          <a:prstGeom prst="rect">
            <a:avLst/>
          </a:prstGeom>
          <a:noFill/>
        </p:spPr>
      </p:pic>
      <p:pic>
        <p:nvPicPr>
          <p:cNvPr id="2066" name="Picture 18" descr="http://t3.gstatic.com/images?q=tbn:ANd9GcReBzqIBbsrPC9jD3eW3lTUDFeDqj7aoWCak_2pfTYn6b9iwaCg"/>
          <p:cNvPicPr>
            <a:picLocks noChangeAspect="1" noChangeArrowheads="1"/>
          </p:cNvPicPr>
          <p:nvPr/>
        </p:nvPicPr>
        <p:blipFill>
          <a:blip r:embed="rId10" cstate="print"/>
          <a:srcRect/>
          <a:stretch>
            <a:fillRect/>
          </a:stretch>
        </p:blipFill>
        <p:spPr bwMode="auto">
          <a:xfrm>
            <a:off x="6324600" y="2590800"/>
            <a:ext cx="2666999" cy="1600201"/>
          </a:xfrm>
          <a:prstGeom prst="rect">
            <a:avLst/>
          </a:prstGeom>
          <a:noFill/>
        </p:spPr>
      </p:pic>
      <p:pic>
        <p:nvPicPr>
          <p:cNvPr id="2068" name="Picture 20" descr="http://t2.gstatic.com/images?q=tbn:ANd9GcQKMbjgSMkJISXDu3ya_NNA3z6Y1YdmawiCF9NBRf7o1gTbStvg"/>
          <p:cNvPicPr>
            <a:picLocks noChangeAspect="1" noChangeArrowheads="1"/>
          </p:cNvPicPr>
          <p:nvPr/>
        </p:nvPicPr>
        <p:blipFill>
          <a:blip r:embed="rId11" cstate="print"/>
          <a:srcRect/>
          <a:stretch>
            <a:fillRect/>
          </a:stretch>
        </p:blipFill>
        <p:spPr bwMode="auto">
          <a:xfrm>
            <a:off x="2209800" y="2209800"/>
            <a:ext cx="1781175" cy="2571751"/>
          </a:xfrm>
          <a:prstGeom prst="rect">
            <a:avLst/>
          </a:prstGeom>
          <a:noFill/>
        </p:spPr>
      </p:pic>
      <p:sp>
        <p:nvSpPr>
          <p:cNvPr id="2070" name="AutoShape 22" descr="data:image/jpeg;base64,/9j/4AAQSkZJRgABAQAAAQABAAD/2wCEAAkGBw8QDw8PDw8PDQ0PDw0ODg0PDw8ODw8PFBQWFhQVFRQYHCggGBolHBYUITEhJSkrLi4uFx8zODMsNygtLisBCgoKDg0OGxAQGywmICQsLC4sLCwsLCwsLCwsLCwsLCwsLCwsLCwsLCwsLCwsLCwsLCwsLCwsLCwsLCwsLCwsLP/AABEIAKYBMAMBEQACEQEDEQH/xAAcAAEAAgMBAQEAAAAAAAAAAAABAAIEBQYDBwj/xABKEAABAwIDAwcHCAcFCQAAAAABAAIDBBEFEiEGEzEHIkFRYXGBFCNikaGxsiQyMzRCcnOCQ1J0kqLB0URTY4OzFRYlNVSTwtLh/8QAHAEBAAIDAQEBAAAAAAAAAAAAAAEFAgMEBgcI/8QANBEBAAIBAwIDBgYBAwUAAAAAAAECAwQRIQUxEjJxBiJBUWGBEyMzNJGxFGKh0RUkQnLw/9oADAMBAAIRAxEAPwD62AsWSwQWCBRBUhCBQKCIFBEEQKCIIgiCIIpEUCKREAgiAQRAIIgEAiAgCgEAgCgqUAgqUFSg9wsWSwQIUoIQWQKCBAoIgUEQKkRBFAikKCIKSPa0XcQ0DpJACjfZMVm3ZoMQ21w6ElpqGyPHFsfPt3kaLVbUUj4u3F07UZO1Xlhu3VBOSN5uj/iCw9fBRXUUlll6Znxxvtu6KCdjwHMc17TwLSHD2LdFons4bUtWdrQ9FLEIIgEQiJCIBQRAIAoBBVAFBVAFBUoAoPYLFksFKCgQgUCgQgUEQKkRQFSIoEUir5Wt4kBcubW4MMb3tEM647W7QxpMQaOAJ9gVLqPaTBTjHEy310tp7tLtDU10kWWimhppb3L5YjKC23AajL32K5sftPEztenH0Z/4vxh8q2ljxfXy2KaZn97TuNRF+4NR6lYY9dp9T5L8/KeFpptXTD5qfeHKCRrvmvD+sDQg9rTqFvmkwvcOsw5fLI3wafnBh77exIpM9oZZtVhxRve0NvhWM1cRvTvkaf13HdM9up9S2RHh/wDLZ5jX9d0McRG8u6wblHnjjy1W6qJL817A6Ozeo/rHt0Wz/KiOO7ymXqlbWma1dNhvKHRS6SF0Lu0Zm+xbqamlmVOoY578OmpK6GYZopGSD0XArdFons7KZK28sshZMwgEEQCAKAQCCqAKCpQCCpQBQewUJIQWCBQKBQKBQRAoIpHjU1sUYvJIxne4X9S1ZNRjp5phux6fJk4rWZaas2up2fMvIezQKvy9WxV8vKxw9HzX83DmNoNqKmojDKaYUTw8P3gYJQ4D7LgejuXFbqv4keG9eJ+rt/6HtzW3LVU22NdDpV0rapg41FE/nW6zE/X1FVOXpunzzviyTE/K3/LTfSajF3rvH0/4dBhW1lDU6R1DWyDjDNeGUd7X29irM/StTh5mu8fOOYaIyV32nh41u2VDG/dMkdVz6+YpGOqZPHLoPErPF0jUXjxWjwx87cItnrHEcvDy7GKj6Ckhw+M/pa2Tey27IY+B7yt34GgwfqZJvPyrxH8yw8eS3aNvVhN5O4ZZjU19RJWzkWIaxlPD2WY0X9q3T169Kfh4KRWPrzJGHnxTPLCreS2IEvoql8Lj9idoqIz46OHrK34faO23hzUiY+ccNOfRRljaZlz9fsvicF89N5QwX85Sv3mnaw2d6gVY4tdo8/lvtPyso8/RrxzRphM25aeY8fOjeDG9ve11iF0zhttvHMfRWZNNlx8TDwnxGJmhfd36recfYtmLS5cnlhNNNkv8HgzG6lpzQEwHoeXkO9QV5pehZ7c24dNdPSneZ+zs8D5V66nhZFMyOtc0m80hdG9zehvN6uvVXleiREbTZ1RqJh2uDcrOHzWbO2Sjeelw3sV/vN1HiAuPN0jNTy8ttdRE93bUGIwVDc8E0c7D9qN7Xj2cFXXxXpO1omG+LRPZkrWkIKlAXQCAQBQVKAQVKCpQewUJWCBCBCBQKBQKBUiIOS28pcTm3TMOqo6TKySSQPafPOuAxpcAS0DnHxCqup9QxaWKxlidrfL4N2CLeLePh83zPEa7EqQ/8RoZcvTVU530R7TroO8hVtMWm1XODLz8p7rzB1ecfGSn3h6UGNUs481Mwm18jjkePyu1WjLos2PvVcYOoafL2t/PD0ZiUb37qASVc391SxuncO8t0b4kLPF0/Pk+G3qwzdU02Lvbf0bqh2WxWexLIMOjP2p3eUT/APajOUeL1Y4uk0jm87+inz9evPGOu3q3lLyaUJc2SsMuISt4b4hkTe6NlhbvurPFhpir4aRwpc2oyZreK8mbk5po3Olw6afCp3DUwOD4ndjon3BHYCFGbBjzV8OSN4a63mvMMWT/AG7SfSU9Pi8I/SUrvJqkDrMTtCexpVFqPZzBfnFM1n+YdNNXaO7zo9vMPc4xzvkoJ2/OgrY3U7m+J5vtVHn6Dq8XljxR9P8Ah011NJ+jyn2/pC8xUcdRic97ZKSFz2jtLzYW7RdbNP7O6rJzfasfXv8Awi+qpHbl6R020NZ9mlwWE31efLKodWg5o8bK80/s9psfN97T/EOa+rvPZlU3JjRFzpaySoxKoeMrpZ5C0WtbmtZa3ZqbK8pjrjr4KRtDmmZmd5abFOR2n5zqGodTk67qdu/j7g4WePEldmn1eTBO9Wu+OL93FYxsHidLcvpjNGNd7Snyhvi0APH7qu8PW6zxkrt6Oa2mmO0uatqR0tNnDgWntHEeKtcWrw5ea2c80tXvDxlnY3i4X6uJWGbXYMXeWVcdrfBnYHS4jM8OoIZwdLVDSYmj/MuB7VSanq0Xjatf5dNNPt3l+g9gHYh5HlxKSOaoY8tbJGbl0eVpGc2F3A317lTb78uiHSFEqEoK3QS6Augl0BdEq3UAKCpUj1CgWCCwQIQKBQKBQKkQIMGvHnGH0Hj2tXkvaqv5dJ+rp0/xePu6l4uJmOYdTiNvtl6JtJVV0VPFDWQRSTMmZGzVwBvmYRldpfiNOPQvRdG6rqf8imG1t6zO3LRlxxtu+YbOYhiWHNa6hqGta9rHyQlrXxPNr6gjt4ggr6hPSs844yV5iYU/+bi8U0njZ3mD8seUhmJUT4joDPTc9neY3G48Ce5V98dqTtaNnTW1bRvEu+wra3DaphkgradzWjM8PkEL2D0mPsR3kLBk09ZykUWcw0TKjFqgEDd0UTpGAngXSHm27RdNh4H/AHkreilwOA34kVtWOrQcwewoGm5LqIyOnrJqrEapws6aeUjoto1vR1A3skjCj5Pq3D3PfguImFrzmfSVbGyQyEaC7wLj1X7UC7bzEKHTGMKlZGONbRETQd5F7NHe6/Yg6fAdr8Orh8lq4nutfdOJilH5H2PiNEGLj+3uF0V2zVTHyjQwQefkv1HLo38xCD5/i3LFVTXbh1EI29E9SQ937oIaD3uKiZiO8tmPFe/lh852jqKqZ76urkbPPJaNxytFhY2tYACyimWJnardm0l8VfFZ9a2W2FoIIYZHQiondHG90s3P5zmgnK06Dj1LKZme7lda1gAAAsBoABYBQlucGHmz94+4LKEM0lSKEoKkqUC6AzIlMygF0EugLoC6JeygIQWCBCCwQKBQKCBAoMOv+dH3SD4V5j2ojfT1n6ujT95Y68K7Gm21ZmwzEB10dV/puVh0mdtbi/8AaGGTyy+J4abwQ/hR/CF+jNDO+np6PEan9W3qyXMBFiAR1HULfkw0yRtaN2qmS1Oay0+IYeA6NkQbH5RJHA8lgflDntsW31ab24ELynWtNj0u16R8/wDZe9OzXzz4bf8A276Bgb8Wwlm6ozT19GHOf5NKwQSgk3OV4PvJ7l5DD1jBkna/u/09Dm6XlrG9eXVYVyo0L3CKtjmwqoOmWpYd0T6MoFrdpACtaXreN6zv6K6+O1J2tGztqaeOVjZInsljcLtkjc17HDscNCsmDXY3tJQ0QvV1UMBsSI3OvK4ejG27j4BB89xrlni5zMOpJKp2o3s3mov3Bckd+VRO0d2Nr1rzMvlWOVtTJJLWSx0kbpAGuijgjEYuLXDLEZtb3uTdK5ImdoaqZ6XttD1oMOiDGOLQ95a1xLtRci+g4Bc98tt9oek02ixxSLTG8thZatt+6wisR2araP6Effb7it2COVb1P9OPV+gqNlooh1Rxj1NC6FI9rKEtthf0f5j/ACWUIZRKkUKAKAKCpQF0FSVILqBMyAzIMoKEkILBAhAhAoFAoEIFBiYkQ1oe4taxly5ziGgA9JJVH7Qaa+fS7UjeYnduwWiLcsZpB1BBB1BGoK+d2rNZ2l27sHaGPNR1bf1qapHrjcunQztqaT9YY27S+D4Qb08P4bV+kOnzvpqejxOs4zWZll2uVjVg59Meqqpv9Rq8z7Sx+RE+v9Lrok/m/eP7fT7L4zu+lPKopo5G5JWMlYeLHtD2+orZjzXxzvSZhhfHW/Fo3cLthTNw1gloTPTGoL43shqZ4WZuaQ+zXa9Itw17F6npOuyajxVyc7fFQdS0tMW1qcbueiwtjSS8mZ5JLnvNy49JPX43VhOSZeTy628ztHDMawAWAAHUNAtc8uSbTPMsDHx8nf8Aej963Ye7s0HnlnUw5jPuM9wWm3ml9Awfp19HpZYtzU7SNvGwdcoHsK34e8qvqnlj1foljbADqAHsW5SI4gAkkADiSbAIltMO+iaeIddwI4EHgVlCGQpAUFUAgqUAUFSgqUAU3BdSM1YpWCBQKBQKBCBQKBQc7t9h8dTROhlBdE6SPM0Oc29rkajtsVX9S1F8GHx077u3QYaZcvhv8ny6mwXEaA5sMrn7sf2SoOeIjqF9B4WPaqOdZpdVG2pxxv8AOFhk6bavOK32lsH8pM0cUsGJYfLDK+ORjJYPOQyOLSBx4eBK006Ditkrk02TeInfae7hyfiY+MldnC4I8blrL89mdjm8HNIcRq3iPFfZOk5aW09a78w8fr8cxlmfg2KtHDLGrfnU/wC1U3+o1ed9o4/7b+f6W/Rp/O/j+305fFZ7vpiKBxHKoPMU34/9F6HoPmv6KbrHkq00g1Peferp8+t3lWyhi1u0X1c9r2fzW7D3WHT/ADz6NjAOYz7jPcFot3l9CwR+XX0Xsobmnx+VoMIJFxIHuHU0LowxPKm6pes7REvotbymSTc3DaKSU2+nqOZE09wOvrCnJmx4496XBh0uXNO1K7tDWUlbWm+IVb3s/wCmhO7hHYQOKrcvVI7Y4/lc6fonxyz9ofYdiIwzD6ZgvlY1zG5iXENDiALnqCsdNkm+KLSqNZirjzWpXtDeLe5QgqSgLoKkoAoKlAFShUoKlBsQoSQgQgQgUCgUCgiBQaracfJndjmH2qr6xG+ml39Nn8+HFrxr0zExdmanmHA7p5aRxDgCQQegggLq0WSa56zE/Fpz1i2O0T8nzrAdnYainMjnSNnMs3nmvObR3T1+9ezvqr4b71l8x6j1HJp8/g2ia7dnpPhtfT3ItWxDq5soH8/arjSe0GSvFp39WrHn0ep/0ywnYrE8xh2aJ7JonOjkaQRZwPiunqvUMer03hpHPP8AS06fppw5vFMxMcPrTHhwzNIc08HNIIPcQvkmTHalpi0bPoVbRaN4lZa0uK5UB5ql/aP/AFXoOgea/op+seSrSvGp7yrt89tPMiyMWr2iA3LQTa8rB4WK3Ye6y6dHvTKzsYiAaxmaeSzQGRtPG3X/AEusJxT3tw9nXqFa0itI3llQYXX1GryKKI9A1lI949i5cmtwYuI5ltpptZqebT4YYmNYBFBJStaXvMjzvHPN81i3+qy0urtmpeZ427ObW6GmC9Ijnfvu7oMA0AAA0AGgAXn7Wm07y9VSsViIiEso3ZPo2y8oFJAPRPxFeq0kbYa+jw2vnfUW9W5Ei6HIcyhIJQBKAJQVKIBUipQCAUjYKBYIFAoFAoFBECgUGu2gbeml7A0+ohcHU430t/R2aCds9XELxD1Lyqm3jkHWx49hW3BO2Svqwv5ZcZscPkv+dN717DU+b7PkHXuNT9m+C54UTTbUsy08k8fm6hjbMmaAHgO0cL9oJ7uI1C6dNefFt8F30XPk/H8Ezxs0dNh2K0rWS0s2/a5rXGLMXO1ANsrvneBPctmSuDN7t4ekwdax1yTji20xPx7NthfKGA7d1sLoZBoXAEW72nh7FVajodbe9hl6LB1bfz/zDz2+xOCohpXQyCQCYONr6Nu3UrZ0nR5dPe/4kMOpajHmpHglpqvEIo75njiSANSVaRjmXja6PJefkxKWpq6txjoqZ8h6X5bgd54N8SoyWw4I8WW0QsMHTa788vfaLYutpqUVdVPG5+8ZHuAS4jPwObhfTgPWtGl6ng1GScePfssraWcNd9nSYBh0UUERYxoe6NhfJYZ3EgE3KqNZqMl8lomeN+z2HT9Ljx4q2rHO3ds7LjWLmtpxepoh6Z+ONW/T/wBHIoeqxvnxQ6QqoXsCylLqMHqssMY6m/zXsdPH5VfR8/1dt89p+rdQYgs5hpiWdDVgqNkvcSKErZkEugEAUApQlkEQZwQIQKBQKBQKBQKCXQY2JAGGW4c4bt5yt1cbC9h2rVnrW2OYt2bMV5peLQ+O0G2NO5+6qGyUU4NjHOMov97h67LymbpN4jxYp8UfR6HD1HFfi3E/V0TXBwuCCCNCDcKuilqXjxR8Ydu8Wjhxmyf0Dx1Tyj3L1+fmY9HyH2h41LdhaFA1e04+STdzfiC36fzrbov7qPSWdh5vDF2xRfCFhk80uLWcZ7+spXYfDOMs8TJRwBcOc37rhqPAqaZLV7Sz0+uz4J9y3HycZtFs5BRxPma6ofGTlELZGsyvPBznW1bodLX4artw5pvxPd6fpvU51UzW0bTDs8D5MqOCz6kurZtC4OuyEO6bNGrvzHXqC8trOvZrTNMXEfP4vVYtHSObcu0ghZG0MjY2NjeDGNDWjuA0VDky3yTved5dtaxXs5DlW/5e39qp/wDyV37PfuJ9HJrfJ92FQC0MQ/w4/hCz1H6tvV6nSxthrH0h7rS6XN7QC9bQjtPxsVxoeNPklRdR51WKG+nmYwZnuaxvW42VZTHa87VhcZMtMcb2nZz1XtdAHhkeaS5Ac8C4aOkgdKtMHS7TzknZS6rrVIiYxRv9XfU5GRmU3blbY9YtxXoqREViIeUvabWm0shkxCy2Y7smGrKxmGW7ZU1UVrmGcS2cMlwsUvYIkoCyBQFkEsgzApQQgsgQgboFAoIgiBQVfwPcVya6N9Pf0lnTzQ5vHNnKOtblqYGSdT7ZZG9zhqvm2l6jqNNO+O32+DutWLd3AYjye19FmkwqqdJGLnyWUi9uofZPsXpdN1zTamYrqabT82NbZcfNLOQwnHmUrnxTXexzxJvmNcA1zmjM0g66EcV6XJh8cRNXmeqdOnVW8dZ5ddR1kUzQ6J7ZGnpabrjtSa93k8+ly4Z2vVhbS/VZfy/EFs0/ndvRv3Ueks3C/q8H4MXwBY5PNLl1/wC4v6soLByOe27HyN33h8Ll06X9RedC/Xn0fT18+y+e3q+nV7Qi1snG8q31Bn7TD7nq/wDZ79xb0ces8kerEox5qP8ADZ8IWef9S3q9Vpv0q+jwxDE4IBeWQN9Hi4+C2YdLlyz7sNeo1uHBHvy4TGsfdPUxPp2HzQLY7/OJJBvbwC9BpdJGHFNLfF5XX9Q/Gyxkrx4ScOqKg56qV1uOQG5/oFtrOPHG1IUmp6rNp5mZlsqaiii0jYB2nVx8VjN5lVW1WTJaH0qmbaNg6mN9wXdXtC5h6WWQyaanJKiZTEN3R0R4la5lsiGyZGsWT0DUDlQSyCWQFkAUGUFKCEFkCgQgUCgiBRKIIVo1Ub4bR9JTXuwF8lniVgUrPMD41h1JG+KaORjXt8pqBZwB4O6D0L6bW8xWsx8o/p4frOpy4dV7k7NbWbJ5HGWildC/jkLrA9zv6jxXRXURMbWhGDrNMkeDPVr6/FKwRyU9TDfm5t6LNOVupOpseHEFbaY6b+KsrDSaXSzk/Gwy6jZ2qZLSwOjcHARRtcARdrg0AgjoXHmrMWnd5zqenyUz2tMcTLZBaoVzn9u/qbvvD4XLq0n6i76F+4n0fTxwHcPcvn2X9S3q+n18sEBa0uA5WsTgFNFBvGmY1DHmNpDnNa1rtXAcOIXpfZ7T5Iy2yTG0bd/u4dZkr4dnDy7SVc7Wx0zMjQ0NMlrXsLcTwV9XQ4aWm1uWvUdbvWkU322j7seHAy456iQyO42BNvWuicsRxWHnM/U5tPu/zLI8nYyoiDGhoDH8PYo8UzWd2EZbX09ptLYrSrFoxqO8LKO7Zi5vD6HGNB3Bd9Zej2bChoXPPDRTNkxV0FJQBvRqte7PZmtiRK4YgcqCWUCtlICgqUAUGQpFgoCpFkQUSUCgUEQKAssMkeKkx9Ex3YJC+TajHbHkmto25d8TvCLTCXyXDm2dVDqrKsfxr6TSd8dJ/wBMf08H7QRtqfszFk8+0G231Nx42dcfuuXRpp95d9CtP48x9G1xTkhqYY46nDKhz5DGx7oiRFJctuQ0/NcOw28V3TETG0vV3pF42tG7modpKqleYa+ndmbo54aY5W/ejP8A8XPfS1nyqXU9FxZOcc7T/svtNitPU0TtxI2RxcDkGjxo7i06hY6fHamTlp6XoM2n1E+OONu7scX5QcPp2DLJ5TIWNIji7vtOPD39i8pj6HqMuSZt7sb/ABe5nV0rWNnC4ltnilfdsA8jpzfVhLSR2ycT4K+0/StLpo3n3p+rVX/I1HljaHO1+ECPdF7zLJI8tfe9uBOh4qyx5ItvEdmGs0c6esWmd5l0YaBoAABoANLLmmd5eJyWmbTMlQwYL/rTPwifWStseRY1jbST6s1a1e9Kdt3tHpN96yr3btPWZyQ+s4Tgr5LOcMrdLX4lde70kQ6aCjawWAspZPcMCJSyAKIVKAKCqAKCpCIBCke6JIUCwQIQIQKCwQICCwCCwCgWAUDzlp2u7D1ri1WhwamNslfv8WdbzDElgc3tHWvKa32byU97BO8fL4t9c0T3fJgwtnrAQR8sqHC4IuHEEEdi9BjpamGkWjnZ432ij86Jh63WbzjR7aC9HJ4e4ro03nXPQv3P2l98ws3p4D1wwn+AKwewYuObP0lczJVQMmFiGuIyyMv+q8at8Cg+F8qewkOHbt8TjLHUF7I94AJIntsSCW2DgQeNujpUbprHOznaPBIIuI3rx9p3C/Y1cd89p4em0/TcWOPFPMtldaJlZRWI7NXjerqf8V3uXTp/ioutztSv3bArTL5zbuUYtdm+Vm5taFvHvK3be4tYpadJtDrsC2QrKuzmx7mE/ppQWgj0W8XJXFPxY4en2tzZ9H2f2HpKUte4GonH6ST5rT6LOAW+tYha4tPTH5XULJuBUgKCqAKAQFkAUQqQgCpFSg9goSsECEFggQgsECgsECgUCCoDdRsISmw1mLYRFUNyvGo1Dxo4FRakW7ufPp8eeu143cXimy88N3M89H0FoOYDtauXJppjyvOarodq+9inePk4ra9vyR49Jv8ANRgiYu1dGx2x6ra0THD7rgbr0lKeunpz/A1d71zNQfKuXweYoP2iX4QollTzQ+fO4nvKrZ7vb17QqsZZbNbi4vJTD/Ed/JdOn7Wef675Y9JZz5A3iQNbLXFZmXz6uK9592HQ4FsbXVlnCPyaA/ppwWkj0Y+J8bLfXD81jh6d8bvouz+wlDSHeGMVNTpeeVrSdP1RwaFuiIiNlpTHWldodRbwUs0QBUgQCAQCARAUgKAKAKCpQewUJIQWCBCCwQIQKBCBQIQKCKEFAKUIQg0mPbKUlawtmjsTxfGSx1+23HxUbR3R4a7+LZtKC0EUcJuGRMZEyQ6gtaABmI4Gw7lknZng+pB8u5eR8noP2pw/gUW7M6eaHzp3E95VZL3Fe0Kk8B0k2a0Alzj1ADUnuSKTbtDXlz48Ub3l0WFcnFXWuilmLqGFhc4Z2gzPvaxDL83h069i7MWPwxz8XmeoaquotEV7Q+i4BsTQ0ZD2x76cf2ie0kl/R6G+AW2IiFdWla9nSKWSXQCCKQJsJZAWRAQCkCAKCpQBQVQBQeoUJWCBCCwQKBQWCBQKCIgoFBEEQIRC4UpNkHjuC3WM5fR4sPh/SyDgeV7DqqrgpWQUskz4qjev3Za4BuW3Xf2LGY3TWdrRLncG5PK2c5qgihi6jllqHDsaOazvJPctFcER3W+bq17R4ccbPoeA7LUdFrDEDLbnVEh3kzvzHgOwWC3xER2Vdr2vO9p3boqdmO4siEsiEQCCIIpAgEAgCgEAgCgqUFSgqUHsFCVggsgUCgUCEQQUCgUCgiBQKCIG6kOZBMyCjkFEAoSiIRBEAgiAUgQRAIBAFBVAFAIKlAFBUoPZQlYIEIgoFAoFAoG6BQKBQRBLoG6kRBLoJdAFBVBEAoEQRAKQIIgEEQCAQVKAQBQVJQBQVKIVJQ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72" name="Picture 24" descr="http://t2.gstatic.com/images?q=tbn:ANd9GcSujWUbessl58IpdISnJxx7dfNIR4HsQikmB8zaGtxFzlaE7KUD"/>
          <p:cNvPicPr>
            <a:picLocks noChangeAspect="1" noChangeArrowheads="1"/>
          </p:cNvPicPr>
          <p:nvPr/>
        </p:nvPicPr>
        <p:blipFill>
          <a:blip r:embed="rId12" cstate="print"/>
          <a:srcRect/>
          <a:stretch>
            <a:fillRect/>
          </a:stretch>
        </p:blipFill>
        <p:spPr bwMode="auto">
          <a:xfrm>
            <a:off x="4038600" y="2362200"/>
            <a:ext cx="2143125" cy="2143125"/>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677400" cy="2057400"/>
          </a:xfrm>
        </p:spPr>
        <p:txBody>
          <a:bodyPr>
            <a:normAutofit/>
          </a:bodyPr>
          <a:lstStyle/>
          <a:p>
            <a:pPr algn="ctr"/>
            <a:r>
              <a:rPr lang="en-US" sz="3200" b="1" dirty="0" smtClean="0"/>
              <a:t>Movies and Television of the 1980’s</a:t>
            </a:r>
            <a:endParaRPr lang="en-US" sz="3200" b="1" dirty="0"/>
          </a:p>
        </p:txBody>
      </p:sp>
      <p:sp>
        <p:nvSpPr>
          <p:cNvPr id="3" name="Content Placeholder 2"/>
          <p:cNvSpPr>
            <a:spLocks noGrp="1"/>
          </p:cNvSpPr>
          <p:nvPr>
            <p:ph idx="1"/>
          </p:nvPr>
        </p:nvSpPr>
        <p:spPr>
          <a:xfrm>
            <a:off x="-7924800" y="5029200"/>
            <a:ext cx="8229600" cy="4572000"/>
          </a:xfrm>
        </p:spPr>
        <p:txBody>
          <a:bodyPr/>
          <a:lstStyle/>
          <a:p>
            <a:endParaRPr lang="en-US" dirty="0"/>
          </a:p>
        </p:txBody>
      </p:sp>
      <p:pic>
        <p:nvPicPr>
          <p:cNvPr id="1026" name="Picture 2" descr="http://t3.gstatic.com/images?q=tbn:ANd9GcQytzOScjtWEzACFHLkUnQ-TNkDkpmLBLpOuBmcEcKu5-5obOZp"/>
          <p:cNvPicPr>
            <a:picLocks noChangeAspect="1" noChangeArrowheads="1"/>
          </p:cNvPicPr>
          <p:nvPr/>
        </p:nvPicPr>
        <p:blipFill>
          <a:blip r:embed="rId2" cstate="print"/>
          <a:srcRect/>
          <a:stretch>
            <a:fillRect/>
          </a:stretch>
        </p:blipFill>
        <p:spPr bwMode="auto">
          <a:xfrm>
            <a:off x="0" y="1066800"/>
            <a:ext cx="2609850" cy="1752600"/>
          </a:xfrm>
          <a:prstGeom prst="rect">
            <a:avLst/>
          </a:prstGeom>
          <a:noFill/>
        </p:spPr>
      </p:pic>
      <p:pic>
        <p:nvPicPr>
          <p:cNvPr id="1028" name="Picture 4" descr="http://t3.gstatic.com/images?q=tbn:ANd9GcRL3G4oA-dqhtLE6R1PCqFUj3bllieXZvLpDF4uS2T_xbxO0nH8pQ"/>
          <p:cNvPicPr>
            <a:picLocks noChangeAspect="1" noChangeArrowheads="1"/>
          </p:cNvPicPr>
          <p:nvPr/>
        </p:nvPicPr>
        <p:blipFill>
          <a:blip r:embed="rId3" cstate="print"/>
          <a:srcRect/>
          <a:stretch>
            <a:fillRect/>
          </a:stretch>
        </p:blipFill>
        <p:spPr bwMode="auto">
          <a:xfrm>
            <a:off x="7391400" y="914400"/>
            <a:ext cx="1504950" cy="1771651"/>
          </a:xfrm>
          <a:prstGeom prst="rect">
            <a:avLst/>
          </a:prstGeom>
          <a:noFill/>
        </p:spPr>
      </p:pic>
      <p:sp>
        <p:nvSpPr>
          <p:cNvPr id="1030" name="AutoShape 6" descr="data:image/jpeg;base64,/9j/4AAQSkZJRgABAQAAAQABAAD/2wCEAAkGBhQSEBUUExQVFBUVFxcVFxUVGBgWFhgUFBYXFRUUGBQXHCYeFxwkGRcVHy8gJCcpLCwsGB4xNTAqNSYrLCkBCQoKDgwOGg8PGi0kHyQsLCwsLSwsLCwsKSwsLCwsLCwsLCwsLCwsLCwsLCwsLCwsKSwsLCwsLCwsLCwsLCwsLP/AABEIANwA5QMBIgACEQEDEQH/xAAcAAABBQEBAQAAAAAAAAAAAAAGAQIDBAUABwj/xABDEAACAQIDBQUFBgQFAwQDAAABAhEAAwQSIQUGMUFRImFxgZETMqGx0QcUQlLB8CNicuEWQ5LS8RWCslOiwuIkMzT/xAAaAQACAwEBAAAAAAAAAAAAAAACBAABAwUG/8QAKREAAgIBBAICAgICAwAAAAAAAAECEQMEEiExE0EiURRxMmEF8SOhsf/aAAwDAQACEQMRAD8ApoalU1ElSrTQBMhqZTUC1MtEUyVTThTFp6mrBHCnCkFPAqEsUGnimCnTVlWPFUsTt/D2yQ962pHEZh+lAm3N4XxVxghK2FMKAYzxIztHEHkDpQxjrjE5FnX8I1nyFLyzc0jVYuLZ7Ds/eGxfJW3dVmHFTKt45Tqa0ZrwRUgS2sTlMhhPSVJjWvW9z9vjEYZSTDLCsDxDDQeINHCd8MCUa6CGa6abNdNamYs0k0k11Qg7NSTSTSTUIOmkJpJpCahDi1JNITXVRYuakJpCaSahRxam5qU02ahZ011JNdVFmMtSLTFFSihNCRRUi0xalWrQLHrTxTBTxVlDxT6YKeKspjhQ7v3tY2cLlXRrx9mD0BEsfQEedEXKeAHy615pvDvBbxV0HOfZWycgiC0jVgOPrWeWW2IeONyIMHZ/h5dF/fOq9+2ioUsk52ibg6SOyvdx8Ypv3hSIGYj5+tPt4a+HDKog830QD1+Vc+6Ogo3+ie5uaMmb2pM6xGs+PlWVsPabYe//AEmCOsa+unHworxmMxFvD23a0s3SQBJAAA94+vCg6xhLl7EZQFzlgY4DSPOI1osUpPsmohCNbUe4q0ilmocI0osiDAkHjUsV0UzlnVwrorhVkOpKU0lQgtNNLTSahDppJpK6qsh011JNcTUIITTaU001C0Ia6urqhZlqtSKKaoqRRQhD1FSqKYoqVRUKFAqQCmgU8VCCingU1RUeMxQtqDxJMAd/0o0m3SBZT29cRrTWW1LqRA5A/inkeleZ7W3aa3dC2vcYnKTPYP5WPyNGdty5JMkkk6dKpY/N7NwkTBIHUjTiesxxp7JpYLHz2Yxyy3cGFursUtihavHLIJUzoWWDlB8NfI16ncwoW2AFHZ4KeE9/dXkdzaThcr6MsZLgADW2U9R72mkz0oj2PvsH/hYtgkf5g1RuhInp5fKuFrNPtlcejtaLUKtsgh362rNu3aZO2jl86mVIIiPdEE66a8tag2RuStq6LxcljDEDSGgjTyMUI727dT2gNm+bhBBDcgRHaAkgcKOt0N4fvWEF19HQlLnISoBzDxUg+M1emgu2BrcltRiM3i3ptYdWRXm7ouVYLKWEgkfGszdXfsXrnsbwyP8AgYkEMeakwIbp50NYHZ74i7cuaG9czXJdoFsFucAkEAgRHTpQ5tTCPavFW98QZUzPQg0fk+fYvsqHR7zXCoMC7taQ3FyuUUsszDECRPjVDbG8aYdltwXuNqEHJfzMeQ+JplySVsWSbdI1jSUCbV3svCQM06GLfZAk6drjFJhvtFdQM9vOI1IMMI7ognny41ks8WaPFJB2aQ1Dgccl60ty2cyOJB+YI5EGQR3VKa2syENJXVxoSxDSUtNmrIcaZTjTCaos411JS1dkKCipVFRoKlUVQQ9VqVVpgFSqKhQ4CngU0Vy4hZjMJ6SKhTGY3GpZttccwq/sADmTQttTab3eUaSq9ByE9SRqe7vqXfXFBlVFMlLiMw7gwzGe7T1NZb4gC4DxE+MiQPjT+GCitz7MJytlq3jcqAWwDxOUnXXWZFZOO2kwOX3RzzNB66SMpqbMCxKjLqeHSdII8KhvXGH8w79D/emWlRlfIP38TAKlZnhJ5dBy6VSLdkjqAVPPQ/QmtPabLlgLqddBw9OdZQSQBXPzxt0N43xZDXq32WXhewj4fgVcqcvHJeGjeM5h5CvKYow3A2hdwrPeSApEdoEhss+HMxx60nCMpcR7NG0uX0E+Js4fY33iLRxPtFAV2ye0T3gUJI9wkocwE6cOBFTc3dJ3uDF4sdoQbSH1Fxl5dQOuvSnbJxf33GJmGiTdYcRKEZRP9RX40eGs8GOXc1ya55xXGN8Pkr4zEi3be4dQis5jjCgmPhXlmyy966btzVnJYk6CegPQaDuEV6ZtvDNcw15F957bqviykDWhndHdRntq7QjkFCHMEFWIMA+BHl30OqlVB6THvbBvbOJiQgJYcW/CO4ciYmsDDX2hswkcJjn9YNeuYvdC2giBpr4k86EN5NkrbWV7OskClI5F0OT07rdZa+zHaB/jWCdARdUf1dlwB0kKfOjk0BfZrgj7a/djswtsHkSTmMeWX1o+NdPG/icma+Qw0kUpFcaIEbTTTqQ1CDGps09qZULENLSE11QsqqKkUUxRUiioWSKKbjcatm2XcgBRqT8qkQUEb87Yi+tkgwoDDvLZhoO6gnLai4q2ZW8e+V642W2xtp3aE9KGjjbkz7R5HPM0+s1sYzDSumrSYA1idYJ7hJ/5qguyyDDaTz/Wlt/2bvG/Q/D7ZuTmLFieObWev61rHa63EmIgQf7eHGhz2cA93zrsNcIbQx6frTun1Di6b4YtkxJ/sLMLf7s0gkd+mo+fpUj3HI//AFSx4dpYnlMkVi4LEsgluyv4WOhJ6henfW1axfZnQidR0PUdxrqqaasUcaKdzZNxzma1bHU5n/8AFTrWXtawEusFGiqokcP3rRUmPBnkYrOt7KS6x9oxBPuIsZiPzGdANDx5Cl9TKGOG5muFSnKkDuztmm9cgSFHvNxjw8aKLuNi0VC6BdANNFMcOXD4mon2FbQE9twxiEbge+AA1VnwyjgWXT3SWJHIhtI9K52PVwgn8exqWnlL2VdlbTazdF1HgqCZ68AFI5zz/tXrW723FxdgXFGU+66c0cAEr8QR3EV5OthFMQI7h9NR516zsz2FjCIVy2rQQNLGPeEyzHiSfWjjmWXoCeNwNKocVsK1iFILHMCwVhJEmZJA5gk8ec0B7179h19nhXYDXPcAKk9FUnUDiSdOUVofZZtwDDMj/hY+JVzmB/1Fh5VjrMMoxWT6/wDP9juhnTcH7Nnb2xfZYezaS9cEvlL5jJAEmCZPHShvHbJNpO3eNydAGM8ec6Vubz7SDsmW4QqkkLlBIIj8Sk6d1Cm820M9p+mUj4RXMXPB051FWwn3RtLasZcySzE5VI0AAUAgc4FbxFfPoTSav29o3gIF24B0DsB6TXcwYJSVI4GWW6Tke5RTTXjeAxd137V26cqltbj8vPvo93f3wF22ntVKn3Tc0yMRwPdIH7FXlh43TAScuglNJSzTSazKGtTaU02agQhNdXGuqFkC1KlRLUyCoQW9eCIzNoFBJ8BrXnm2dpC9dF0wuhy5vUD0oj3y2iVti3wDaseoH4e+a89xZa4ubXKp58STpw5Utllbo2xqlYzZ20ct1S0le1mEwSGUg+evGtO/dLWSe1pIUkcYY6eI0Neo/Y/u9hjs8XWtK9y61zMWAYhVdkCieHCtLf3DW0s27Qw+QZ50QZeA/EP16UtNjuKDqvs8Fa4MpAkcNDxzDT61Vt3MrA9D8qOd+th2bVtWtgKxOZoA1mRH60CcTW2OXtCuaG10zTe2rmWYsepM1Zw1zLwOg4j4RTLOzECiT2ufMfEVG2D/AJ9O5f8A7V2HnjX9iPjbL+YMVUkZZBY/yTrp4USpsq09w3C6EaEDlIAEd4HpQeuGEHtE9BEAd/Mk1s7l7Na/dFv8ROWSdJHM+Qrm62e5Joc00KbQR3cMLq5bYKGNARpPGdB8fShu8WjIy6zyLDrrMme7zPOvXX3fwWEthroa48cS7KCQNSFGgA1rDwey7V9nuJZcwubMzCMsSAsATIg68q5ltHQWNMAdqbGyWhckkCDr/asLaO2rmIyB2OS2oRF5AKIBjmx5mi/ePai3LF4IrKFBAJ6iK8/ttpXZ/wAXFOTchHWUmkiU8CP3Irf3Jx/srisdBqhJ6NET17QHqaHkuAEEiRIJExI5ieVSYTGw50EE8BOndrr612ZrHkltn1JOIkpSjUo9p2H+822LobtWrZEQHUDTyjShLaGIa4uQSZ4+VEmE28jpbF5S68JXVgVgQQdCSIPGda1r2N2etwqMwb3B/DMZzpq3AQTB6Qa89k/x+oxSrZf9o661OLLH+Vf0/R53i8OqhAPfIOcQeoykeI5VXxeGa05tuCrDiDxE6j4EVNtJj7Zv5Tl04dnQx11mruztim8hY3CuY/lzEkTrmzD/AJrvpvHCNHJbV8lfY94LdgiQyup81n9KL9ibN9paWYiYKjsntCBDAjLBiPChDaWA+7XVAbOMoeYy6SylYk/lPOi7ZmPyqCuoMSOqkSCDypPWLdJSNcMlF/s2sNjvYMbbksoUNEEsO1kaCBBAMEjlm5c9bD4lbi5kYMOo6jiD0PdQxitsySSocycrNoyqQsgeMT5edZ1rab2nJQwzQSOR/qB4d3OIpCD9GuXGlHd7Do001nbK22t6UJAuKJKjmOon9jzrQNaC4hrqQmuqFkS0Fb0b73FuNaw5ChNGeASWHELOgA4TE8aLsZiRbtO54IrN/pE141cYnU6k6k951PxoJMtE+K2lduGblx359pifQHQVyY2SJEgakTz61Uq3s6+ikl0zdB6g/MVnSbDTaPQPsx379jcexdIS1cOZX4ezY9lvBTAJPIyeZg63pwhAz/edD2o9o7af9zFevKvBLOJITLJBBkREHjxngdePMaU685HY9o0RwOYL4BZgj0FZTwp9DOLUuCp8m3vft9b0IhzAHV+I05A8/HhQ1bBJ0pIrlaDIooxUVRhObm7Zp3MQedQNiKrG8TTY61pYFltMVXs/2c7Fs3cNh8RbSHRWL3FCjtqcjIwAm4SczZiZHZjQ15DhdmQJYa9DwFbuwdsHCuCGYWiwL21uNbDRwIymJ0HiBBoMsXKJphzKEuT6B9oOBAJOk93zqj94SwjKLbkE9pkVnJJERABgAczoKzNlb12MSv8ADcEx7sww7iOVP2rjrwtn2be9plCAnvliYjyFc/c06OtBKXR5vvHeX7reCggahZEGCcsEV5rNGu+u0iFCMZd3zGBGimToNOMUFXeM10tHLZGznax3kr6EzUto60wNGtKGkz5zTkcr3JibXAYbpYEXkxDG/Ztmxb9sqXT77iYyg6aREwdWWsm7iiqyDry6z1rLS5W3jd1MWlr2jYdwsSToSAeqA5h5jSuvHVRjFuUlz0Y+JyfC6M3ClSChWWYqFfMRl1E9ng2k0UbHvQpQ20QKNHF4NrI7LKGMSCTMDh30ObGtg3ATyjXpymt9sW+RM2gQFVBZWOUweKaASOHea5+TI9ypWvfPQbqnZl7zYpGdIMsqlGEMIhywHaAn3jVrYG0A1oKTBUxPdxHzisLbNybp04BQe8x9CB5V2wkDYi2hYqHZUJEEjMYBg95HxrDJnbSj6CUeAxOICgtwABJJ6AcqzrDs0OykEkMF1LMT7sjj4KOQkkCodtB7J9jdBzSCdDDqNRk/MDw9Qa0thq6287BkY6yQWck8ZJU5OWgigXLK6RA9z2N0P+MdqFU5gx4gmSPKjXY+1Bfsi4BlMkEHkVMfQ+dB+07RiQTr1gz4yJq/uViSHuWiQQQLngwhW0JMSMvpVMtBdXU2aSqLBrfbaHs8IV/FdIQeHFj6CPOvNGNE2/OPz4nIOFpcv/c3ab/4jyoYNZPsJdCVLhroDSRPd3jUVFXKdaGyB7uD9m1zaVxr7g28KHbUaFzM+zToBzbyGvA72xuxhLNhrdnC2M2XKCyqSQNffaWnvnpQbsP7Zr2DwFvCWMPaGQMPaOWObMzMWyLEHtdTQ5jN9sRdYl3ChjrkB0noCTS+SE5dDOKUI9ibT3VyI1zPZtAKTkNxmYkfhWFIk8AJociibeXB20sW2DB2bUODMzx150NCjxNtcgZklLg4Vb2dhS7T+FdSe8cqhw1jO0cuZ7q3LYCgAaAVsheTolJqubCk6ifGabcv60wXJqzIv7KxKYe8l7Ir+zk5WLBYZSp1BkaHlzAr0Ld7eddosbFtcVahczujW2too4fxLi5jJ0GknyMeXMJOvAaxymvY9xdlrhsMgPvMBib7c4ibVoeAjxhutLZ0qv2dDRSm5UujLxP2S2LlwvcvYgnvNvhxiQg+FaVncrZ+Htn/APHRhza5/EPq0x5RRBidsextO90hVtIXuf1v2sg8F49ZFeM7a3tv4jMQxtoxGVBxg82I+VYw3z4Q3lePF8muRm+ezsIMRbXDQM5OdZMDUAEa9kROlZC4AJcZSsx+L3ljllNTHDqCSAAx58a5m0/f7inYpqrZysmRSbpULg74sXc6hcy9pS6q4EayFIgGRx40YbO+01mIW6igtpnXhmPVDw6cT4UA4l5K9w19ar3m0qpwU+y8WWUOja2piEtYlyRo8OuSPxcQQejT8KjtYpr75LKEtHvMRCjmxAHLx8jWdg9rlBBk9/OOlb2wNpA5yABmZVMAAlQJPDnq3wp3TJSqEgMrVuSRewn2eoyy9y4zcSVygT4EEn1rPxe6v3e4j23LZHRsrAAmGHA8Jo92fjOxIrI3gukrxGUnUc54gju4U9PT464QsskhMZjRceWMwTlHIA8hBjprVbEXgeAIHSh2/te9aP5kJjKwkA8wG4jnFWxttGSVOvDKeRPWk5pwN0rOxFhZkkKKJ92tmi2rXIg3IGvHIoMGOUkn4Vk7s7EF5vvF3tAGLangSv8AmHrrw5aE9KLWasAh1dTM9dVFnle9WHZMXdzfiOcd6tw+RHlWMaLftCtAXLLc2VlP/aQR/wCRoS/cVkwhtLFOyaxB8I/c1KuDuHhbc+Cn6d4qqLI5prU90K6MCD0Ig+hqOoQcbxy5Z0BkDoTTTSGlYVRDS2ckLPXWruaqmH0A8K649GYPliu2pqFiejelJlPGY76jGJfkZioWkK93SJI8Qa9EwO/63Eb+IEYCycoMAlNGUZveIyjh1rzr77cHGPMU040niqnyrGcFPsZw5pYnwHe+O8avh7iC5mN24GBBkMvY10/oM+NB1vEGo8Bgnv3Alq0Xc65V+Z5Ad5rff7OsatvObEAGIFxS2v4tDEeJmpCKgqCzZHmlbRmJiDzpWxIrbX7L8ScnbtqWjQs0qDMTAg8OANS3vs2u2lY3LoMLmAQcdY1Jot6MVibBO62vDXpVvaO7163YW8w7J94Dik8M3j15HSjnY25GRLbZQWiWc6nyngPCiVMCAmVgCCIIIkEHQgihc+TVYqXJ4Oa1Nj4sKCOeYQO+NK3N7txzZY3MOM1s6lOLJ4fmHx8aGNnmLg/eopnTyrImY5I8UeibKxkCCf3z+VM2ldDJ/NOonXKQRMenrWRs+/LDwNWsTjkEAsAY14TxnU9OHpXZnNKPLEoxbdIwcYhJFsnKrugLETCyQG8p+FFOD+z6ynvu9zqNEUnwGvxoe2phi3Zg68xB0bXr0ouTeVSQCpHfIrjZc2Pe+ToQwZNvRsIoVQqgAAAADQADQADpTS1V7GNV+BnSfpUhaopJ9ANNcMfmrqjzV1QgG7WQ4u8A3Zs2yVXkzmYdgeQ0Pp36SYbBpbT3QsTOgDTqQI4E6oJ69KvPqDI117LcD2VGh5cY82qhtp+xmBICuhJPvLqhnvEA+fhWm1IIuqVGWBxiOhJGYSOUBB61S2ntD2bBBoSpaOYVSoCg9GysaedoLmMEe95GFEQfIeQNDW2saWuKZPZXKJ4iOIJ5/WpKVIsv4xUcQ4jLzBgAQY8dQB51R2fspHcqWzQNBovmdTp/aqlh2dgq6yRpykcz3fStizbFrRSCT77EatEgqByE1k2u2RJt0i1Zw9u3JRQQCBm4DTU9oyW6aGNe6ocZc9p2YDAnnEeM8oHTpTNDPMDXxqJLusmsJ5X6GI40uzltgTpwMf3pHWdDy4c6S60R1INM9rK68jqefdWVs0pdUMuYItwMd3L+1Nt2Mn1q2r8O/TzqUr2TPKRp4H9aJZGuzGWGL64Mu8Ypdg7GbGYq3YQwbhgsRIVQMzuRzhQTFO+6PdZUtgFmYKoJCyzaAZmgAz1Nez7H3Uw+BtzZT+KzpZN1tbhzRnM/hB4QI860clRisbTo3d390rGEshLKwIGZj77n8ztz8OA5CrOOK2kJB8qnv4iNOmlZd2/ddytuyTlj+I4GSSAeySdY4TBPGgf9jGLG5spXsDddV9mACQGUtoDlY3DHTkJ4aiomwmIv51uWltDKApLySzMGIIHADKNRxmtrD7DutlN2/BBJKqAwIMHIWflKjgAaZtlGRFuZyWQktwAKD3gcoA04itMcYTTY4sML4dkGCtGzZCXCCRIkSZ1OUARM68Kp4u4GBA4ip8LeNxWvc7gHs1/LbM5T4tx8IrS2XYRhkImBrPGe/wA6PxKXRc9NFcgfcuB01/pPjMV5zvRu+1m6bolkYkn+Xl6cPCi/aO0hhsbestqmaFPiARPeB8qbjb5uhbdsFmuMqhRwLOcokwYAgk909KXjN43YnLHu+LBDA3CBmgmeABE66c6Itm7h37ye1KMBJOumnUTq1Eqbg2MPdS9dZQihVClsqPdkk9qNFgKABxM8uPp2Fu23w5ZY5KRzXWI/elZ5cs87tsYxwhgXCt/Z88YsexOUq4MzHLTr14dOVRpDElpBjQzHDlw+Rr0bfDYyXlJAAIkz4CJ9AK879k0prK6yOMcRr6UnY9/JDNl49luSYIPLmRy/5ots4tWGh8uY8aCbw/iiOIE6cufDuJ+NWdjbRi6skwT3c+p5686cxTr9HN1GK+QxzUtQZ5rqds54JYXa5CTdWQc2ijQhtdV4qfeHnS4vErdVgpza8NNAREjyM9dWFQ3tVYHWevEGquyUyq2kksQZ5RwrJZ5VyNyw8pInTCtDKp1jLm4SR/KDp++grDxGGIbINSOJ5UR+06cdaHsQx9s3WaHyOTKliUUW8NhfZiZk/ADw50/PPWo7l7NB7tf+KY7EDQ6UHL7NElHona7y+NNDjxqJKlAj9/uaEu7Ir1yWrj9aY/GlRtaIGx9q92Y6aj9aul5Ukcx/as1ND8KsYa72SPEVTRaZX9roIMc5mIg6GeVesbrbN2ljrVt3uLatSH9o6dp4iCiaGP5jA6TQj9ley8PfxyDE6hEzpbb3bjgjQzxC8cvPwBr6HxQGURyqpukSKvllLDbORePaPU9escqmvXlUVj7S2mbWp4Dj4ULbW3vzyloNceJIQTlUmMx7qW3NuhmGKwpXage5lXU6nwA4mqO895TYvZyAjAISdOwx7WvXKD61l7ItMgzW1e9cOjOFYIF/IpYAHUanuFWNo7FvYp0R7eS2slpIbMxjXQngK6GKLjBquWNRgosg2Btc3iSrBQWmAvtHygQFAnLbAAGpnwFE+FwSW1Z1DSTmZmMk/oBUOF2Tawy9nsx5z5VDj9ouyERCa6nielML4L5dkk938TyLfdHuXrjpxZ58h/wKufZOL13Hr2CyW1uZ2YHKrFcogxGeWGnQtRBs3dwYrEyw7CzE8Cw1JPkD8a9F2QqITbQAezUaARxJ5eVc/tWxLM/+Xgl2rgEeyUYQIiQYI0IkEa8CR50NjEJg8OmHsW2ciAJPATKjyMeFT7S2+yOVuLlEwLiE9knQMQ3D4jWq9rZzAE3WW4CNTESY1MedA5XwbeOlb9gvj9u+2WREGfd1GccZ5g9x6UM3cC0M3AZdJ8ZJ+IokXZOFTF2rCEj29wAidAADrHKcoXzos373YC4driKDGpCiIVVAgAE/lmsJxbto0WRRai+zxrHt2hoPE6gCZqlhb4DQOendrV3F4xSh4RGkd/Dyqns20s6gk8vI/Kjh0ZZWGGDfsLGmnDp3UtRYWQon9iurpR6OPLsGbqEMw6E/OKiRcpJHPWDwrV21hst+4scGI68NDr5Vm5wOUik4yZ1X2Ru/r3cKzcYnazcjV+4YbWI8Kp4iCa0RjPlDUpSf3pUaaDWpFFWzNEqrUl9gB8qasfsVDihrAoewukRAmnoRPP4UnKkY0QN0Lf6jlxpU4/uPSlLCKro+vy86iKb5Ldt2tuj22KshBVhxBXWa+iNzN6Bi8Kjn3oAYdGjUfr5185FuyP3xoz3S3h+4uC0+zIRWHgB2vEa+NZz6NMat0exbf2cLttlIkMCCO4iCKBtj4ZrZts2jpmtE6a5T2WPcwgx316Hg8Ut22GUghgCCNQQeBBob25gsssB3+BHOgxvbIdwyp0zds7Ri0CQOkcvGpbePkUOptEG2BziSKksu490eNdRTNXBGtiO28k+ArP2h2lIAj8IHVjoBPjS4fFn8akd/KpsFcDkSQAGlWPAaABiOJ5/sVllfx49meRuC4NDYGw1RhwK2eMfiuRqZ8Z+NZ+08U+Fx7EDMl1FII8TMcu/zouwbW/YxbYMomWBnWYJJ8ZrL2xs2zetAO0FDK5SQQOBXTU/2FKyhceP2cvHlqdy/QHba23bczcgR+cCCO/lQ5tv7SbKW4Rxcbkqaye88AKm3+3ZsWv4jXStrLqjywDTpEEmSDw14V5NZ2dmtuynRJMnSVB4xyNBGHuQzLM3xBGp/iu5mN3KPaTIYkkKQZWF7o68a+gtyN6Vx+ES5oSRluLxy3AO0p/fAivl9TE0e/ZTvC2ExYtuYt34Vl4ZX/wAtjroTOU+K9K0lj2i/lcqtkv2mboHAYksn/wDPebNb6K/vNaJ4ATJHdI5UJpdBOtzIRrOnUnSf3rX0vt/Y1vHYV7F0dlxxHFWHuuveDrXzJvBsK5hMQ9i6O0h48mU6q47iP1HKixRUmVknJKi9c2yRp94c+Cp9KSh/JXUzTFg33lcfebkfmb/yIrHe9HSpNt3W9qcwJJ1JA0k68fOsz2pJnTu1H1pCK4s6cpUx+JvEwIjv51CTTHuHz50wua1MHKyRhXK1Qkmlk1AbLSGku1U9v+5pGxR8qlE3osE60jVXF/umlLMeR8Iq6K3I64xNNzaU42m/K3oa77u/5T8qgHPokwryyjkDPkNf7UQ4ojKuZCDC5m11Z1zLx0ByldBQ9Zssp1UxzjjVn/q95RCkxBHaUNAZchK5wcpy6SNRyoJLd0bY57FbQcfZ5vocMfZXGzWiSRzNsE8dOCcPCvXrqretyNZHlFeH/Z5dRM5dAcwILErAT8uUmetF2Nx177v7LCPAdgjEHtW7Te8w1BMDTs666RxqSx2rG4RuCkar7OFpw34GPZJ0E9PSa3rGJaIXKp6gr8pqNN3LJwq27fbQDUkzmJGpjgPLhWDY3JCPr21PAEkMO7TjRYsrh8WbwyWvkbd43G0e37QciCB8zSpg3AlZX+VipA8DmmqNzYKWxKhljoxHyNZWOxZtnK6sDyzT8zx8q38i+zXcn0b/ALRlMm6qn+WSfA8J8NaobUIZSxuF2/DmMLPeFoft7UDuUQhnHETlRSeGd+UnkAT3Vo2Ut29bzi43IDRB3BeJ8SaHhlcXYK7b3bvYgCWLkGRMlf8ASNBA0rBxm7eJtnKxUI3vESBpAGYcf0r2vZV0XoChSO7RR4tEeQk1r3N07bjtdonyHwqvjHlO2J5443/TPnLF28PYjI3tro4sdLanuXmfEnyqp98lQqZUOs3GftEkzI17Pl417dvB9jFjENnzXEeIlSCCBwkMDNBeP+w7EJPs76P0DqU+IzfKh3/Yhsfo9Q3H2995wdq4WDMVyuV4e0Xsv5EifAisT7VdzPvlj2tsfx7IJX+ZD76GPUd/iaT7Pd2bmAstbuES7ZzlMrmjKcugPALxoyFwEVhu2y+LNnG1yj5hizb0y+2PNg5RB3LAlvE+VdRL9pm6n3XGFrak2r83FAk5Xn+IugMCSCP6u6uptTtXYpJNOi1dUk8JqrdwqH3rYPz68RRGuzE7/wB+VOGxk6t6j6Ur4J+h7zQfYGnYtj8h9W+tKNiWOS+pP1o0GwbZ5t6j6Uv+G7R5v6j6VPFl+/8AsnkxfQFjZNr/ANNT5H609dm2x/lJ6fWjJd2LXV/UfSnLuxa6v6j6VTw5fsiy4voEV2fajWyv+kT8q77pZ5IB4AD5caLxuza6v6j6Uv8Aha0eb+o/21PBkJ5cYI/d0HCPT9aUW16j4fqKLhura6v6j6VIN1bQ/Fc9V/21fgyFeXGBhw/9J9PrTlws/hHpRid07J4l/Vf9tKm6Nnq/qP8AbVeDITzYwSXDAkdlf1pzYFSdVHoP0owXda1+a5/qH0px3at9X9R9Kv8AHmV54AguzkOmX4D5Un/RlHunL3iV+K0Zru7b6v6j6U8bvW+reo+lX4JhfkQMjdzbF7CAgEXEJmGYyCeMEyfKiRN+VPv2WHepUj4kVT/6Hb/m9R9KQ7v2/wCb1H0q/DMv8iBdTeqwx4uv9Skj1Wlxe0rD24uXbTpEESIPWVOq+QrO/wAPW+r+o+ld/h631f1H0qfjzJ+TAHrmzbeGd/u922bNxSDZJBaP5H1JjvmkfEWiZ+7pPUO4PygUQnd231b1H0pp3btfzeo+lH48lUT8qPoo4HeO5bIyoCo5Z9R4dmifBb/L+NXXyzf+JNYn+GbXV/UfSpBsFIiW/wDb9KFYZgSzwfYYYffiwf8AMXwbsn0MVcTeKy/41PmKAjsC31b1H0ph3btfzfD6VbxZAPJjD+7iLb8x5HhUKqOtBFvYiqezcujwc/KrOR10F676r/toPBILzQCvGWbbxnyyOsc6WgHG7C9qZa/iNPyuFHwWuo/DMrzQR//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data:image/jpeg;base64,/9j/4AAQSkZJRgABAQAAAQABAAD/2wCEAAkGBhQSEBUUExQVFBUVFxcVFxUVGBgWFhgUFBYXFRUUGBQXHCYeFxwkGRcVHy8gJCcpLCwsGB4xNTAqNSYrLCkBCQoKDgwOGg8PGi0kHyQsLCwsLSwsLCwsKSwsLCwsLCwsLCwsLCwsLCwsLCwsLCwsKSwsLCwsLCwsLCwsLCwsLP/AABEIANwA5QMBIgACEQEDEQH/xAAcAAABBQEBAQAAAAAAAAAAAAAGAQIDBAUABwj/xABDEAACAQIDBQUFBgQFAwQDAAABAhEAAwQSIQUGMUFRImFxgZETMqGx0QcUQlLB8CNicuEWQ5LS8RWCslOiwuIkMzT/xAAaAQACAwEBAAAAAAAAAAAAAAACBAABAwUG/8QAKREAAgIBBAICAgICAwAAAAAAAAECEQMEEiExE0EiURRxMmEF8SOhsf/aAAwDAQACEQMRAD8ApoalU1ElSrTQBMhqZTUC1MtEUyVTThTFp6mrBHCnCkFPAqEsUGnimCnTVlWPFUsTt/D2yQ962pHEZh+lAm3N4XxVxghK2FMKAYzxIztHEHkDpQxjrjE5FnX8I1nyFLyzc0jVYuLZ7Ds/eGxfJW3dVmHFTKt45Tqa0ZrwRUgS2sTlMhhPSVJjWvW9z9vjEYZSTDLCsDxDDQeINHCd8MCUa6CGa6abNdNamYs0k0k11Qg7NSTSTSTUIOmkJpJpCahDi1JNITXVRYuakJpCaSahRxam5qU02ahZ011JNdVFmMtSLTFFSihNCRRUi0xalWrQLHrTxTBTxVlDxT6YKeKspjhQ7v3tY2cLlXRrx9mD0BEsfQEedEXKeAHy615pvDvBbxV0HOfZWycgiC0jVgOPrWeWW2IeONyIMHZ/h5dF/fOq9+2ioUsk52ibg6SOyvdx8Ypv3hSIGYj5+tPt4a+HDKog830QD1+Vc+6Ogo3+ie5uaMmb2pM6xGs+PlWVsPabYe//AEmCOsa+unHworxmMxFvD23a0s3SQBJAAA94+vCg6xhLl7EZQFzlgY4DSPOI1osUpPsmohCNbUe4q0ilmocI0osiDAkHjUsV0UzlnVwrorhVkOpKU0lQgtNNLTSahDppJpK6qsh011JNcTUIITTaU001C0Ia6urqhZlqtSKKaoqRRQhD1FSqKYoqVRUKFAqQCmgU8VCCingU1RUeMxQtqDxJMAd/0o0m3SBZT29cRrTWW1LqRA5A/inkeleZ7W3aa3dC2vcYnKTPYP5WPyNGdty5JMkkk6dKpY/N7NwkTBIHUjTiesxxp7JpYLHz2Yxyy3cGFursUtihavHLIJUzoWWDlB8NfI16ncwoW2AFHZ4KeE9/dXkdzaThcr6MsZLgADW2U9R72mkz0oj2PvsH/hYtgkf5g1RuhInp5fKuFrNPtlcejtaLUKtsgh362rNu3aZO2jl86mVIIiPdEE66a8tag2RuStq6LxcljDEDSGgjTyMUI727dT2gNm+bhBBDcgRHaAkgcKOt0N4fvWEF19HQlLnISoBzDxUg+M1emgu2BrcltRiM3i3ptYdWRXm7ouVYLKWEgkfGszdXfsXrnsbwyP8AgYkEMeakwIbp50NYHZ74i7cuaG9czXJdoFsFucAkEAgRHTpQ5tTCPavFW98QZUzPQg0fk+fYvsqHR7zXCoMC7taQ3FyuUUsszDECRPjVDbG8aYdltwXuNqEHJfzMeQ+JplySVsWSbdI1jSUCbV3svCQM06GLfZAk6drjFJhvtFdQM9vOI1IMMI7ognny41ks8WaPFJB2aQ1Dgccl60ty2cyOJB+YI5EGQR3VKa2syENJXVxoSxDSUtNmrIcaZTjTCaos411JS1dkKCipVFRoKlUVQQ9VqVVpgFSqKhQ4CngU0Vy4hZjMJ6SKhTGY3GpZttccwq/sADmTQttTab3eUaSq9ByE9SRqe7vqXfXFBlVFMlLiMw7gwzGe7T1NZb4gC4DxE+MiQPjT+GCitz7MJytlq3jcqAWwDxOUnXXWZFZOO2kwOX3RzzNB66SMpqbMCxKjLqeHSdII8KhvXGH8w79D/emWlRlfIP38TAKlZnhJ5dBy6VSLdkjqAVPPQ/QmtPabLlgLqddBw9OdZQSQBXPzxt0N43xZDXq32WXhewj4fgVcqcvHJeGjeM5h5CvKYow3A2hdwrPeSApEdoEhss+HMxx60nCMpcR7NG0uX0E+Js4fY33iLRxPtFAV2ye0T3gUJI9wkocwE6cOBFTc3dJ3uDF4sdoQbSH1Fxl5dQOuvSnbJxf33GJmGiTdYcRKEZRP9RX40eGs8GOXc1ya55xXGN8Pkr4zEi3be4dQis5jjCgmPhXlmyy966btzVnJYk6CegPQaDuEV6ZtvDNcw15F957bqviykDWhndHdRntq7QjkFCHMEFWIMA+BHl30OqlVB6THvbBvbOJiQgJYcW/CO4ciYmsDDX2hswkcJjn9YNeuYvdC2giBpr4k86EN5NkrbWV7OskClI5F0OT07rdZa+zHaB/jWCdARdUf1dlwB0kKfOjk0BfZrgj7a/djswtsHkSTmMeWX1o+NdPG/icma+Qw0kUpFcaIEbTTTqQ1CDGps09qZULENLSE11QsqqKkUUxRUiioWSKKbjcatm2XcgBRqT8qkQUEb87Yi+tkgwoDDvLZhoO6gnLai4q2ZW8e+V642W2xtp3aE9KGjjbkz7R5HPM0+s1sYzDSumrSYA1idYJ7hJ/5qguyyDDaTz/Wlt/2bvG/Q/D7ZuTmLFieObWev61rHa63EmIgQf7eHGhz2cA93zrsNcIbQx6frTun1Di6b4YtkxJ/sLMLf7s0gkd+mo+fpUj3HI//AFSx4dpYnlMkVi4LEsgluyv4WOhJ6henfW1axfZnQidR0PUdxrqqaasUcaKdzZNxzma1bHU5n/8AFTrWXtawEusFGiqokcP3rRUmPBnkYrOt7KS6x9oxBPuIsZiPzGdANDx5Cl9TKGOG5muFSnKkDuztmm9cgSFHvNxjw8aKLuNi0VC6BdANNFMcOXD4mon2FbQE9twxiEbge+AA1VnwyjgWXT3SWJHIhtI9K52PVwgn8exqWnlL2VdlbTazdF1HgqCZ68AFI5zz/tXrW723FxdgXFGU+66c0cAEr8QR3EV5OthFMQI7h9NR516zsz2FjCIVy2rQQNLGPeEyzHiSfWjjmWXoCeNwNKocVsK1iFILHMCwVhJEmZJA5gk8ec0B7179h19nhXYDXPcAKk9FUnUDiSdOUVofZZtwDDMj/hY+JVzmB/1Fh5VjrMMoxWT6/wDP9juhnTcH7Nnb2xfZYezaS9cEvlL5jJAEmCZPHShvHbJNpO3eNydAGM8ec6Vubz7SDsmW4QqkkLlBIIj8Sk6d1Cm820M9p+mUj4RXMXPB051FWwn3RtLasZcySzE5VI0AAUAgc4FbxFfPoTSav29o3gIF24B0DsB6TXcwYJSVI4GWW6Tke5RTTXjeAxd137V26cqltbj8vPvo93f3wF22ntVKn3Tc0yMRwPdIH7FXlh43TAScuglNJSzTSazKGtTaU02agQhNdXGuqFkC1KlRLUyCoQW9eCIzNoFBJ8BrXnm2dpC9dF0wuhy5vUD0oj3y2iVti3wDaseoH4e+a89xZa4ubXKp58STpw5Utllbo2xqlYzZ20ct1S0le1mEwSGUg+evGtO/dLWSe1pIUkcYY6eI0Neo/Y/u9hjs8XWtK9y61zMWAYhVdkCieHCtLf3DW0s27Qw+QZ50QZeA/EP16UtNjuKDqvs8Fa4MpAkcNDxzDT61Vt3MrA9D8qOd+th2bVtWtgKxOZoA1mRH60CcTW2OXtCuaG10zTe2rmWYsepM1Zw1zLwOg4j4RTLOzECiT2ufMfEVG2D/AJ9O5f8A7V2HnjX9iPjbL+YMVUkZZBY/yTrp4USpsq09w3C6EaEDlIAEd4HpQeuGEHtE9BEAd/Mk1s7l7Na/dFv8ROWSdJHM+Qrm62e5Joc00KbQR3cMLq5bYKGNARpPGdB8fShu8WjIy6zyLDrrMme7zPOvXX3fwWEthroa48cS7KCQNSFGgA1rDwey7V9nuJZcwubMzCMsSAsATIg68q5ltHQWNMAdqbGyWhckkCDr/asLaO2rmIyB2OS2oRF5AKIBjmx5mi/ePai3LF4IrKFBAJ6iK8/ttpXZ/wAXFOTchHWUmkiU8CP3Irf3Jx/srisdBqhJ6NET17QHqaHkuAEEiRIJExI5ieVSYTGw50EE8BOndrr612ZrHkltn1JOIkpSjUo9p2H+822LobtWrZEQHUDTyjShLaGIa4uQSZ4+VEmE28jpbF5S68JXVgVgQQdCSIPGda1r2N2etwqMwb3B/DMZzpq3AQTB6Qa89k/x+oxSrZf9o661OLLH+Vf0/R53i8OqhAPfIOcQeoykeI5VXxeGa05tuCrDiDxE6j4EVNtJj7Zv5Tl04dnQx11mruztim8hY3CuY/lzEkTrmzD/AJrvpvHCNHJbV8lfY94LdgiQyup81n9KL9ibN9paWYiYKjsntCBDAjLBiPChDaWA+7XVAbOMoeYy6SylYk/lPOi7ZmPyqCuoMSOqkSCDypPWLdJSNcMlF/s2sNjvYMbbksoUNEEsO1kaCBBAMEjlm5c9bD4lbi5kYMOo6jiD0PdQxitsySSocycrNoyqQsgeMT5edZ1rab2nJQwzQSOR/qB4d3OIpCD9GuXGlHd7Do001nbK22t6UJAuKJKjmOon9jzrQNaC4hrqQmuqFkS0Fb0b73FuNaw5ChNGeASWHELOgA4TE8aLsZiRbtO54IrN/pE141cYnU6k6k951PxoJMtE+K2lduGblx359pifQHQVyY2SJEgakTz61Uq3s6+ikl0zdB6g/MVnSbDTaPQPsx379jcexdIS1cOZX4ezY9lvBTAJPIyeZg63pwhAz/edD2o9o7af9zFevKvBLOJITLJBBkREHjxngdePMaU685HY9o0RwOYL4BZgj0FZTwp9DOLUuCp8m3vft9b0IhzAHV+I05A8/HhQ1bBJ0pIrlaDIooxUVRhObm7Zp3MQedQNiKrG8TTY61pYFltMVXs/2c7Fs3cNh8RbSHRWL3FCjtqcjIwAm4SczZiZHZjQ15DhdmQJYa9DwFbuwdsHCuCGYWiwL21uNbDRwIymJ0HiBBoMsXKJphzKEuT6B9oOBAJOk93zqj94SwjKLbkE9pkVnJJERABgAczoKzNlb12MSv8ADcEx7sww7iOVP2rjrwtn2be9plCAnvliYjyFc/c06OtBKXR5vvHeX7reCggahZEGCcsEV5rNGu+u0iFCMZd3zGBGimToNOMUFXeM10tHLZGznax3kr6EzUto60wNGtKGkz5zTkcr3JibXAYbpYEXkxDG/Ztmxb9sqXT77iYyg6aREwdWWsm7iiqyDry6z1rLS5W3jd1MWlr2jYdwsSToSAeqA5h5jSuvHVRjFuUlz0Y+JyfC6M3ClSChWWYqFfMRl1E9ng2k0UbHvQpQ20QKNHF4NrI7LKGMSCTMDh30ObGtg3ATyjXpymt9sW+RM2gQFVBZWOUweKaASOHea5+TI9ypWvfPQbqnZl7zYpGdIMsqlGEMIhywHaAn3jVrYG0A1oKTBUxPdxHzisLbNybp04BQe8x9CB5V2wkDYi2hYqHZUJEEjMYBg95HxrDJnbSj6CUeAxOICgtwABJJ6AcqzrDs0OykEkMF1LMT7sjj4KOQkkCodtB7J9jdBzSCdDDqNRk/MDw9Qa0thq6287BkY6yQWck8ZJU5OWgigXLK6RA9z2N0P+MdqFU5gx4gmSPKjXY+1Bfsi4BlMkEHkVMfQ+dB+07RiQTr1gz4yJq/uViSHuWiQQQLngwhW0JMSMvpVMtBdXU2aSqLBrfbaHs8IV/FdIQeHFj6CPOvNGNE2/OPz4nIOFpcv/c3ab/4jyoYNZPsJdCVLhroDSRPd3jUVFXKdaGyB7uD9m1zaVxr7g28KHbUaFzM+zToBzbyGvA72xuxhLNhrdnC2M2XKCyqSQNffaWnvnpQbsP7Zr2DwFvCWMPaGQMPaOWObMzMWyLEHtdTQ5jN9sRdYl3ChjrkB0noCTS+SE5dDOKUI9ibT3VyI1zPZtAKTkNxmYkfhWFIk8AJociibeXB20sW2DB2bUODMzx150NCjxNtcgZklLg4Vb2dhS7T+FdSe8cqhw1jO0cuZ7q3LYCgAaAVsheTolJqubCk6ifGabcv60wXJqzIv7KxKYe8l7Ir+zk5WLBYZSp1BkaHlzAr0Ld7eddosbFtcVahczujW2too4fxLi5jJ0GknyMeXMJOvAaxymvY9xdlrhsMgPvMBib7c4ibVoeAjxhutLZ0qv2dDRSm5UujLxP2S2LlwvcvYgnvNvhxiQg+FaVncrZ+Htn/APHRhza5/EPq0x5RRBidsextO90hVtIXuf1v2sg8F49ZFeM7a3tv4jMQxtoxGVBxg82I+VYw3z4Q3lePF8muRm+ezsIMRbXDQM5OdZMDUAEa9kROlZC4AJcZSsx+L3ljllNTHDqCSAAx58a5m0/f7inYpqrZysmRSbpULg74sXc6hcy9pS6q4EayFIgGRx40YbO+01mIW6igtpnXhmPVDw6cT4UA4l5K9w19ar3m0qpwU+y8WWUOja2piEtYlyRo8OuSPxcQQejT8KjtYpr75LKEtHvMRCjmxAHLx8jWdg9rlBBk9/OOlb2wNpA5yABmZVMAAlQJPDnq3wp3TJSqEgMrVuSRewn2eoyy9y4zcSVygT4EEn1rPxe6v3e4j23LZHRsrAAmGHA8Jo92fjOxIrI3gukrxGUnUc54gju4U9PT464QsskhMZjRceWMwTlHIA8hBjprVbEXgeAIHSh2/te9aP5kJjKwkA8wG4jnFWxttGSVOvDKeRPWk5pwN0rOxFhZkkKKJ92tmi2rXIg3IGvHIoMGOUkn4Vk7s7EF5vvF3tAGLangSv8AmHrrw5aE9KLWasAh1dTM9dVFnle9WHZMXdzfiOcd6tw+RHlWMaLftCtAXLLc2VlP/aQR/wCRoS/cVkwhtLFOyaxB8I/c1KuDuHhbc+Cn6d4qqLI5prU90K6MCD0Ig+hqOoQcbxy5Z0BkDoTTTSGlYVRDS2ckLPXWruaqmH0A8K649GYPliu2pqFiejelJlPGY76jGJfkZioWkK93SJI8Qa9EwO/63Eb+IEYCycoMAlNGUZveIyjh1rzr77cHGPMU040niqnyrGcFPsZw5pYnwHe+O8avh7iC5mN24GBBkMvY10/oM+NB1vEGo8Bgnv3Alq0Xc65V+Z5Ad5rff7OsatvObEAGIFxS2v4tDEeJmpCKgqCzZHmlbRmJiDzpWxIrbX7L8ScnbtqWjQs0qDMTAg8OANS3vs2u2lY3LoMLmAQcdY1Jot6MVibBO62vDXpVvaO7163YW8w7J94Dik8M3j15HSjnY25GRLbZQWiWc6nyngPCiVMCAmVgCCIIIkEHQgihc+TVYqXJ4Oa1Nj4sKCOeYQO+NK3N7txzZY3MOM1s6lOLJ4fmHx8aGNnmLg/eopnTyrImY5I8UeibKxkCCf3z+VM2ldDJ/NOonXKQRMenrWRs+/LDwNWsTjkEAsAY14TxnU9OHpXZnNKPLEoxbdIwcYhJFsnKrugLETCyQG8p+FFOD+z6ynvu9zqNEUnwGvxoe2phi3Zg68xB0bXr0ouTeVSQCpHfIrjZc2Pe+ToQwZNvRsIoVQqgAAAADQADQADpTS1V7GNV+BnSfpUhaopJ9ANNcMfmrqjzV1QgG7WQ4u8A3Zs2yVXkzmYdgeQ0Pp36SYbBpbT3QsTOgDTqQI4E6oJ69KvPqDI117LcD2VGh5cY82qhtp+xmBICuhJPvLqhnvEA+fhWm1IIuqVGWBxiOhJGYSOUBB61S2ntD2bBBoSpaOYVSoCg9GysaedoLmMEe95GFEQfIeQNDW2saWuKZPZXKJ4iOIJ5/WpKVIsv4xUcQ4jLzBgAQY8dQB51R2fspHcqWzQNBovmdTp/aqlh2dgq6yRpykcz3fStizbFrRSCT77EatEgqByE1k2u2RJt0i1Zw9u3JRQQCBm4DTU9oyW6aGNe6ocZc9p2YDAnnEeM8oHTpTNDPMDXxqJLusmsJ5X6GI40uzltgTpwMf3pHWdDy4c6S60R1INM9rK68jqefdWVs0pdUMuYItwMd3L+1Nt2Mn1q2r8O/TzqUr2TPKRp4H9aJZGuzGWGL64Mu8Ypdg7GbGYq3YQwbhgsRIVQMzuRzhQTFO+6PdZUtgFmYKoJCyzaAZmgAz1Nez7H3Uw+BtzZT+KzpZN1tbhzRnM/hB4QI860clRisbTo3d390rGEshLKwIGZj77n8ztz8OA5CrOOK2kJB8qnv4iNOmlZd2/ddytuyTlj+I4GSSAeySdY4TBPGgf9jGLG5spXsDddV9mACQGUtoDlY3DHTkJ4aiomwmIv51uWltDKApLySzMGIIHADKNRxmtrD7DutlN2/BBJKqAwIMHIWflKjgAaZtlGRFuZyWQktwAKD3gcoA04itMcYTTY4sML4dkGCtGzZCXCCRIkSZ1OUARM68Kp4u4GBA4ip8LeNxWvc7gHs1/LbM5T4tx8IrS2XYRhkImBrPGe/wA6PxKXRc9NFcgfcuB01/pPjMV5zvRu+1m6bolkYkn+Xl6cPCi/aO0hhsbestqmaFPiARPeB8qbjb5uhbdsFmuMqhRwLOcokwYAgk909KXjN43YnLHu+LBDA3CBmgmeABE66c6Itm7h37ye1KMBJOumnUTq1Eqbg2MPdS9dZQihVClsqPdkk9qNFgKABxM8uPp2Fu23w5ZY5KRzXWI/elZ5cs87tsYxwhgXCt/Z88YsexOUq4MzHLTr14dOVRpDElpBjQzHDlw+Rr0bfDYyXlJAAIkz4CJ9AK879k0prK6yOMcRr6UnY9/JDNl49luSYIPLmRy/5ots4tWGh8uY8aCbw/iiOIE6cufDuJ+NWdjbRi6skwT3c+p5686cxTr9HN1GK+QxzUtQZ5rqds54JYXa5CTdWQc2ijQhtdV4qfeHnS4vErdVgpza8NNAREjyM9dWFQ3tVYHWevEGquyUyq2kksQZ5RwrJZ5VyNyw8pInTCtDKp1jLm4SR/KDp++grDxGGIbINSOJ5UR+06cdaHsQx9s3WaHyOTKliUUW8NhfZiZk/ADw50/PPWo7l7NB7tf+KY7EDQ6UHL7NElHona7y+NNDjxqJKlAj9/uaEu7Ir1yWrj9aY/GlRtaIGx9q92Y6aj9aul5Ukcx/as1ND8KsYa72SPEVTRaZX9roIMc5mIg6GeVesbrbN2ljrVt3uLatSH9o6dp4iCiaGP5jA6TQj9ley8PfxyDE6hEzpbb3bjgjQzxC8cvPwBr6HxQGURyqpukSKvllLDbORePaPU9escqmvXlUVj7S2mbWp4Dj4ULbW3vzyloNceJIQTlUmMx7qW3NuhmGKwpXage5lXU6nwA4mqO895TYvZyAjAISdOwx7WvXKD61l7ItMgzW1e9cOjOFYIF/IpYAHUanuFWNo7FvYp0R7eS2slpIbMxjXQngK6GKLjBquWNRgosg2Btc3iSrBQWmAvtHygQFAnLbAAGpnwFE+FwSW1Z1DSTmZmMk/oBUOF2Tawy9nsx5z5VDj9ouyERCa6nielML4L5dkk938TyLfdHuXrjpxZ58h/wKufZOL13Hr2CyW1uZ2YHKrFcogxGeWGnQtRBs3dwYrEyw7CzE8Cw1JPkD8a9F2QqITbQAezUaARxJ5eVc/tWxLM/+Xgl2rgEeyUYQIiQYI0IkEa8CR50NjEJg8OmHsW2ciAJPATKjyMeFT7S2+yOVuLlEwLiE9knQMQ3D4jWq9rZzAE3WW4CNTESY1MedA5XwbeOlb9gvj9u+2WREGfd1GccZ5g9x6UM3cC0M3AZdJ8ZJ+IokXZOFTF2rCEj29wAidAADrHKcoXzos373YC4driKDGpCiIVVAgAE/lmsJxbto0WRRai+zxrHt2hoPE6gCZqlhb4DQOendrV3F4xSh4RGkd/Dyqns20s6gk8vI/Kjh0ZZWGGDfsLGmnDp3UtRYWQon9iurpR6OPLsGbqEMw6E/OKiRcpJHPWDwrV21hst+4scGI68NDr5Vm5wOUik4yZ1X2Ru/r3cKzcYnazcjV+4YbWI8Kp4iCa0RjPlDUpSf3pUaaDWpFFWzNEqrUl9gB8qasfsVDihrAoewukRAmnoRPP4UnKkY0QN0Lf6jlxpU4/uPSlLCKro+vy86iKb5Ldt2tuj22KshBVhxBXWa+iNzN6Bi8Kjn3oAYdGjUfr5185FuyP3xoz3S3h+4uC0+zIRWHgB2vEa+NZz6NMat0exbf2cLttlIkMCCO4iCKBtj4ZrZts2jpmtE6a5T2WPcwgx316Hg8Ut22GUghgCCNQQeBBob25gsssB3+BHOgxvbIdwyp0zds7Ri0CQOkcvGpbePkUOptEG2BziSKksu490eNdRTNXBGtiO28k+ArP2h2lIAj8IHVjoBPjS4fFn8akd/KpsFcDkSQAGlWPAaABiOJ5/sVllfx49meRuC4NDYGw1RhwK2eMfiuRqZ8Z+NZ+08U+Fx7EDMl1FII8TMcu/zouwbW/YxbYMomWBnWYJJ8ZrL2xs2zetAO0FDK5SQQOBXTU/2FKyhceP2cvHlqdy/QHba23bczcgR+cCCO/lQ5tv7SbKW4Rxcbkqaye88AKm3+3ZsWv4jXStrLqjywDTpEEmSDw14V5NZ2dmtuynRJMnSVB4xyNBGHuQzLM3xBGp/iu5mN3KPaTIYkkKQZWF7o68a+gtyN6Vx+ES5oSRluLxy3AO0p/fAivl9TE0e/ZTvC2ExYtuYt34Vl4ZX/wAtjroTOU+K9K0lj2i/lcqtkv2mboHAYksn/wDPebNb6K/vNaJ4ATJHdI5UJpdBOtzIRrOnUnSf3rX0vt/Y1vHYV7F0dlxxHFWHuuveDrXzJvBsK5hMQ9i6O0h48mU6q47iP1HKixRUmVknJKi9c2yRp94c+Cp9KSh/JXUzTFg33lcfebkfmb/yIrHe9HSpNt3W9qcwJJ1JA0k68fOsz2pJnTu1H1pCK4s6cpUx+JvEwIjv51CTTHuHz50wua1MHKyRhXK1Qkmlk1AbLSGku1U9v+5pGxR8qlE3osE60jVXF/umlLMeR8Iq6K3I64xNNzaU42m/K3oa77u/5T8qgHPokwryyjkDPkNf7UQ4ojKuZCDC5m11Z1zLx0ByldBQ9Zssp1UxzjjVn/q95RCkxBHaUNAZchK5wcpy6SNRyoJLd0bY57FbQcfZ5vocMfZXGzWiSRzNsE8dOCcPCvXrqretyNZHlFeH/Z5dRM5dAcwILErAT8uUmetF2Nx177v7LCPAdgjEHtW7Te8w1BMDTs666RxqSx2rG4RuCkar7OFpw34GPZJ0E9PSa3rGJaIXKp6gr8pqNN3LJwq27fbQDUkzmJGpjgPLhWDY3JCPr21PAEkMO7TjRYsrh8WbwyWvkbd43G0e37QciCB8zSpg3AlZX+VipA8DmmqNzYKWxKhljoxHyNZWOxZtnK6sDyzT8zx8q38i+zXcn0b/ALRlMm6qn+WSfA8J8NaobUIZSxuF2/DmMLPeFoft7UDuUQhnHETlRSeGd+UnkAT3Vo2Ut29bzi43IDRB3BeJ8SaHhlcXYK7b3bvYgCWLkGRMlf8ASNBA0rBxm7eJtnKxUI3vESBpAGYcf0r2vZV0XoChSO7RR4tEeQk1r3N07bjtdonyHwqvjHlO2J5443/TPnLF28PYjI3tro4sdLanuXmfEnyqp98lQqZUOs3GftEkzI17Pl417dvB9jFjENnzXEeIlSCCBwkMDNBeP+w7EJPs76P0DqU+IzfKh3/Yhsfo9Q3H2995wdq4WDMVyuV4e0Xsv5EifAisT7VdzPvlj2tsfx7IJX+ZD76GPUd/iaT7Pd2bmAstbuES7ZzlMrmjKcugPALxoyFwEVhu2y+LNnG1yj5hizb0y+2PNg5RB3LAlvE+VdRL9pm6n3XGFrak2r83FAk5Xn+IugMCSCP6u6uptTtXYpJNOi1dUk8JqrdwqH3rYPz68RRGuzE7/wB+VOGxk6t6j6Ur4J+h7zQfYGnYtj8h9W+tKNiWOS+pP1o0GwbZ5t6j6Uv+G7R5v6j6VPFl+/8AsnkxfQFjZNr/ANNT5H609dm2x/lJ6fWjJd2LXV/UfSnLuxa6v6j6VTw5fsiy4voEV2fajWyv+kT8q77pZ5IB4AD5caLxuza6v6j6Uv8Aha0eb+o/21PBkJ5cYI/d0HCPT9aUW16j4fqKLhura6v6j6VIN1bQ/Fc9V/21fgyFeXGBhw/9J9PrTlws/hHpRid07J4l/Vf9tKm6Nnq/qP8AbVeDITzYwSXDAkdlf1pzYFSdVHoP0owXda1+a5/qH0px3at9X9R9Kv8AHmV54AguzkOmX4D5Un/RlHunL3iV+K0Zru7b6v6j6U8bvW+reo+lX4JhfkQMjdzbF7CAgEXEJmGYyCeMEyfKiRN+VPv2WHepUj4kVT/6Hb/m9R9KQ7v2/wCb1H0q/DMv8iBdTeqwx4uv9Skj1Wlxe0rD24uXbTpEESIPWVOq+QrO/wAPW+r+o+ld/h631f1H0qfjzJ+TAHrmzbeGd/u922bNxSDZJBaP5H1JjvmkfEWiZ+7pPUO4PygUQnd231b1H0pp3btfzeo+lH48lUT8qPoo4HeO5bIyoCo5Z9R4dmifBb/L+NXXyzf+JNYn+GbXV/UfSpBsFIiW/wDb9KFYZgSzwfYYYffiwf8AMXwbsn0MVcTeKy/41PmKAjsC31b1H0ph3btfzfD6VbxZAPJjD+7iLb8x5HhUKqOtBFvYiqezcujwc/KrOR10F676r/toPBILzQCvGWbbxnyyOsc6WgHG7C9qZa/iNPyuFHwWuo/DMrzQR//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4" name="AutoShape 10" descr="data:image/jpeg;base64,/9j/4AAQSkZJRgABAQAAAQABAAD/2wCEAAkGBhQSEBUUExQVFBUVFxcVFxUVGBgWFhgUFBYXFRUUGBQXHCYeFxwkGRcVHy8gJCcpLCwsGB4xNTAqNSYrLCkBCQoKDgwOGg8PGi0kHyQsLCwsLSwsLCwsKSwsLCwsLCwsLCwsLCwsLCwsLCwsLCwsKSwsLCwsLCwsLCwsLCwsLP/AABEIANwA5QMBIgACEQEDEQH/xAAcAAABBQEBAQAAAAAAAAAAAAAGAQIDBAUABwj/xABDEAACAQIDBQUFBgQFAwQDAAABAhEAAwQSIQUGMUFRImFxgZETMqGx0QcUQlLB8CNicuEWQ5LS8RWCslOiwuIkMzT/xAAaAQACAwEBAAAAAAAAAAAAAAACBAABAwUG/8QAKREAAgIBBAICAgICAwAAAAAAAAECEQMEEiExE0EiURRxMmEF8SOhsf/aAAwDAQACEQMRAD8ApoalU1ElSrTQBMhqZTUC1MtEUyVTThTFp6mrBHCnCkFPAqEsUGnimCnTVlWPFUsTt/D2yQ962pHEZh+lAm3N4XxVxghK2FMKAYzxIztHEHkDpQxjrjE5FnX8I1nyFLyzc0jVYuLZ7Ds/eGxfJW3dVmHFTKt45Tqa0ZrwRUgS2sTlMhhPSVJjWvW9z9vjEYZSTDLCsDxDDQeINHCd8MCUa6CGa6abNdNamYs0k0k11Qg7NSTSTSTUIOmkJpJpCahDi1JNITXVRYuakJpCaSahRxam5qU02ahZ011JNdVFmMtSLTFFSihNCRRUi0xalWrQLHrTxTBTxVlDxT6YKeKspjhQ7v3tY2cLlXRrx9mD0BEsfQEedEXKeAHy615pvDvBbxV0HOfZWycgiC0jVgOPrWeWW2IeONyIMHZ/h5dF/fOq9+2ioUsk52ibg6SOyvdx8Ypv3hSIGYj5+tPt4a+HDKog830QD1+Vc+6Ogo3+ie5uaMmb2pM6xGs+PlWVsPabYe//AEmCOsa+unHworxmMxFvD23a0s3SQBJAAA94+vCg6xhLl7EZQFzlgY4DSPOI1osUpPsmohCNbUe4q0ilmocI0osiDAkHjUsV0UzlnVwrorhVkOpKU0lQgtNNLTSahDppJpK6qsh011JNcTUIITTaU001C0Ia6urqhZlqtSKKaoqRRQhD1FSqKYoqVRUKFAqQCmgU8VCCingU1RUeMxQtqDxJMAd/0o0m3SBZT29cRrTWW1LqRA5A/inkeleZ7W3aa3dC2vcYnKTPYP5WPyNGdty5JMkkk6dKpY/N7NwkTBIHUjTiesxxp7JpYLHz2Yxyy3cGFursUtihavHLIJUzoWWDlB8NfI16ncwoW2AFHZ4KeE9/dXkdzaThcr6MsZLgADW2U9R72mkz0oj2PvsH/hYtgkf5g1RuhInp5fKuFrNPtlcejtaLUKtsgh362rNu3aZO2jl86mVIIiPdEE66a8tag2RuStq6LxcljDEDSGgjTyMUI727dT2gNm+bhBBDcgRHaAkgcKOt0N4fvWEF19HQlLnISoBzDxUg+M1emgu2BrcltRiM3i3ptYdWRXm7ouVYLKWEgkfGszdXfsXrnsbwyP8AgYkEMeakwIbp50NYHZ74i7cuaG9czXJdoFsFucAkEAgRHTpQ5tTCPavFW98QZUzPQg0fk+fYvsqHR7zXCoMC7taQ3FyuUUsszDECRPjVDbG8aYdltwXuNqEHJfzMeQ+JplySVsWSbdI1jSUCbV3svCQM06GLfZAk6drjFJhvtFdQM9vOI1IMMI7ognny41ks8WaPFJB2aQ1Dgccl60ty2cyOJB+YI5EGQR3VKa2syENJXVxoSxDSUtNmrIcaZTjTCaos411JS1dkKCipVFRoKlUVQQ9VqVVpgFSqKhQ4CngU0Vy4hZjMJ6SKhTGY3GpZttccwq/sADmTQttTab3eUaSq9ByE9SRqe7vqXfXFBlVFMlLiMw7gwzGe7T1NZb4gC4DxE+MiQPjT+GCitz7MJytlq3jcqAWwDxOUnXXWZFZOO2kwOX3RzzNB66SMpqbMCxKjLqeHSdII8KhvXGH8w79D/emWlRlfIP38TAKlZnhJ5dBy6VSLdkjqAVPPQ/QmtPabLlgLqddBw9OdZQSQBXPzxt0N43xZDXq32WXhewj4fgVcqcvHJeGjeM5h5CvKYow3A2hdwrPeSApEdoEhss+HMxx60nCMpcR7NG0uX0E+Js4fY33iLRxPtFAV2ye0T3gUJI9wkocwE6cOBFTc3dJ3uDF4sdoQbSH1Fxl5dQOuvSnbJxf33GJmGiTdYcRKEZRP9RX40eGs8GOXc1ya55xXGN8Pkr4zEi3be4dQis5jjCgmPhXlmyy966btzVnJYk6CegPQaDuEV6ZtvDNcw15F957bqviykDWhndHdRntq7QjkFCHMEFWIMA+BHl30OqlVB6THvbBvbOJiQgJYcW/CO4ciYmsDDX2hswkcJjn9YNeuYvdC2giBpr4k86EN5NkrbWV7OskClI5F0OT07rdZa+zHaB/jWCdARdUf1dlwB0kKfOjk0BfZrgj7a/djswtsHkSTmMeWX1o+NdPG/icma+Qw0kUpFcaIEbTTTqQ1CDGps09qZULENLSE11QsqqKkUUxRUiioWSKKbjcatm2XcgBRqT8qkQUEb87Yi+tkgwoDDvLZhoO6gnLai4q2ZW8e+V642W2xtp3aE9KGjjbkz7R5HPM0+s1sYzDSumrSYA1idYJ7hJ/5qguyyDDaTz/Wlt/2bvG/Q/D7ZuTmLFieObWev61rHa63EmIgQf7eHGhz2cA93zrsNcIbQx6frTun1Di6b4YtkxJ/sLMLf7s0gkd+mo+fpUj3HI//AFSx4dpYnlMkVi4LEsgluyv4WOhJ6henfW1axfZnQidR0PUdxrqqaasUcaKdzZNxzma1bHU5n/8AFTrWXtawEusFGiqokcP3rRUmPBnkYrOt7KS6x9oxBPuIsZiPzGdANDx5Cl9TKGOG5muFSnKkDuztmm9cgSFHvNxjw8aKLuNi0VC6BdANNFMcOXD4mon2FbQE9twxiEbge+AA1VnwyjgWXT3SWJHIhtI9K52PVwgn8exqWnlL2VdlbTazdF1HgqCZ68AFI5zz/tXrW723FxdgXFGU+66c0cAEr8QR3EV5OthFMQI7h9NR516zsz2FjCIVy2rQQNLGPeEyzHiSfWjjmWXoCeNwNKocVsK1iFILHMCwVhJEmZJA5gk8ec0B7179h19nhXYDXPcAKk9FUnUDiSdOUVofZZtwDDMj/hY+JVzmB/1Fh5VjrMMoxWT6/wDP9juhnTcH7Nnb2xfZYezaS9cEvlL5jJAEmCZPHShvHbJNpO3eNydAGM8ec6Vubz7SDsmW4QqkkLlBIIj8Sk6d1Cm820M9p+mUj4RXMXPB051FWwn3RtLasZcySzE5VI0AAUAgc4FbxFfPoTSav29o3gIF24B0DsB6TXcwYJSVI4GWW6Tke5RTTXjeAxd137V26cqltbj8vPvo93f3wF22ntVKn3Tc0yMRwPdIH7FXlh43TAScuglNJSzTSazKGtTaU02agQhNdXGuqFkC1KlRLUyCoQW9eCIzNoFBJ8BrXnm2dpC9dF0wuhy5vUD0oj3y2iVti3wDaseoH4e+a89xZa4ubXKp58STpw5Utllbo2xqlYzZ20ct1S0le1mEwSGUg+evGtO/dLWSe1pIUkcYY6eI0Neo/Y/u9hjs8XWtK9y61zMWAYhVdkCieHCtLf3DW0s27Qw+QZ50QZeA/EP16UtNjuKDqvs8Fa4MpAkcNDxzDT61Vt3MrA9D8qOd+th2bVtWtgKxOZoA1mRH60CcTW2OXtCuaG10zTe2rmWYsepM1Zw1zLwOg4j4RTLOzECiT2ufMfEVG2D/AJ9O5f8A7V2HnjX9iPjbL+YMVUkZZBY/yTrp4USpsq09w3C6EaEDlIAEd4HpQeuGEHtE9BEAd/Mk1s7l7Na/dFv8ROWSdJHM+Qrm62e5Joc00KbQR3cMLq5bYKGNARpPGdB8fShu8WjIy6zyLDrrMme7zPOvXX3fwWEthroa48cS7KCQNSFGgA1rDwey7V9nuJZcwubMzCMsSAsATIg68q5ltHQWNMAdqbGyWhckkCDr/asLaO2rmIyB2OS2oRF5AKIBjmx5mi/ePai3LF4IrKFBAJ6iK8/ttpXZ/wAXFOTchHWUmkiU8CP3Irf3Jx/srisdBqhJ6NET17QHqaHkuAEEiRIJExI5ieVSYTGw50EE8BOndrr612ZrHkltn1JOIkpSjUo9p2H+822LobtWrZEQHUDTyjShLaGIa4uQSZ4+VEmE28jpbF5S68JXVgVgQQdCSIPGda1r2N2etwqMwb3B/DMZzpq3AQTB6Qa89k/x+oxSrZf9o661OLLH+Vf0/R53i8OqhAPfIOcQeoykeI5VXxeGa05tuCrDiDxE6j4EVNtJj7Zv5Tl04dnQx11mruztim8hY3CuY/lzEkTrmzD/AJrvpvHCNHJbV8lfY94LdgiQyup81n9KL9ibN9paWYiYKjsntCBDAjLBiPChDaWA+7XVAbOMoeYy6SylYk/lPOi7ZmPyqCuoMSOqkSCDypPWLdJSNcMlF/s2sNjvYMbbksoUNEEsO1kaCBBAMEjlm5c9bD4lbi5kYMOo6jiD0PdQxitsySSocycrNoyqQsgeMT5edZ1rab2nJQwzQSOR/qB4d3OIpCD9GuXGlHd7Do001nbK22t6UJAuKJKjmOon9jzrQNaC4hrqQmuqFkS0Fb0b73FuNaw5ChNGeASWHELOgA4TE8aLsZiRbtO54IrN/pE141cYnU6k6k951PxoJMtE+K2lduGblx359pifQHQVyY2SJEgakTz61Uq3s6+ikl0zdB6g/MVnSbDTaPQPsx379jcexdIS1cOZX4ezY9lvBTAJPIyeZg63pwhAz/edD2o9o7af9zFevKvBLOJITLJBBkREHjxngdePMaU685HY9o0RwOYL4BZgj0FZTwp9DOLUuCp8m3vft9b0IhzAHV+I05A8/HhQ1bBJ0pIrlaDIooxUVRhObm7Zp3MQedQNiKrG8TTY61pYFltMVXs/2c7Fs3cNh8RbSHRWL3FCjtqcjIwAm4SczZiZHZjQ15DhdmQJYa9DwFbuwdsHCuCGYWiwL21uNbDRwIymJ0HiBBoMsXKJphzKEuT6B9oOBAJOk93zqj94SwjKLbkE9pkVnJJERABgAczoKzNlb12MSv8ADcEx7sww7iOVP2rjrwtn2be9plCAnvliYjyFc/c06OtBKXR5vvHeX7reCggahZEGCcsEV5rNGu+u0iFCMZd3zGBGimToNOMUFXeM10tHLZGznax3kr6EzUto60wNGtKGkz5zTkcr3JibXAYbpYEXkxDG/Ztmxb9sqXT77iYyg6aREwdWWsm7iiqyDry6z1rLS5W3jd1MWlr2jYdwsSToSAeqA5h5jSuvHVRjFuUlz0Y+JyfC6M3ClSChWWYqFfMRl1E9ng2k0UbHvQpQ20QKNHF4NrI7LKGMSCTMDh30ObGtg3ATyjXpymt9sW+RM2gQFVBZWOUweKaASOHea5+TI9ypWvfPQbqnZl7zYpGdIMsqlGEMIhywHaAn3jVrYG0A1oKTBUxPdxHzisLbNybp04BQe8x9CB5V2wkDYi2hYqHZUJEEjMYBg95HxrDJnbSj6CUeAxOICgtwABJJ6AcqzrDs0OykEkMF1LMT7sjj4KOQkkCodtB7J9jdBzSCdDDqNRk/MDw9Qa0thq6287BkY6yQWck8ZJU5OWgigXLK6RA9z2N0P+MdqFU5gx4gmSPKjXY+1Bfsi4BlMkEHkVMfQ+dB+07RiQTr1gz4yJq/uViSHuWiQQQLngwhW0JMSMvpVMtBdXU2aSqLBrfbaHs8IV/FdIQeHFj6CPOvNGNE2/OPz4nIOFpcv/c3ab/4jyoYNZPsJdCVLhroDSRPd3jUVFXKdaGyB7uD9m1zaVxr7g28KHbUaFzM+zToBzbyGvA72xuxhLNhrdnC2M2XKCyqSQNffaWnvnpQbsP7Zr2DwFvCWMPaGQMPaOWObMzMWyLEHtdTQ5jN9sRdYl3ChjrkB0noCTS+SE5dDOKUI9ibT3VyI1zPZtAKTkNxmYkfhWFIk8AJociibeXB20sW2DB2bUODMzx150NCjxNtcgZklLg4Vb2dhS7T+FdSe8cqhw1jO0cuZ7q3LYCgAaAVsheTolJqubCk6ifGabcv60wXJqzIv7KxKYe8l7Ir+zk5WLBYZSp1BkaHlzAr0Ld7eddosbFtcVahczujW2too4fxLi5jJ0GknyMeXMJOvAaxymvY9xdlrhsMgPvMBib7c4ibVoeAjxhutLZ0qv2dDRSm5UujLxP2S2LlwvcvYgnvNvhxiQg+FaVncrZ+Htn/APHRhza5/EPq0x5RRBidsextO90hVtIXuf1v2sg8F49ZFeM7a3tv4jMQxtoxGVBxg82I+VYw3z4Q3lePF8muRm+ezsIMRbXDQM5OdZMDUAEa9kROlZC4AJcZSsx+L3ljllNTHDqCSAAx58a5m0/f7inYpqrZysmRSbpULg74sXc6hcy9pS6q4EayFIgGRx40YbO+01mIW6igtpnXhmPVDw6cT4UA4l5K9w19ar3m0qpwU+y8WWUOja2piEtYlyRo8OuSPxcQQejT8KjtYpr75LKEtHvMRCjmxAHLx8jWdg9rlBBk9/OOlb2wNpA5yABmZVMAAlQJPDnq3wp3TJSqEgMrVuSRewn2eoyy9y4zcSVygT4EEn1rPxe6v3e4j23LZHRsrAAmGHA8Jo92fjOxIrI3gukrxGUnUc54gju4U9PT464QsskhMZjRceWMwTlHIA8hBjprVbEXgeAIHSh2/te9aP5kJjKwkA8wG4jnFWxttGSVOvDKeRPWk5pwN0rOxFhZkkKKJ92tmi2rXIg3IGvHIoMGOUkn4Vk7s7EF5vvF3tAGLangSv8AmHrrw5aE9KLWasAh1dTM9dVFnle9WHZMXdzfiOcd6tw+RHlWMaLftCtAXLLc2VlP/aQR/wCRoS/cVkwhtLFOyaxB8I/c1KuDuHhbc+Cn6d4qqLI5prU90K6MCD0Ig+hqOoQcbxy5Z0BkDoTTTSGlYVRDS2ckLPXWruaqmH0A8K649GYPliu2pqFiejelJlPGY76jGJfkZioWkK93SJI8Qa9EwO/63Eb+IEYCycoMAlNGUZveIyjh1rzr77cHGPMU040niqnyrGcFPsZw5pYnwHe+O8avh7iC5mN24GBBkMvY10/oM+NB1vEGo8Bgnv3Alq0Xc65V+Z5Ad5rff7OsatvObEAGIFxS2v4tDEeJmpCKgqCzZHmlbRmJiDzpWxIrbX7L8ScnbtqWjQs0qDMTAg8OANS3vs2u2lY3LoMLmAQcdY1Jot6MVibBO62vDXpVvaO7163YW8w7J94Dik8M3j15HSjnY25GRLbZQWiWc6nyngPCiVMCAmVgCCIIIkEHQgihc+TVYqXJ4Oa1Nj4sKCOeYQO+NK3N7txzZY3MOM1s6lOLJ4fmHx8aGNnmLg/eopnTyrImY5I8UeibKxkCCf3z+VM2ldDJ/NOonXKQRMenrWRs+/LDwNWsTjkEAsAY14TxnU9OHpXZnNKPLEoxbdIwcYhJFsnKrugLETCyQG8p+FFOD+z6ynvu9zqNEUnwGvxoe2phi3Zg68xB0bXr0ouTeVSQCpHfIrjZc2Pe+ToQwZNvRsIoVQqgAAAADQADQADpTS1V7GNV+BnSfpUhaopJ9ANNcMfmrqjzV1QgG7WQ4u8A3Zs2yVXkzmYdgeQ0Pp36SYbBpbT3QsTOgDTqQI4E6oJ69KvPqDI117LcD2VGh5cY82qhtp+xmBICuhJPvLqhnvEA+fhWm1IIuqVGWBxiOhJGYSOUBB61S2ntD2bBBoSpaOYVSoCg9GysaedoLmMEe95GFEQfIeQNDW2saWuKZPZXKJ4iOIJ5/WpKVIsv4xUcQ4jLzBgAQY8dQB51R2fspHcqWzQNBovmdTp/aqlh2dgq6yRpykcz3fStizbFrRSCT77EatEgqByE1k2u2RJt0i1Zw9u3JRQQCBm4DTU9oyW6aGNe6ocZc9p2YDAnnEeM8oHTpTNDPMDXxqJLusmsJ5X6GI40uzltgTpwMf3pHWdDy4c6S60R1INM9rK68jqefdWVs0pdUMuYItwMd3L+1Nt2Mn1q2r8O/TzqUr2TPKRp4H9aJZGuzGWGL64Mu8Ypdg7GbGYq3YQwbhgsRIVQMzuRzhQTFO+6PdZUtgFmYKoJCyzaAZmgAz1Nez7H3Uw+BtzZT+KzpZN1tbhzRnM/hB4QI860clRisbTo3d390rGEshLKwIGZj77n8ztz8OA5CrOOK2kJB8qnv4iNOmlZd2/ddytuyTlj+I4GSSAeySdY4TBPGgf9jGLG5spXsDddV9mACQGUtoDlY3DHTkJ4aiomwmIv51uWltDKApLySzMGIIHADKNRxmtrD7DutlN2/BBJKqAwIMHIWflKjgAaZtlGRFuZyWQktwAKD3gcoA04itMcYTTY4sML4dkGCtGzZCXCCRIkSZ1OUARM68Kp4u4GBA4ip8LeNxWvc7gHs1/LbM5T4tx8IrS2XYRhkImBrPGe/wA6PxKXRc9NFcgfcuB01/pPjMV5zvRu+1m6bolkYkn+Xl6cPCi/aO0hhsbestqmaFPiARPeB8qbjb5uhbdsFmuMqhRwLOcokwYAgk909KXjN43YnLHu+LBDA3CBmgmeABE66c6Itm7h37ye1KMBJOumnUTq1Eqbg2MPdS9dZQihVClsqPdkk9qNFgKABxM8uPp2Fu23w5ZY5KRzXWI/elZ5cs87tsYxwhgXCt/Z88YsexOUq4MzHLTr14dOVRpDElpBjQzHDlw+Rr0bfDYyXlJAAIkz4CJ9AK879k0prK6yOMcRr6UnY9/JDNl49luSYIPLmRy/5ots4tWGh8uY8aCbw/iiOIE6cufDuJ+NWdjbRi6skwT3c+p5686cxTr9HN1GK+QxzUtQZ5rqds54JYXa5CTdWQc2ijQhtdV4qfeHnS4vErdVgpza8NNAREjyM9dWFQ3tVYHWevEGquyUyq2kksQZ5RwrJZ5VyNyw8pInTCtDKp1jLm4SR/KDp++grDxGGIbINSOJ5UR+06cdaHsQx9s3WaHyOTKliUUW8NhfZiZk/ADw50/PPWo7l7NB7tf+KY7EDQ6UHL7NElHona7y+NNDjxqJKlAj9/uaEu7Ir1yWrj9aY/GlRtaIGx9q92Y6aj9aul5Ukcx/as1ND8KsYa72SPEVTRaZX9roIMc5mIg6GeVesbrbN2ljrVt3uLatSH9o6dp4iCiaGP5jA6TQj9ley8PfxyDE6hEzpbb3bjgjQzxC8cvPwBr6HxQGURyqpukSKvllLDbORePaPU9escqmvXlUVj7S2mbWp4Dj4ULbW3vzyloNceJIQTlUmMx7qW3NuhmGKwpXage5lXU6nwA4mqO895TYvZyAjAISdOwx7WvXKD61l7ItMgzW1e9cOjOFYIF/IpYAHUanuFWNo7FvYp0R7eS2slpIbMxjXQngK6GKLjBquWNRgosg2Btc3iSrBQWmAvtHygQFAnLbAAGpnwFE+FwSW1Z1DSTmZmMk/oBUOF2Tawy9nsx5z5VDj9ouyERCa6nielML4L5dkk938TyLfdHuXrjpxZ58h/wKufZOL13Hr2CyW1uZ2YHKrFcogxGeWGnQtRBs3dwYrEyw7CzE8Cw1JPkD8a9F2QqITbQAezUaARxJ5eVc/tWxLM/+Xgl2rgEeyUYQIiQYI0IkEa8CR50NjEJg8OmHsW2ciAJPATKjyMeFT7S2+yOVuLlEwLiE9knQMQ3D4jWq9rZzAE3WW4CNTESY1MedA5XwbeOlb9gvj9u+2WREGfd1GccZ5g9x6UM3cC0M3AZdJ8ZJ+IokXZOFTF2rCEj29wAidAADrHKcoXzos373YC4driKDGpCiIVVAgAE/lmsJxbto0WRRai+zxrHt2hoPE6gCZqlhb4DQOendrV3F4xSh4RGkd/Dyqns20s6gk8vI/Kjh0ZZWGGDfsLGmnDp3UtRYWQon9iurpR6OPLsGbqEMw6E/OKiRcpJHPWDwrV21hst+4scGI68NDr5Vm5wOUik4yZ1X2Ru/r3cKzcYnazcjV+4YbWI8Kp4iCa0RjPlDUpSf3pUaaDWpFFWzNEqrUl9gB8qasfsVDihrAoewukRAmnoRPP4UnKkY0QN0Lf6jlxpU4/uPSlLCKro+vy86iKb5Ldt2tuj22KshBVhxBXWa+iNzN6Bi8Kjn3oAYdGjUfr5185FuyP3xoz3S3h+4uC0+zIRWHgB2vEa+NZz6NMat0exbf2cLttlIkMCCO4iCKBtj4ZrZts2jpmtE6a5T2WPcwgx316Hg8Ut22GUghgCCNQQeBBob25gsssB3+BHOgxvbIdwyp0zds7Ri0CQOkcvGpbePkUOptEG2BziSKksu490eNdRTNXBGtiO28k+ArP2h2lIAj8IHVjoBPjS4fFn8akd/KpsFcDkSQAGlWPAaABiOJ5/sVllfx49meRuC4NDYGw1RhwK2eMfiuRqZ8Z+NZ+08U+Fx7EDMl1FII8TMcu/zouwbW/YxbYMomWBnWYJJ8ZrL2xs2zetAO0FDK5SQQOBXTU/2FKyhceP2cvHlqdy/QHba23bczcgR+cCCO/lQ5tv7SbKW4Rxcbkqaye88AKm3+3ZsWv4jXStrLqjywDTpEEmSDw14V5NZ2dmtuynRJMnSVB4xyNBGHuQzLM3xBGp/iu5mN3KPaTIYkkKQZWF7o68a+gtyN6Vx+ES5oSRluLxy3AO0p/fAivl9TE0e/ZTvC2ExYtuYt34Vl4ZX/wAtjroTOU+K9K0lj2i/lcqtkv2mboHAYksn/wDPebNb6K/vNaJ4ATJHdI5UJpdBOtzIRrOnUnSf3rX0vt/Y1vHYV7F0dlxxHFWHuuveDrXzJvBsK5hMQ9i6O0h48mU6q47iP1HKixRUmVknJKi9c2yRp94c+Cp9KSh/JXUzTFg33lcfebkfmb/yIrHe9HSpNt3W9qcwJJ1JA0k68fOsz2pJnTu1H1pCK4s6cpUx+JvEwIjv51CTTHuHz50wua1MHKyRhXK1Qkmlk1AbLSGku1U9v+5pGxR8qlE3osE60jVXF/umlLMeR8Iq6K3I64xNNzaU42m/K3oa77u/5T8qgHPokwryyjkDPkNf7UQ4ojKuZCDC5m11Z1zLx0ByldBQ9Zssp1UxzjjVn/q95RCkxBHaUNAZchK5wcpy6SNRyoJLd0bY57FbQcfZ5vocMfZXGzWiSRzNsE8dOCcPCvXrqretyNZHlFeH/Z5dRM5dAcwILErAT8uUmetF2Nx177v7LCPAdgjEHtW7Te8w1BMDTs666RxqSx2rG4RuCkar7OFpw34GPZJ0E9PSa3rGJaIXKp6gr8pqNN3LJwq27fbQDUkzmJGpjgPLhWDY3JCPr21PAEkMO7TjRYsrh8WbwyWvkbd43G0e37QciCB8zSpg3AlZX+VipA8DmmqNzYKWxKhljoxHyNZWOxZtnK6sDyzT8zx8q38i+zXcn0b/ALRlMm6qn+WSfA8J8NaobUIZSxuF2/DmMLPeFoft7UDuUQhnHETlRSeGd+UnkAT3Vo2Ut29bzi43IDRB3BeJ8SaHhlcXYK7b3bvYgCWLkGRMlf8ASNBA0rBxm7eJtnKxUI3vESBpAGYcf0r2vZV0XoChSO7RR4tEeQk1r3N07bjtdonyHwqvjHlO2J5443/TPnLF28PYjI3tro4sdLanuXmfEnyqp98lQqZUOs3GftEkzI17Pl417dvB9jFjENnzXEeIlSCCBwkMDNBeP+w7EJPs76P0DqU+IzfKh3/Yhsfo9Q3H2995wdq4WDMVyuV4e0Xsv5EifAisT7VdzPvlj2tsfx7IJX+ZD76GPUd/iaT7Pd2bmAstbuES7ZzlMrmjKcugPALxoyFwEVhu2y+LNnG1yj5hizb0y+2PNg5RB3LAlvE+VdRL9pm6n3XGFrak2r83FAk5Xn+IugMCSCP6u6uptTtXYpJNOi1dUk8JqrdwqH3rYPz68RRGuzE7/wB+VOGxk6t6j6Ur4J+h7zQfYGnYtj8h9W+tKNiWOS+pP1o0GwbZ5t6j6Uv+G7R5v6j6VPFl+/8AsnkxfQFjZNr/ANNT5H609dm2x/lJ6fWjJd2LXV/UfSnLuxa6v6j6VTw5fsiy4voEV2fajWyv+kT8q77pZ5IB4AD5caLxuza6v6j6Uv8Aha0eb+o/21PBkJ5cYI/d0HCPT9aUW16j4fqKLhura6v6j6VIN1bQ/Fc9V/21fgyFeXGBhw/9J9PrTlws/hHpRid07J4l/Vf9tKm6Nnq/qP8AbVeDITzYwSXDAkdlf1pzYFSdVHoP0owXda1+a5/qH0px3at9X9R9Kv8AHmV54AguzkOmX4D5Un/RlHunL3iV+K0Zru7b6v6j6U8bvW+reo+lX4JhfkQMjdzbF7CAgEXEJmGYyCeMEyfKiRN+VPv2WHepUj4kVT/6Hb/m9R9KQ7v2/wCb1H0q/DMv8iBdTeqwx4uv9Skj1Wlxe0rD24uXbTpEESIPWVOq+QrO/wAPW+r+o+ld/h631f1H0qfjzJ+TAHrmzbeGd/u922bNxSDZJBaP5H1JjvmkfEWiZ+7pPUO4PygUQnd231b1H0pp3btfzeo+lH48lUT8qPoo4HeO5bIyoCo5Z9R4dmifBb/L+NXXyzf+JNYn+GbXV/UfSpBsFIiW/wDb9KFYZgSzwfYYYffiwf8AMXwbsn0MVcTeKy/41PmKAjsC31b1H0ph3btfzfD6VbxZAPJjD+7iLb8x5HhUKqOtBFvYiqezcujwc/KrOR10F676r/toPBILzQCvGWbbxnyyOsc6WgHG7C9qZa/iNPyuFHwWuo/DMrzQR//Z"/>
          <p:cNvSpPr>
            <a:spLocks noChangeAspect="1" noChangeArrowheads="1"/>
          </p:cNvSpPr>
          <p:nvPr/>
        </p:nvSpPr>
        <p:spPr bwMode="auto">
          <a:xfrm>
            <a:off x="155575" y="-1919288"/>
            <a:ext cx="4152900" cy="40005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6" name="AutoShape 12" descr="data:image/jpeg;base64,/9j/4AAQSkZJRgABAQAAAQABAAD/2wCEAAkGBhQSERUUExQWFRUVFhcWFRgXFxcXGBkXFRUYFhgXFxgaHCYeGBwjGhcVHy8gJCcpLCwsFx4xNTAqNSYrLCkBCQoKDgwOGg8PGiwkHiQqKS0pLCwvKSksKSwpKSkpLCksLCk1LCkpKSksLCksKSwpKSksLCwpKSksLCwsLCksLP/AABEIAOAA4QMBIgACEQEDEQH/xAAcAAACAgMBAQAAAAAAAAAAAAAFBgQHAAEDAgj/xABHEAACAQIDBAYHBgQFAwMFAQABAhEAAwQSIQUxQVEGEyJhcYEHMlJykbHBIzRCkqHhF2LR8BQzgqLSCBWTJFPCJkNjsvEW/8QAGwEAAgMBAQEAAAAAAAAAAAAAAwQBAgUABwb/xAAsEQACAgEDAgUFAQADAQAAAAAAAQIDEQQSITFxMjNBUZEFExQiUmFCQ4Ej/9oADAMBAAIRAxEAPwBz6JdEsPfwyu6mZI0gCAABoBRn+H+E9lvzftWej/7kvvN9KZKFCEdq4H9TqLVbJKT6sW/4f4T2W/N+1Z/D/Cey35v2plrKtsj7APyrv7fyLX8P8J7Lfm/as/h/hPZb837Uy1ldsj7HflXf2/kWv4f4T2W/N+1Z/D/Cey35v2plrK7ZH2O/Ku/t/Itfw/wnst+b9qz+H+E9lvzftTLWV2yPsd+Vd/b+Ra/h/hPZb837Vn8P8J7Lfm/amWvFy8FBJIAGpJ0A8TwrtkfY78q7+38i7/D/AAnst+b9qz+H+E9lvzftXPFek/ZltsrY2zI9li4+Kgj9aLbH6S4bFCcPet3QN+RgSPEbx5iu2R9jvyrv7fyDf4f4T2W/N+1Z/D/Cey35v2pkBrCa7ZH2O/Ku/t/ItnoBhPZb837UD2tg9k4dXa7dA6s5WAeTnicgAGrxrl361w9J3pQs4S3ew1t3GKNvssgBCMx3Ezocsnu0r54xe1rtxER3LLbz5AeBuNmc95Y6knWu2R9jlqbn/wA2W2fSFsXNHU4qOYCfLNNF9l9JthX2C9Y9snd1oZB+aCo8zVAzW1Ndsj7FvyLv7Z9Zp0DwZAIBIO4htD4V6/h/hPZb837VS3ou9LRwJXD4mXwpMK29rM745pzHDeOVfQ+ExSXEV7ZDIwDKymQQRoQeVdsj7Ffybv6fyAf4f4T2W/N+1Z/D/Cey35v2pkFbrtkfY78q7+38i1/D/Cey35v2rP4f4T2W/N+1MtZXbI+x35V39v5Fr+H+E9lvzftULbPQvDWrFy4inMi5hJBEjmCNacqF9J/ul73DUShHD4L16m5zScn1RR/+FXkPgKyu1ZWTwejZLZ9H/wByX3m+lMtLXo/+5L7zfSmWteHhR5tqvOn3ZlcMXjEtIz3GVEUSzMQAAOJJ3V42jtG3YttduuttFEszGAB/fCqC2901TbON6q5cuWsIs9Qij/MdfxXDrBIzRoY03GTVxZvA57d/6gMLaJGHtXMRH4v8pPLMMx+FBrH/AFIdodZgoX+W9r8CoBpA6fbITD3bS2rYS11cBwZNxwxLljOrDMo4cDSuLUz3CfhUPgmPJ9W9EfSJhNpA9Q5FwatacZbgHOJIYd6k0zCvkfoNtpcPiRnA6u6Orc7iuYjK4bepUwZEcab+lfSvaWBvA2MVf6ghcrOyXUzRqssCfImeOtT6EZ5wfRVZVceir0of9xDWcRlXEIMwKwBcXiQvBl4gcCDVis0VxJC21tdMLYuX7py27SlmPGBwHeToBzNfMfT30j39pXDJNuwD2LIOnvP7bH4CrO/6hNtFcJYsKf8AOukv3raWQPDMynyqhbVuTUN4LRWTyFJ3T+tTdn379h1vWWa26HsuphgfqO46UR2fblDOg4TXHG4cqOEH++VC+7zgN9nKPoH0U+kj/uVo27sDE2gC4AgOu4XF/QEcDHOhHpP9L1zA3lsYYIzAZrjMCRrMKoB8yaqb0a49rW1cMUaOsuCy0ezem2f1IPiBUfp/tv8AxWNd1QpbtxZtqdCEtSonvJknxoqfABrDwCdt7ZuYq/cv3SC9w5mgQN0aDhpUGaw1gFcWRlZXQ4ZhvFc6jgs8o9CrK9DfpDbCYhcNfuf+luyBmOlq4dQwPBSdDw1B51WYr1UlWj7YWvVI/om6XLjtn2wW+2sKtq8JMyBCN3hlEzzBp4qShlZWTWVxxlC+k/3S97hopQvpP90ve4arLowlXjj3RStZWVlYp6aWz6P/ALkvvN9KYyaXPR/9yX3m+lefSP0gOD2biLymHyFLZ/nudlT5ST5Vsw8KPNtV50+7KD9KnTh8fjHVWP8Ah7LFLSg9k5eybh5kmY5CKWNh7YbDX0vKAShOh0kMpVhPepInvoeTWTVgGMjXtPGPj+rYkqFBGTTKCxklAFECIGpJO8mpDdElRZkkld88xQzYbnIInfTMcc7qA2kCKzrbZbmsmlTRDangVsVsVUUlfWGvEbj+1DMXtW7dEPcZhMwTpMRPjTFtRTBilRxqaYonJrkBqa4xfAQ6O7ZbCYqzfUmbVxWIGkgHtL5rIr6lxG3Qyhl3MoI8GEivlHZ2HFy6iMSAzBTG+GMGO+voO0uRFQEkIqoJ3woA174AplMTYpemm71tiwfxLcaB/KU7XwIWqx2fbnjGu+rU6eWVNu0zzAuZdCAe2p3E9y1Wdm2FusCIAO4xPx40G1+gzTDoyWt23vRC5X1iRMagTroNSN1dds3IVSIBMCOXjU63s5Oy0Lr6oGpJI8a83wluy2ZXLNKmbYyjQaCdc3GYApTctywPbHteQb0exC2toYZz6lvEWWLbuytxSSe6rW9KPogF4XcZhDluAF7lr8LwCWZPZYxMbjVRJiVFpliDHHeeVfVmyL+a0mbfkWfHKJ/WnoPPBm2w2tM+OMtF9mdGr10zAUCPW0mddKe/S56NWwt5sXh0nD3GJuKoEWnO/T2G1PcdKX9l7YvPlDAFSBBURA3aidKpc5RX6k1KLf7BDGbKt2gDcKgkaDefJd9AcXsu247Ig/3voniujz9YzDMxIMZYkHhOY7u4a12tbINm12zLHnvHIUrlLlMbw5cNCJetFSQeFcxRnG3shZo1YaeI0n50Hp2LyhSawWl/094wLj7yFiA+HJjgSjqdfAE/E1e2K2mF4185eh/BMcd1wMLYRs3ebgyqnzPlVu4nGk8auBGI7dFdsPtsHjScbpr1bvnnUnFhWMWGqH0n+6XvcNA9l7T11NFNu4gNg73uGqy6MJV4490U7WVlZWKemls+j/7kvvN9Kj+k/YLYvZt62nrAdYBzyakfCpHo/wDuS+830pkIrZh4Uebarzp92fEzCsirY9KXokezdOIwVtnsvmZ0USbbE65QNSp5cKrjBbJutdVOocsSAVKld/Mn1fOrNeqAphjZdt7dsMgzQAd4G+pCPfuXIa7O/Mo1yhY1MaakkCDOlSdiXOr7LiMpIIOhBG9TO6N1TbNzOzlBNsGBEaneQswNNN5rLlLDfBqqOUmnwAdpYAm5cVixC5coXecx1byExzoFtDZ7Wz2hlmSAYkCdM0caZ+kG1Qt1XW2wYKAc4PDSO+mnoBspMUbuIu2lYWyiW8wBAbV2YcNBk+NM1Sk8LHAvdGPLzyL/AERTC4JRexYIxDdu2mUsyW4gOV/CTM68IPGmmx6Q8M0aXRpMlBuHHRp8qRcRiesxd3EXFW4txnhHn1QSqzG6ABWsNtA21Cqqdlw6sVDMpBmAT+Huq878PCDU/TZ2R3P1Hzbti3tDCZUfJqLltnGUSJ1knUQTqN1VOJS4ykhoYjMDIMGJB4iil3EFiSY1JO4QJMmBuGpqK+ClhGk/pVVbu4YS3QOhKSeSTg8a8jKR3TpRTq7bpmu3u1O5co3g785mKWjZe22qmO7UGpR2omUgrLd+vzqji/QHGax+xyw1hDibaM4Fs3EVnMBQuYZj4RX0j0O6YYXEnJZvKzDMMsw0JvIB1KwRrur5fYySaNdEdtPgsTbxCAEodVP4lIhlmNJFMqW1CrplZL9UfVG2LavbZHAZWBUg8Qd4NUX0h2UmEuFQsCRkOklRwB4nSrN6N9Lm2hhXvFBbAuMgUMWMAAy3frQjbGBS8CrgMJ47x3iunBWRwDg3VPDQjHHlySoa2gOrXIThPZU6nx3VDxWMNxTrmWdDunXhwI8KkYvYj2LhSAwb1WZ8wA3HSDu5A1D2xjUs24kE8BSEoNSwaGU45QubYtBiFG/WKHNsl+p60QRn6sgTmVsuYSOREwaObHwpuFrj8d3hTlhdkdXhxA7YdbxjQhtAFB7lB+NOUyzLaZ9kcLce/RtsS5h8O7XBla8wYKd4RRAnkTJ0ptofgNqZgBc7Lbp4Hv7j40QpnAAysrKyoOOtm9Boticbmwt0fyH6UEFdrl37G4P5fqKiXRhKvMj3QlVlarKxD04tr0f/AHJfeb6Uy0tej/7kvvN9KZa2YeFHmuq86fdmiKXemeLC2DbHr3NAN+gYFif740wXXgEncNarTbG1Wv3SZiZC/wAqCdR/MeHj3VcVYs9I+j7XPtbSy8DOnFwNxHNgNI4xS7stUXfbkqTI1JHdkzD5jdT7h8EiAKF0UACdTAEDWsxWx7V0y6AtuzCVf8y6nzpeynfyuo3VqHHiXQrjaeBGIuW0SyLJZ4zsCABvZ2liTA138KtnGY/B7N2eiWXW5GlsAgtduNqztrxPaJ7gKqvpX1GEvDqrr3bqmcuc/ZnXRnG/vWJE99LW0Ok126wYlVyiAFXTXedZMmBO6pgnGLXqGslCU4v0CWLuFmZjvJJPiTNQWNQDtd+MfAV1sY8NoRB/SlXTJcs+gq19M8QXBIFdrV2INcEOtYm6qjLSnw+h1u4oiY076FXVLE/OiM1wvGSBMDeaLXIzNRpIx5yR7WGOlSbQArhdx4G7WoT3iaJslLqLvUVafiPLG7Y3TW/gldLTALcgkEBu0ARIncYohs7p+7E9c7nSd8a+Aqv5r0Go0Y4Mq+f3ZufQuDD37GIQ5mzsAcoYnRmG4a76QNobJcYh1gnK5HwPCaF7N2l1bSwzDxIg7pBBph2Ntg3DkbVifW+rHuFUucsfqiaWs4kxn6KbHgBmGinQc2jf4CmO+dI5/wBdaibK2jYKKlt5AJVSVZVYjeUYiGk8jrXe5dlj3aVeqG1ArJOUmRbtgzm4bjWWsa1rvXkTu8OVSss1GxiQJNGBhPCbSS5oDDDeD9OdS6TSCDKmCN3z1pp2fjRdQMPPuqCCTWr5+zfw+orYrpesfY3DyX6iqy6MLV5ke6EusrKysQ9OLa9H/wByX3m+lMlLfo/+5L7zfSmQ1sw8KPNdV50+7IG3roXD3STAyH4nQfrVbhPjApy6c34sqntuPgusfGKUbS8aIK+p7Qc6C9NNvnCYaU/zLhKJ/Lp2mHeBu7yOVHYqvfS1fE4e3G5blyfebLH+w/Go9CyK9aWJ3kkyf3r2uzLhE5D9alYO1I+ffTbsfRQVEnQSDrqOXWAwPrSsrMPA5CrcsiXa2Q5MaDxqLfsFGIOsU24+0c5OU66xBn5sTS9tGyQxkR3VMLMvkmyvC4PWAvToeFSEbQ+J+dD8A8N4ipeHMg+JodkOTa0d7lCK9eTszQJoPeu5iTU3H39IFDqvTHHIp9R1G6WyL6GVlZW6YMc1WUV2f0cu3kzqvZ4E91ED0ThJYnNx00ocrYx6sNCmUugtTXazdy844wYJHjXm/ZymK8TV1ygTWHgsTovt4HJamV7QUdwIIHzpiwmJBUHmZPm0VUFnFshDKYKmRFPOxMYRbRWYk5QdT3zFWRTp1HC3ig3drFcrtwM7IOAGbl2gSB+k0MwmKho7yPjqDXfZRLPcc7i7R7oGQHw0n/VVs5IOOKaNOcfrpUnZ+PNs29N/ZaeXAgRyqPtax9kHj1Sp194Cuame0BwOp5mKkr6jrhmDQRqDRnEYcDC3T/IaSdibRKMEPqnd3GmzEY7/ANPcXmpFUnwmEpf/ANIr/UINZWq3WIenls+j/wC5L7zfSmWlr0f/AHJfeb6UyGtmHhR5rqvOn3YqdPm7FocS5/8A1pYzEGOFMvTS8C1pfZBc+cKPkaXlFXyLHjrIIET2SfEzuqufSph2D2HYzKON0AQ85R8asl0ndv3j+lJfTxOuUW9MwkrOsEDUfAVzaSbYSuOXgRdlq0jKQp9o7gBTNs3G9W2W48jnET4SoNAcFh2BCiZBEhdCQOR4Hv4UZfBwJddTOpLTuAHZmNIOvEkyKzLGvc0aovhEnbeLtFQiBzcMjQ6lfAd5pQ2xglTcWB4h+fdypp2g4tYlXZQ4KqCI5ajSde8cRQHbVosS8AalvIgKFHEAAAAcIq9clxyWtg1ngXkMGp2GuQtQSK99ZpTUo7gWnu+08nm88k1zrZrVXSwKSbk9zNiiGA2Xn1M5eJAnQeYqDbXUU/WdiK1u2yDVdcuYpOnAgGCDB8qFZPHHuFqr3Jy9grs3GWFtBbTZo5fUVDx90ZTJA379K1b2YynrLghhv1zEmZMaSBGgBJPfULG4MNiLgZcwVfs1J0nUjNzpGUU54bH4vbDOBT2plJkGf750PoztHZLqjOwKjSAY37iQBoB3UHNaMMY4M2zrlmCjeDxuqifwj4igZogRDJ4VaQBjdh8X9on8wnzUQaYdi3M1pWn1kSN2giQNN8T8qR+uhUb2Sf8AcpX607bEGWyvKAPIAD+tTDqQidj7Gayy7swA+DA1wOEAUqtRtobWUabydw4k+FeLGDvvqewvI76tknadbb6wdDv8/GmCzi89g8xofiKDJgDEFp5HeR51rYuOzBxzAJ7ipArpeFlqliyPdEet1qsrEPUC2/R/9yX3m+lMhpb9H/3Jfeb6Uw37mVSx3AE/ATWxDwo801XnT7sRekWJz4luS9gf6Rr+pNQwKj4vFqkvcYKubVjult27mai3+kVlVDBi+sdgH5tA+ddKSj1YuouXRE65yA75GkCq76f45LeLtMrHVG6wDeDJXUd4iiO3ulpuW2trbyhgVJLSYPgIpCxQk6AfWhysi1gYjCUeWEMDtREYv+Xh5eNTxjzIZpuM34QQAvKJ30H/AO3EWReMZWc2xzkJnzDu1jyNS8Nh46v7QqTvJGcZiYG7UacqWlWsjddrXBI6SbWDN/kuCFya6CVGWe+g97aU21U8oPlTB0nwFwKWa+jQdFAYHXUmMgG/vpWawFtFt5YkD9JPzoigkVsslnqDXO+vNM2DwFt8OjOgJBYSCVJUvzHEcKl4z0d3ILWGzwR2GhWgrIg+qf0plCWcMTo0rUVKxmzrlpstxGQ8mEfDnUfLUlsku9gGtJZuNuu5mUfyo+SfMhvhTvszbPUoQRPIRMzER3mkfF4lrgtCSclsWwOUMT82/WmHZ20Ec5EGVQFUSSSSEALE8JbMQBukcqWvjlZGNNPDafqMd2/cYAlSeYWNB3zE0D2ptpBiM6BjoAZHDX9aNbKwiBWBTOVGuW69psrbp3oW7zE86XukADPkVHt+0XvdaxA4QAFAoEK0+RyyTUehH6TbVDrlXcdaXb9koxB3iNxB3iRqO4ipG0L+d9N24eWgrnjbxdySSdFWT/KoX6RTlUVGODOunumcAKI3VlAR+H5VB6vd3024DY8rrxHzqzAMFYpiLajnu+dOoZwEsWx2gqhjylR+s0tLs+eoDb1vojeZj9dKaNpEpksW2K3b7FncTKIILnTXjlAHfUpEIk4K3asFjJdwPtLpjKn8skjX+VZNd02obulq1cccXYG3bH+oiW8ga94TZwVVVOyi6AwZPexZAfHta86hbQwJk9Z1re7cJ05quh+dXwdk5bS2mQpVMo7QW44MqskdkNxYjWOA1NeeimEY57uotwVWfxSw1HcPrUBdnJfvWUtm6RJz9YbhyrpoofQT3U/37QW1AEAAADkJFRLiLOqTdse6Fet1qt1inqJbXo/+5L7zfSjuPtFrbqN5VgPEqRQL0f8A3Jfeb6UyGtiHhR5rqvOn3ZSW0sNevWntBlIbdIggqQy/7likk426q9WyMpBiCCNeWo7qLt07f/H37eTrbdzEXEtAQH7VwhQODCT5TThc2WLoHWMzAE5QGIA4b+PEV1kYyAQsklwVphbNy82VFZ25KJ38+XnTVsn0fj1sSZ49Wp0/1sN/gvxpstYdbagIoVRpCiBH1PeZNdooaqimW+5J9RX6dbLzYMdWABYYMFXdl1VoH+qaQbGKVkCnQjdrwPfVx3bcgggEHeDxG4j4fOqa6T7D/wALfe3+H1rTHijbvhujmDU2QyErk1yStr4G2o7NwMQBIGmvKZMxQO4DdZba8gPAcf61FWSYDDzMDzJ0px6MbECJ1x1zEgGIGmnZJ3iQde6qKO0tKW54QVwuyAxs2VHZBXN3Kpk/L9adLFveYjMSfAbgPgBQrYOChSzb7kgdyg6/ExRyiR45AT6kbG7Mt3lKugcHgwBHjSRtr0bWyC2GYqR+FpZPJt6/Kn5tdOHHn4D616Aq2SM4KH2psK9h2y3EZe87j4NuNetl2mRzII3b+BIzKf751duNtKUKMBkYMHB17KqS+nMjTzquMXhw7XCRGYkrJkgAdgc9ABQb5KMRmmO95Rvr7N0AOSjjkYoFtW/bUlbRJJ3sTNFr2zc6iRvj9aF3ejpB3+G/++6la3BPlj1u5xwDsHsxru7cT8uPxqf/AP5orvPAwRwI+dHtj2ltK3ECFGhIhdSZ72LfCvWKvdY27QbhUW6lqWF0Oo06lHLQqvs0wOMH+5qxdn4bsIeaili5ZGYZZ1nz8BRM41rdm2pJZm1VBqcu4TGoAjeaNVqfdAbNHh/qzfSXZ+XtDTORPc6QVPnEV3tbURC94MvWtbQopGoUiZUaTq0b+Fc9oYzLYZH+0QiN+qtvBHEqDSvtXFnq1ytohDAQBBiDHlTEbIy6Csq5RlyFb3SG9M9a8+Jj4cKnbC6QNetul1szWoYHSTbdgpHeQWnzpLu4qR5VO6M3TnuDfmTLpqdXUwBxOlTUmnyyl7TXBZ+wrHaJj1QRPvmY/Si+M9RvL5ioewsKy25uaM2pHIcB3mpmM9Q+XzFFm1hldP4490KlZWVlYh6dktv0f/cl95vpQ30r9MxgcEyq0X7wKWhxE6Nc7goO/mRRHoCYwS+LfSvnj0jdJzjtoXbszbU9XZ36W0kAjlmMt51sQ8KPNtV50+7CHoxwc33ukT1arlPIudT45Qde+rILlcvISjDlBIBH6Up+jrD5MJmiDcdj5LCr8mPnTY2oPeMw8tG+h86qwSXBKivAYDeY5eBrnaxAFssZ7AJMb4UTSRtTpSczvc1TqyERSci5t0nQknTtb/KqyntLV17n/hA6bdOnuXGs4dsttSQXWQ1w7m14LMAeE0l4i0ciOZ7ZbUmfVgV2wOzmumF58fHdTdc6LF7STACxoNBu4Dn391Ulck8BY0NiDTlsjaYXAzJL27kL7MAhsrDvDPr/AEoJtbYvVkwa69Fbqm+LTiUubxMCUGYfKKmUlOOUSofbltkWts7pBh7iKyNAPZyx2kggZXjdJ48aJu0eJ0Hjz8qq/o/j7Y2h2ot2y5gfhlNUG/dP0qyMNiA3a4nhyHAeJ3mrQba5ASikSVWB/etcsTegQDqf0B+te7l0KpY7h+p4D41EtSza6knWrN+hVL1PT2wIX3V/+bz5RSP0ww+TNcX8DsD7pP0JHxpyv4rcw3mSvvO3Z+ACmg+1sADbZeBEebSPn8q7blYDRbj0FnZm0Ax7UaDTlRbEY8ZDkYFgARqNJMCJ0Op3d1JGzbhW4UPAx8NPqKZLc9kQRJLTBHqgCAfeaN3Cs2deyWTUi/uQTO9y9Ijco0A5wOPPjUfrQAZ8/CvZqJi1BDe6f60uv2fI4lhYR0wC5zJgEiTLZeAhR5HhRG7lROy9u3zydptO/Shdi8UZGBgkhtwaJDTodPVgUSw22nCkM4Q/hItBp8TmBnyoqXIGecEfFXZUk22cH8VzsltNIEDhyFKtqSYyZoMkRIidx1GnnRrariBld77STDKERSRHifCai4aQkEwRwmY7xBp6mKRl6ptIgYfZaiM5JPIct2tWj0L2ZYWwHt21DkkMxGsg6weGkVX2HiTHiSeP9Kf+glybLjlc+a/safjzEy9374YyVyxnqHy+YrtXHGeofL5ihS6Map8ce6FSsrKysU9NLAwu1f8ADbDv3vYt3Y95hlX/AHEV81qY8qvzpEf/AKaxHjb/AFxFoGqEArYj4Uebarzp92XXsOwLdq1bO9bFoeeQE/qTRC28bxEa+KnRvhv8qimzHVkESEQearB+tdEuFTrunf5QR4VZ9CqXB2wtzK3cTBHDkP6UjbZa3hb9629sXLeQ5Z4K6gr8N00322B0PEHSdY/bnSx0nuoLvWXWi4CrorAtbvW1y5U0/wAshlYGZBmgtZReL2sXOjvZgxv1psubR7PdSubwvuzqqqpLaTCrAnQKQCTw4a66URwOHOQgtIKkjSIg/A+Ris+1Ye7I/XLPCIW0LitmaSeGisQPExFBMAxt4iyywTnGhGmpjj3Gmi3sE3VAQbs2Z88EnWJGsAchoeNBMVbFrE253K6n4ECjVNJYQK1N8s63trBLV6wbKHOWIuA9sMzIVJMahQrwBxeTupw6L403GJO8xpx14fKkHbV5TiOyd7DN8aJ4Ha5tEqphn0nkvPxpmL4Qhb4iwcXjgxgaqpgd7bifAbq93sULaM3sqSI5mAI5mTS7gcUCQoO460URxcxCrvVAHPj+AHzzN/pqqlukX2rBMuEIoa5C5dTxgwAqjmQAFgb9ai4+4WUmCqgSJ35iwCz+pivdu311zrW/y1P2Q3TGhunx4d3jXXH3EgAkBQZI5kaj+tNI71Kt2/hsmKcDfMj5D4xFHkcFiF1CgJwGq+s2iL6zFt+um81vprhgHt4jUasNAD2tGUGdB+M8d1cdnaWx4f2aQ1fER/Rxbnz6Ehq4qvaM8Y/eu3CubNHlWajTYNu4hhbkETAUGCSTOWBFd/8AskCbjsW3wCQBQvY13PeXNqFllHiaa76yppyzMOF1Es73kS8e7227LMfEzWYO8zkltwECABvNdNsrWYK0Qgnjr8aeq5jky9S3HKCOEtxP6U3dBbn2twc1B+DD+tKeGaKZehjxiSPatt+hB+lNw8LRmf8ANMeq5YodhvL5iulaxA+zfw+ooUujH6vMj3QoVlbrKxT00cNo4I3ejmJVdSEZ/wDxulz/AOFUb0cwYu4qyh1BcE+6ssf0WvpXoZhhc2eUO586nwYQfnVH9DdiNYx2IW4O1hs9r/XnyTPeob41sx8CPNtT50u7H+yTp/fCfrWgYaPOt2zD+QB8v7/St3ILT/cd1SQupFxK69neNR48vA0t9NntulsEMt1lY2joFAHrC5P4eRHHxppuWpbu8p8KA9LMPN9GIBAtMmoETcu/p2V4b58ahV8nCj0S2itp2LbuHHfR7DbSF55tsVLK0AJnIG4mAPHWt2dnhLbqi9WLgXNCxOU5kMxwMGdOND8Jj2tXMlxgh/Cx1RgTJHdrvG6l79Nj9lyN1WYWCRjLt2ySFVwxgy+UcBBZdMoPKJpZ21fbOc3rbzHPfTFtjbNoKS1wXHiFVQAoPOBv4b6SrhLlmJ1AzHv1E/OqVQy84Ivnxg1fukmaZ9l9GDdUOzlHOUHMARLCVOnAiNRxpcwMkwFlj+nfVkbDsO1i2BlhbWSAIDZGLBwfEkf6dOJLKQlnkgYTCNZIDDdI01BPOeZ5UR2U2c3FBINx8hIiQqIM2vhp/qNGMVhcyhxqSBmAIhvCd30qHgrdtWzh0XM3q6AF8q5oG+ZWoVeHlBPQI4m2x7KjKOJG4DkP74V4fZynQADv3mvb3tYJAbkd+sxrxrWIusq9pso5KMzEdw+tFI5BnSTZIuYO8CdUTrFkRBQEj6/GkLY+0dMp8qbNu7Sa5ZdEQqrIwk+s2k6g7qra3cIMihXQ3xwFpscJ5Q7JeETQraG0jJUboIPmIqPg8fOkgTEE1CuKZJgnU0hClRfJpztzFbSRsfs318SPgKc8vZNIuz2PXoe/5inpG7BrtQv2QCpvkUNuca1gL2ZBz3fCtbcO+oGzJz6ctacp8IjqllsPW+VHOjJIxNr3o8iCDQKyJNMXR1Iv2+eb6Gm0ZaWWPtZf/wAt/D6it1u9/lP7v1FUl0Y9V4490J1ZWVlYh6cWz0A+5L7zfSlfpZsW1h8XcugwcWyOR/PbUoQPH1qafR/9yX3m+lcOn2EBS1cjVHIB5B1g/KtmHhR5tqfPl3YklRn1Zp5Kd3jW7YhpOp1jw7+/fW7eJWTz3VjuNCY/s1JVPkB9LdoXlFsWXKFixJES0EKF18ai7PwDQl6+5uXjaZxO63IYAgSZaBObhECK84vGXLjHrcoFq+UVViIDCSTvJ1B3xRhbeZbKnQm3ctEdzWroX9ZqzfRkuOU8ezGCBGWJWYynUfA6cKRdsbONxhCnqSDccASUQs2VAc0ZmA0158RTpgr8orHWQvLUwJ/WaVNp3AimVUKxCIJOYlCwZidRAkLrvkVWG7DWfUpRhvnpgHbT6BYa4C+HvdSMzKUvEZQw3hXmdNNNfGgZ2KmGDhri3bjgLFv1QsjN2zpJ0GukTRm3bP8AiC8rDIFgACSu4kDQEKI03zUXb6Sn8ok/l38fCjxqajz1LzjlZBFjAo11VWUWM7xoDbmFIWTDHQbzq2m6njBXsiyxIABCqpjUDRZP4QIHlSTbD2zoyjKquM5kHKJyifEwJjlWYLbly/dVWZVXn2h2eIUAEyfA0DoB/wBHO1ddyArOhZsuYGU0GdjkaQSFBOg4ipFm4bd5Uz5yR1rnKq+sGG5dO+ouBvwblxkKIltksq+jSQS75TqJOknU1E2JimLBrhDNktpG6erUiZ+lckEcscB/HkLeV23EBTrGucRPPQmsYEgrvymI8dQRy31C2jtJGVVkkh0MxAEHdPGtYnaPV37Z/wDcUTPOcvyINWwdvwRuk+LK4fP7Mx3SpEHlVZ2d8U9YzaimxiRdBIFtlWI9dmIH6qPjVfTrVZLK4IhJZyGG2cQJXfyP0NdrG0nXRhm8R2h/Wo2B2yVADiRXXGbTtMICEtwIJEeXGk9km9skaP3K0tyeCS2NQsGEg6DQDWj2HvStJ9nB3XIkZRzIA/SmDC3dQKrfRKtJtEVaiNkmkCdu76g7Lw+Zp5UQ2+u+vexLfYp/Qw3YRmfUrNiZLS3l/v5Ue6P3l6+1r+MDv10oQNa5LcNtwRvBBHiDNas6ItcGHVqJJlu17uD7G57v1FQtl7RS/bW4h0O8cQ0ag0UuJ9hc901lTWE0btLzOPdCLWVkVusQ9PLZ9H/3Jfeb6UY2vgBesuh4jTxG6k7ol0tw+Hwypcc5pnQZhDAEaijH8QMJ7bflNa8JxUVyee6jS3Stk1B9X6Fb3ALbtm4Tp3giR8/hUXF7YQnUnLyHGNYHI6fD4VJ6VlLmIe5YbMj9rUhSrRr6x111pZxGCvHXKpOuue0N/IZq6VkfRkR0166wfwczdLrmHrXrrvAgAACBGm7RRNMr3+pA6x46oMMzwCGtkAZCPWjM5A4gxGlAdm7NuIJYDNoAM6EBRw9bidan9ItnrjbYzKtu6CTmLhk1BkwCWknh+tTvikuSY6S31g89ginS/DF/s+sKKrAMtp8pbSMukxEakUJ2/tW2y3NYkuVzKVhQgfyz3QD4iuGAwV1AAwXTiHSD3iTNctp7Le4CAAZ5vb+rUnHUSUhmOgmsNReV/hvKCoPtAEd2k/Wom0R9kRIXiCRJGWD2ddCd1ScLgL3VqGABAAIFy0dwj2qD47o9iGdiLduCTBL2Zggb+13Vqyvht6oBLTXY8D+ATtC3CrPnXLDWgbYj1y0L48/Kjd/ozfa3GVZER9pa/wCVdNidGb1tpuKunq/aWjr5NpStlkeqYH8S/wDh/Bzxe1MTbULcYXNN/wCODwLcR41mF25bKENOad0R8TNMtnZK6lozH+Zf60P2n0XV17AXN3lIP+6qK3/SJaO587H8EBLzkjL2eRYE7+XfUi9iMptk65QfjIMk+FCW6KYoHsADX/3rf/OtXujuNZcpVSsnddsjeIn1qKrI46gnodR/D+GRdqXLl0HJ/lk5oBGpXMJI7pNBVpvfo5iBayKqkwB/m2vPe9QE6GYjeUWeXW2v+dEslWsYZNWl1HrB/DBmzsKXM6QOdHcNhFUaATz4/GpOB6NXUQAqs7z9pb7/AOapp2Nc9lfz2/8AlTdMqILLks9xDUabWTeI1yx2ZBPy31wsKSTyFFDsa7yE+/b/AOVbw+xrir6on37f/KlfqN0JxiotMd+laLUQcnODXdMWds3eFSNiD7Oa67R6LYl2kIv/AJbX/OiWE2BdRAuUcP8A7lv/AJVGhshDxNHfUtJqLOI1yf8A4zlNeLiSNf8A+VOOx7vsj/yW/wDlWv8As132R+e3/wAq1fyaf6XyYi+natf9UvhnjYW3nwz6dpTGdOBHMRuNW/aYPg7jqZVrZIPj9ap87Cu5lOVYH/5Le781WHsHaqWcHcsMZZxCwRCkxMkndWfqbKpLMZI19HpNVCa3QeMr0F6srn/iV9ofH9qyvneD1HD9j//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8" name="AutoShape 14" descr="data:image/jpeg;base64,/9j/4AAQSkZJRgABAQAAAQABAAD/2wCEAAkGBhQSERUUExQWFRUVFhcWFRgXFxcXGBkXFRUYFhgXFxgaHCYeGBwjGhcVHy8gJCcpLCwsFx4xNTAqNSYrLCkBCQoKDgwOGg8PGiwkHiQqKS0pLCwvKSksKSwpKSkpLCksLCk1LCkpKSksLCksKSwpKSksLCwpKSksLCwsLCksLP/AABEIAOAA4QMBIgACEQEDEQH/xAAcAAACAgMBAQAAAAAAAAAAAAAFBgQHAAEDAgj/xABHEAACAQIDBAYHBgQFAwMFAQABAhEAAwQSIQUxQVEGEyJhcYEHMlJykbHBIzRCkqHhF2LR8BQzgqLSCBWTJFPCJkNjsvEW/8QAGwEAAgMBAQEAAAAAAAAAAAAAAwQBAgUABwb/xAAsEQACAgEDAgUFAQADAQAAAAAAAQIDEQQSITFxMjNBUZEFExQiUmFCQ4Ej/9oADAMBAAIRAxEAPwBz6JdEsPfwyu6mZI0gCAABoBRn+H+E9lvzftWej/7kvvN9KZKFCEdq4H9TqLVbJKT6sW/4f4T2W/N+1Z/D/Cey35v2plrKtsj7APyrv7fyLX8P8J7Lfm/as/h/hPZb837Uy1ldsj7HflXf2/kWv4f4T2W/N+1Z/D/Cey35v2plrK7ZH2O/Ku/t/Itfw/wnst+b9qz+H+E9lvzftTLWV2yPsd+Vd/b+Ra/h/hPZb837Vn8P8J7Lfm/amWvFy8FBJIAGpJ0A8TwrtkfY78q7+38i7/D/AAnst+b9qz+H+E9lvzftXPFek/ZltsrY2zI9li4+Kgj9aLbH6S4bFCcPet3QN+RgSPEbx5iu2R9jvyrv7fyDf4f4T2W/N+1Z/D/Cey35v2pkBrCa7ZH2O/Ku/t/ItnoBhPZb837UD2tg9k4dXa7dA6s5WAeTnicgAGrxrl361w9J3pQs4S3ew1t3GKNvssgBCMx3Ezocsnu0r54xe1rtxER3LLbz5AeBuNmc95Y6knWu2R9jlqbn/wA2W2fSFsXNHU4qOYCfLNNF9l9JthX2C9Y9snd1oZB+aCo8zVAzW1Ndsj7FvyLv7Z9Zp0DwZAIBIO4htD4V6/h/hPZb837VS3ou9LRwJXD4mXwpMK29rM745pzHDeOVfQ+ExSXEV7ZDIwDKymQQRoQeVdsj7Ffybv6fyAf4f4T2W/N+1Z/D/Cey35v2pkFbrtkfY78q7+38i1/D/Cey35v2rP4f4T2W/N+1MtZXbI+x35V39v5Fr+H+E9lvzftULbPQvDWrFy4inMi5hJBEjmCNacqF9J/ul73DUShHD4L16m5zScn1RR/+FXkPgKyu1ZWTwejZLZ9H/wByX3m+lMtLXo/+5L7zfSmWteHhR5tqvOn3ZlcMXjEtIz3GVEUSzMQAAOJJ3V42jtG3YttduuttFEszGAB/fCqC2901TbON6q5cuWsIs9Qij/MdfxXDrBIzRoY03GTVxZvA57d/6gMLaJGHtXMRH4v8pPLMMx+FBrH/AFIdodZgoX+W9r8CoBpA6fbITD3bS2rYS11cBwZNxwxLljOrDMo4cDSuLUz3CfhUPgmPJ9W9EfSJhNpA9Q5FwatacZbgHOJIYd6k0zCvkfoNtpcPiRnA6u6Orc7iuYjK4bepUwZEcab+lfSvaWBvA2MVf6ghcrOyXUzRqssCfImeOtT6EZ5wfRVZVceir0of9xDWcRlXEIMwKwBcXiQvBl4gcCDVis0VxJC21tdMLYuX7py27SlmPGBwHeToBzNfMfT30j39pXDJNuwD2LIOnvP7bH4CrO/6hNtFcJYsKf8AOukv3raWQPDMynyqhbVuTUN4LRWTyFJ3T+tTdn379h1vWWa26HsuphgfqO46UR2fblDOg4TXHG4cqOEH++VC+7zgN9nKPoH0U+kj/uVo27sDE2gC4AgOu4XF/QEcDHOhHpP9L1zA3lsYYIzAZrjMCRrMKoB8yaqb0a49rW1cMUaOsuCy0ezem2f1IPiBUfp/tv8AxWNd1QpbtxZtqdCEtSonvJknxoqfABrDwCdt7ZuYq/cv3SC9w5mgQN0aDhpUGaw1gFcWRlZXQ4ZhvFc6jgs8o9CrK9DfpDbCYhcNfuf+luyBmOlq4dQwPBSdDw1B51WYr1UlWj7YWvVI/om6XLjtn2wW+2sKtq8JMyBCN3hlEzzBp4qShlZWTWVxxlC+k/3S97hopQvpP90ve4arLowlXjj3RStZWVlYp6aWz6P/ALkvvN9KYyaXPR/9yX3m+lefSP0gOD2biLymHyFLZ/nudlT5ST5Vsw8KPNtV50+7KD9KnTh8fjHVWP8Ah7LFLSg9k5eybh5kmY5CKWNh7YbDX0vKAShOh0kMpVhPepInvoeTWTVgGMjXtPGPj+rYkqFBGTTKCxklAFECIGpJO8mpDdElRZkkld88xQzYbnIInfTMcc7qA2kCKzrbZbmsmlTRDangVsVsVUUlfWGvEbj+1DMXtW7dEPcZhMwTpMRPjTFtRTBilRxqaYonJrkBqa4xfAQ6O7ZbCYqzfUmbVxWIGkgHtL5rIr6lxG3Qyhl3MoI8GEivlHZ2HFy6iMSAzBTG+GMGO+voO0uRFQEkIqoJ3woA174AplMTYpemm71tiwfxLcaB/KU7XwIWqx2fbnjGu+rU6eWVNu0zzAuZdCAe2p3E9y1Wdm2FusCIAO4xPx40G1+gzTDoyWt23vRC5X1iRMagTroNSN1dds3IVSIBMCOXjU63s5Oy0Lr6oGpJI8a83wluy2ZXLNKmbYyjQaCdc3GYApTctywPbHteQb0exC2toYZz6lvEWWLbuytxSSe6rW9KPogF4XcZhDluAF7lr8LwCWZPZYxMbjVRJiVFpliDHHeeVfVmyL+a0mbfkWfHKJ/WnoPPBm2w2tM+OMtF9mdGr10zAUCPW0mddKe/S56NWwt5sXh0nD3GJuKoEWnO/T2G1PcdKX9l7YvPlDAFSBBURA3aidKpc5RX6k1KLf7BDGbKt2gDcKgkaDefJd9AcXsu247Ig/3voniujz9YzDMxIMZYkHhOY7u4a12tbINm12zLHnvHIUrlLlMbw5cNCJetFSQeFcxRnG3shZo1YaeI0n50Hp2LyhSawWl/094wLj7yFiA+HJjgSjqdfAE/E1e2K2mF4185eh/BMcd1wMLYRs3ebgyqnzPlVu4nGk8auBGI7dFdsPtsHjScbpr1bvnnUnFhWMWGqH0n+6XvcNA9l7T11NFNu4gNg73uGqy6MJV4490U7WVlZWKemls+j/7kvvN9Kj+k/YLYvZt62nrAdYBzyakfCpHo/wDuS+830pkIrZh4Uebarzp92fEzCsirY9KXokezdOIwVtnsvmZ0USbbE65QNSp5cKrjBbJutdVOocsSAVKld/Mn1fOrNeqAphjZdt7dsMgzQAd4G+pCPfuXIa7O/Mo1yhY1MaakkCDOlSdiXOr7LiMpIIOhBG9TO6N1TbNzOzlBNsGBEaneQswNNN5rLlLDfBqqOUmnwAdpYAm5cVixC5coXecx1byExzoFtDZ7Wz2hlmSAYkCdM0caZ+kG1Qt1XW2wYKAc4PDSO+mnoBspMUbuIu2lYWyiW8wBAbV2YcNBk+NM1Sk8LHAvdGPLzyL/AERTC4JRexYIxDdu2mUsyW4gOV/CTM68IPGmmx6Q8M0aXRpMlBuHHRp8qRcRiesxd3EXFW4txnhHn1QSqzG6ABWsNtA21Cqqdlw6sVDMpBmAT+Huq878PCDU/TZ2R3P1Hzbti3tDCZUfJqLltnGUSJ1knUQTqN1VOJS4ykhoYjMDIMGJB4iil3EFiSY1JO4QJMmBuGpqK+ClhGk/pVVbu4YS3QOhKSeSTg8a8jKR3TpRTq7bpmu3u1O5co3g785mKWjZe22qmO7UGpR2omUgrLd+vzqji/QHGax+xyw1hDibaM4Fs3EVnMBQuYZj4RX0j0O6YYXEnJZvKzDMMsw0JvIB1KwRrur5fYySaNdEdtPgsTbxCAEodVP4lIhlmNJFMqW1CrplZL9UfVG2LavbZHAZWBUg8Qd4NUX0h2UmEuFQsCRkOklRwB4nSrN6N9Lm2hhXvFBbAuMgUMWMAAy3frQjbGBS8CrgMJ47x3iunBWRwDg3VPDQjHHlySoa2gOrXIThPZU6nx3VDxWMNxTrmWdDunXhwI8KkYvYj2LhSAwb1WZ8wA3HSDu5A1D2xjUs24kE8BSEoNSwaGU45QubYtBiFG/WKHNsl+p60QRn6sgTmVsuYSOREwaObHwpuFrj8d3hTlhdkdXhxA7YdbxjQhtAFB7lB+NOUyzLaZ9kcLce/RtsS5h8O7XBla8wYKd4RRAnkTJ0ptofgNqZgBc7Lbp4Hv7j40QpnAAysrKyoOOtm9Boticbmwt0fyH6UEFdrl37G4P5fqKiXRhKvMj3QlVlarKxD04tr0f/AHJfeb6Uy0tej/7kvvN9KZa2YeFHmuq86fdmiKXemeLC2DbHr3NAN+gYFif740wXXgEncNarTbG1Wv3SZiZC/wAqCdR/MeHj3VcVYs9I+j7XPtbSy8DOnFwNxHNgNI4xS7stUXfbkqTI1JHdkzD5jdT7h8EiAKF0UACdTAEDWsxWx7V0y6AtuzCVf8y6nzpeynfyuo3VqHHiXQrjaeBGIuW0SyLJZ4zsCABvZ2liTA138KtnGY/B7N2eiWXW5GlsAgtduNqztrxPaJ7gKqvpX1GEvDqrr3bqmcuc/ZnXRnG/vWJE99LW0Ok126wYlVyiAFXTXedZMmBO6pgnGLXqGslCU4v0CWLuFmZjvJJPiTNQWNQDtd+MfAV1sY8NoRB/SlXTJcs+gq19M8QXBIFdrV2INcEOtYm6qjLSnw+h1u4oiY076FXVLE/OiM1wvGSBMDeaLXIzNRpIx5yR7WGOlSbQArhdx4G7WoT3iaJslLqLvUVafiPLG7Y3TW/gldLTALcgkEBu0ARIncYohs7p+7E9c7nSd8a+Aqv5r0Go0Y4Mq+f3ZufQuDD37GIQ5mzsAcoYnRmG4a76QNobJcYh1gnK5HwPCaF7N2l1bSwzDxIg7pBBph2Ntg3DkbVifW+rHuFUucsfqiaWs4kxn6KbHgBmGinQc2jf4CmO+dI5/wBdaibK2jYKKlt5AJVSVZVYjeUYiGk8jrXe5dlj3aVeqG1ArJOUmRbtgzm4bjWWsa1rvXkTu8OVSss1GxiQJNGBhPCbSS5oDDDeD9OdS6TSCDKmCN3z1pp2fjRdQMPPuqCCTWr5+zfw+orYrpesfY3DyX6iqy6MLV5ke6EusrKysQ9OLa9H/wByX3m+lMlLfo/+5L7zfSmQ1sw8KPNdV50+7IG3roXD3STAyH4nQfrVbhPjApy6c34sqntuPgusfGKUbS8aIK+p7Qc6C9NNvnCYaU/zLhKJ/Lp2mHeBu7yOVHYqvfS1fE4e3G5blyfebLH+w/Go9CyK9aWJ3kkyf3r2uzLhE5D9alYO1I+ffTbsfRQVEnQSDrqOXWAwPrSsrMPA5CrcsiXa2Q5MaDxqLfsFGIOsU24+0c5OU66xBn5sTS9tGyQxkR3VMLMvkmyvC4PWAvToeFSEbQ+J+dD8A8N4ipeHMg+JodkOTa0d7lCK9eTszQJoPeu5iTU3H39IFDqvTHHIp9R1G6WyL6GVlZW6YMc1WUV2f0cu3kzqvZ4E91ED0ThJYnNx00ocrYx6sNCmUugtTXazdy844wYJHjXm/ZymK8TV1ygTWHgsTovt4HJamV7QUdwIIHzpiwmJBUHmZPm0VUFnFshDKYKmRFPOxMYRbRWYk5QdT3zFWRTp1HC3ig3drFcrtwM7IOAGbl2gSB+k0MwmKho7yPjqDXfZRLPcc7i7R7oGQHw0n/VVs5IOOKaNOcfrpUnZ+PNs29N/ZaeXAgRyqPtax9kHj1Sp194Cuame0BwOp5mKkr6jrhmDQRqDRnEYcDC3T/IaSdibRKMEPqnd3GmzEY7/ANPcXmpFUnwmEpf/ANIr/UINZWq3WIenls+j/wC5L7zfSmWlr0f/AHJfeb6UyGtmHhR5rqvOn3YqdPm7FocS5/8A1pYzEGOFMvTS8C1pfZBc+cKPkaXlFXyLHjrIIET2SfEzuqufSph2D2HYzKON0AQ85R8asl0ndv3j+lJfTxOuUW9MwkrOsEDUfAVzaSbYSuOXgRdlq0jKQp9o7gBTNs3G9W2W48jnET4SoNAcFh2BCiZBEhdCQOR4Hv4UZfBwJddTOpLTuAHZmNIOvEkyKzLGvc0aovhEnbeLtFQiBzcMjQ6lfAd5pQ2xglTcWB4h+fdypp2g4tYlXZQ4KqCI5ajSde8cRQHbVosS8AalvIgKFHEAAAAcIq9clxyWtg1ngXkMGp2GuQtQSK99ZpTUo7gWnu+08nm88k1zrZrVXSwKSbk9zNiiGA2Xn1M5eJAnQeYqDbXUU/WdiK1u2yDVdcuYpOnAgGCDB8qFZPHHuFqr3Jy9grs3GWFtBbTZo5fUVDx90ZTJA379K1b2YynrLghhv1zEmZMaSBGgBJPfULG4MNiLgZcwVfs1J0nUjNzpGUU54bH4vbDOBT2plJkGf750PoztHZLqjOwKjSAY37iQBoB3UHNaMMY4M2zrlmCjeDxuqifwj4igZogRDJ4VaQBjdh8X9on8wnzUQaYdi3M1pWn1kSN2giQNN8T8qR+uhUb2Sf8AcpX607bEGWyvKAPIAD+tTDqQidj7Gayy7swA+DA1wOEAUqtRtobWUabydw4k+FeLGDvvqewvI76tknadbb6wdDv8/GmCzi89g8xofiKDJgDEFp5HeR51rYuOzBxzAJ7ipArpeFlqliyPdEet1qsrEPUC2/R/9yX3m+lMhpb9H/3Jfeb6Uw37mVSx3AE/ATWxDwo801XnT7sRekWJz4luS9gf6Rr+pNQwKj4vFqkvcYKubVjult27mai3+kVlVDBi+sdgH5tA+ddKSj1YuouXRE65yA75GkCq76f45LeLtMrHVG6wDeDJXUd4iiO3ulpuW2trbyhgVJLSYPgIpCxQk6AfWhysi1gYjCUeWEMDtREYv+Xh5eNTxjzIZpuM34QQAvKJ30H/AO3EWReMZWc2xzkJnzDu1jyNS8Nh46v7QqTvJGcZiYG7UacqWlWsjddrXBI6SbWDN/kuCFya6CVGWe+g97aU21U8oPlTB0nwFwKWa+jQdFAYHXUmMgG/vpWawFtFt5YkD9JPzoigkVsslnqDXO+vNM2DwFt8OjOgJBYSCVJUvzHEcKl4z0d3ILWGzwR2GhWgrIg+qf0plCWcMTo0rUVKxmzrlpstxGQ8mEfDnUfLUlsku9gGtJZuNuu5mUfyo+SfMhvhTvszbPUoQRPIRMzER3mkfF4lrgtCSclsWwOUMT82/WmHZ20Ec5EGVQFUSSSSEALE8JbMQBukcqWvjlZGNNPDafqMd2/cYAlSeYWNB3zE0D2ptpBiM6BjoAZHDX9aNbKwiBWBTOVGuW69psrbp3oW7zE86XukADPkVHt+0XvdaxA4QAFAoEK0+RyyTUehH6TbVDrlXcdaXb9koxB3iNxB3iRqO4ipG0L+d9N24eWgrnjbxdySSdFWT/KoX6RTlUVGODOunumcAKI3VlAR+H5VB6vd3024DY8rrxHzqzAMFYpiLajnu+dOoZwEsWx2gqhjylR+s0tLs+eoDb1vojeZj9dKaNpEpksW2K3b7FncTKIILnTXjlAHfUpEIk4K3asFjJdwPtLpjKn8skjX+VZNd02obulq1cccXYG3bH+oiW8ga94TZwVVVOyi6AwZPexZAfHta86hbQwJk9Z1re7cJ05quh+dXwdk5bS2mQpVMo7QW44MqskdkNxYjWOA1NeeimEY57uotwVWfxSw1HcPrUBdnJfvWUtm6RJz9YbhyrpoofQT3U/37QW1AEAAADkJFRLiLOqTdse6Fet1qt1inqJbXo/+5L7zfSjuPtFrbqN5VgPEqRQL0f8A3Jfeb6UyGtiHhR5rqvOn3ZSW0sNevWntBlIbdIggqQy/7likk426q9WyMpBiCCNeWo7qLt07f/H37eTrbdzEXEtAQH7VwhQODCT5TThc2WLoHWMzAE5QGIA4b+PEV1kYyAQsklwVphbNy82VFZ25KJ38+XnTVsn0fj1sSZ49Wp0/1sN/gvxpstYdbagIoVRpCiBH1PeZNdooaqimW+5J9RX6dbLzYMdWABYYMFXdl1VoH+qaQbGKVkCnQjdrwPfVx3bcgggEHeDxG4j4fOqa6T7D/wALfe3+H1rTHijbvhujmDU2QyErk1yStr4G2o7NwMQBIGmvKZMxQO4DdZba8gPAcf61FWSYDDzMDzJ0px6MbECJ1x1zEgGIGmnZJ3iQde6qKO0tKW54QVwuyAxs2VHZBXN3Kpk/L9adLFveYjMSfAbgPgBQrYOChSzb7kgdyg6/ExRyiR45AT6kbG7Mt3lKugcHgwBHjSRtr0bWyC2GYqR+FpZPJt6/Kn5tdOHHn4D616Aq2SM4KH2psK9h2y3EZe87j4NuNetl2mRzII3b+BIzKf751duNtKUKMBkYMHB17KqS+nMjTzquMXhw7XCRGYkrJkgAdgc9ABQb5KMRmmO95Rvr7N0AOSjjkYoFtW/bUlbRJJ3sTNFr2zc6iRvj9aF3ejpB3+G/++6la3BPlj1u5xwDsHsxru7cT8uPxqf/AP5orvPAwRwI+dHtj2ltK3ECFGhIhdSZ72LfCvWKvdY27QbhUW6lqWF0Oo06lHLQqvs0wOMH+5qxdn4bsIeaili5ZGYZZ1nz8BRM41rdm2pJZm1VBqcu4TGoAjeaNVqfdAbNHh/qzfSXZ+XtDTORPc6QVPnEV3tbURC94MvWtbQopGoUiZUaTq0b+Fc9oYzLYZH+0QiN+qtvBHEqDSvtXFnq1ytohDAQBBiDHlTEbIy6Csq5RlyFb3SG9M9a8+Jj4cKnbC6QNetul1szWoYHSTbdgpHeQWnzpLu4qR5VO6M3TnuDfmTLpqdXUwBxOlTUmnyyl7TXBZ+wrHaJj1QRPvmY/Si+M9RvL5ioewsKy25uaM2pHIcB3mpmM9Q+XzFFm1hldP4490KlZWVlYh6dktv0f/cl95vpQ30r9MxgcEyq0X7wKWhxE6Nc7goO/mRRHoCYwS+LfSvnj0jdJzjtoXbszbU9XZ36W0kAjlmMt51sQ8KPNtV50+7CHoxwc33ukT1arlPIudT45Qde+rILlcvISjDlBIBH6Up+jrD5MJmiDcdj5LCr8mPnTY2oPeMw8tG+h86qwSXBKivAYDeY5eBrnaxAFssZ7AJMb4UTSRtTpSczvc1TqyERSci5t0nQknTtb/KqyntLV17n/hA6bdOnuXGs4dsttSQXWQ1w7m14LMAeE0l4i0ciOZ7ZbUmfVgV2wOzmumF58fHdTdc6LF7STACxoNBu4Dn391Ulck8BY0NiDTlsjaYXAzJL27kL7MAhsrDvDPr/AEoJtbYvVkwa69Fbqm+LTiUubxMCUGYfKKmUlOOUSofbltkWts7pBh7iKyNAPZyx2kggZXjdJ48aJu0eJ0Hjz8qq/o/j7Y2h2ot2y5gfhlNUG/dP0qyMNiA3a4nhyHAeJ3mrQba5ASikSVWB/etcsTegQDqf0B+te7l0KpY7h+p4D41EtSza6knWrN+hVL1PT2wIX3V/+bz5RSP0ww+TNcX8DsD7pP0JHxpyv4rcw3mSvvO3Z+ACmg+1sADbZeBEebSPn8q7blYDRbj0FnZm0Ax7UaDTlRbEY8ZDkYFgARqNJMCJ0Op3d1JGzbhW4UPAx8NPqKZLc9kQRJLTBHqgCAfeaN3Cs2deyWTUi/uQTO9y9Ijco0A5wOPPjUfrQAZ8/CvZqJi1BDe6f60uv2fI4lhYR0wC5zJgEiTLZeAhR5HhRG7lROy9u3zydptO/Shdi8UZGBgkhtwaJDTodPVgUSw22nCkM4Q/hItBp8TmBnyoqXIGecEfFXZUk22cH8VzsltNIEDhyFKtqSYyZoMkRIidx1GnnRrariBld77STDKERSRHifCai4aQkEwRwmY7xBp6mKRl6ptIgYfZaiM5JPIct2tWj0L2ZYWwHt21DkkMxGsg6weGkVX2HiTHiSeP9Kf+glybLjlc+a/safjzEy9374YyVyxnqHy+YrtXHGeofL5ihS6Map8ce6FSsrKysU9NLAwu1f8ADbDv3vYt3Y95hlX/AHEV81qY8qvzpEf/AKaxHjb/AFxFoGqEArYj4Uebarzp92XXsOwLdq1bO9bFoeeQE/qTRC28bxEa+KnRvhv8qimzHVkESEQearB+tdEuFTrunf5QR4VZ9CqXB2wtzK3cTBHDkP6UjbZa3hb9629sXLeQ5Z4K6gr8N00322B0PEHSdY/bnSx0nuoLvWXWi4CrorAtbvW1y5U0/wAshlYGZBmgtZReL2sXOjvZgxv1psubR7PdSubwvuzqqqpLaTCrAnQKQCTw4a66URwOHOQgtIKkjSIg/A+Ris+1Ye7I/XLPCIW0LitmaSeGisQPExFBMAxt4iyywTnGhGmpjj3Gmi3sE3VAQbs2Z88EnWJGsAchoeNBMVbFrE253K6n4ECjVNJYQK1N8s63trBLV6wbKHOWIuA9sMzIVJMahQrwBxeTupw6L403GJO8xpx14fKkHbV5TiOyd7DN8aJ4Ha5tEqphn0nkvPxpmL4Qhb4iwcXjgxgaqpgd7bifAbq93sULaM3sqSI5mAI5mTS7gcUCQoO460URxcxCrvVAHPj+AHzzN/pqqlukX2rBMuEIoa5C5dTxgwAqjmQAFgb9ai4+4WUmCqgSJ35iwCz+pivdu311zrW/y1P2Q3TGhunx4d3jXXH3EgAkBQZI5kaj+tNI71Kt2/hsmKcDfMj5D4xFHkcFiF1CgJwGq+s2iL6zFt+um81vprhgHt4jUasNAD2tGUGdB+M8d1cdnaWx4f2aQ1fER/Rxbnz6Ehq4qvaM8Y/eu3CubNHlWajTYNu4hhbkETAUGCSTOWBFd/8AskCbjsW3wCQBQvY13PeXNqFllHiaa76yppyzMOF1Es73kS8e7227LMfEzWYO8zkltwECABvNdNsrWYK0Qgnjr8aeq5jky9S3HKCOEtxP6U3dBbn2twc1B+DD+tKeGaKZehjxiSPatt+hB+lNw8LRmf8ANMeq5YodhvL5iulaxA+zfw+ooUujH6vMj3QoVlbrKxT00cNo4I3ejmJVdSEZ/wDxulz/AOFUb0cwYu4qyh1BcE+6ssf0WvpXoZhhc2eUO586nwYQfnVH9DdiNYx2IW4O1hs9r/XnyTPeob41sx8CPNtT50u7H+yTp/fCfrWgYaPOt2zD+QB8v7/St3ILT/cd1SQupFxK69neNR48vA0t9NntulsEMt1lY2joFAHrC5P4eRHHxppuWpbu8p8KA9LMPN9GIBAtMmoETcu/p2V4b58ahV8nCj0S2itp2LbuHHfR7DbSF55tsVLK0AJnIG4mAPHWt2dnhLbqi9WLgXNCxOU5kMxwMGdOND8Jj2tXMlxgh/Cx1RgTJHdrvG6l79Nj9lyN1WYWCRjLt2ySFVwxgy+UcBBZdMoPKJpZ21fbOc3rbzHPfTFtjbNoKS1wXHiFVQAoPOBv4b6SrhLlmJ1AzHv1E/OqVQy84Ivnxg1fukmaZ9l9GDdUOzlHOUHMARLCVOnAiNRxpcwMkwFlj+nfVkbDsO1i2BlhbWSAIDZGLBwfEkf6dOJLKQlnkgYTCNZIDDdI01BPOeZ5UR2U2c3FBINx8hIiQqIM2vhp/qNGMVhcyhxqSBmAIhvCd30qHgrdtWzh0XM3q6AF8q5oG+ZWoVeHlBPQI4m2x7KjKOJG4DkP74V4fZynQADv3mvb3tYJAbkd+sxrxrWIusq9pso5KMzEdw+tFI5BnSTZIuYO8CdUTrFkRBQEj6/GkLY+0dMp8qbNu7Sa5ZdEQqrIwk+s2k6g7qra3cIMihXQ3xwFpscJ5Q7JeETQraG0jJUboIPmIqPg8fOkgTEE1CuKZJgnU0hClRfJpztzFbSRsfs318SPgKc8vZNIuz2PXoe/5inpG7BrtQv2QCpvkUNuca1gL2ZBz3fCtbcO+oGzJz6ctacp8IjqllsPW+VHOjJIxNr3o8iCDQKyJNMXR1Iv2+eb6Gm0ZaWWPtZf/wAt/D6it1u9/lP7v1FUl0Y9V4490J1ZWVlYh6cWz0A+5L7zfSlfpZsW1h8XcugwcWyOR/PbUoQPH1qafR/9yX3m+lcOn2EBS1cjVHIB5B1g/KtmHhR5tqfPl3YklRn1Zp5Kd3jW7YhpOp1jw7+/fW7eJWTz3VjuNCY/s1JVPkB9LdoXlFsWXKFixJES0EKF18ai7PwDQl6+5uXjaZxO63IYAgSZaBObhECK84vGXLjHrcoFq+UVViIDCSTvJ1B3xRhbeZbKnQm3ctEdzWroX9ZqzfRkuOU8ezGCBGWJWYynUfA6cKRdsbONxhCnqSDccASUQs2VAc0ZmA0158RTpgr8orHWQvLUwJ/WaVNp3AimVUKxCIJOYlCwZidRAkLrvkVWG7DWfUpRhvnpgHbT6BYa4C+HvdSMzKUvEZQw3hXmdNNNfGgZ2KmGDhri3bjgLFv1QsjN2zpJ0GukTRm3bP8AiC8rDIFgACSu4kDQEKI03zUXb6Sn8ok/l38fCjxqajz1LzjlZBFjAo11VWUWM7xoDbmFIWTDHQbzq2m6njBXsiyxIABCqpjUDRZP4QIHlSTbD2zoyjKquM5kHKJyifEwJjlWYLbly/dVWZVXn2h2eIUAEyfA0DoB/wBHO1ddyArOhZsuYGU0GdjkaQSFBOg4ipFm4bd5Uz5yR1rnKq+sGG5dO+ouBvwblxkKIltksq+jSQS75TqJOknU1E2JimLBrhDNktpG6erUiZ+lckEcscB/HkLeV23EBTrGucRPPQmsYEgrvymI8dQRy31C2jtJGVVkkh0MxAEHdPGtYnaPV37Z/wDcUTPOcvyINWwdvwRuk+LK4fP7Mx3SpEHlVZ2d8U9YzaimxiRdBIFtlWI9dmIH6qPjVfTrVZLK4IhJZyGG2cQJXfyP0NdrG0nXRhm8R2h/Wo2B2yVADiRXXGbTtMICEtwIJEeXGk9km9skaP3K0tyeCS2NQsGEg6DQDWj2HvStJ9nB3XIkZRzIA/SmDC3dQKrfRKtJtEVaiNkmkCdu76g7Lw+Zp5UQ2+u+vexLfYp/Qw3YRmfUrNiZLS3l/v5Ue6P3l6+1r+MDv10oQNa5LcNtwRvBBHiDNas6ItcGHVqJJlu17uD7G57v1FQtl7RS/bW4h0O8cQ0ag0UuJ9hc901lTWE0btLzOPdCLWVkVusQ9PLZ9H/3Jfeb6UY2vgBesuh4jTxG6k7ol0tw+Hwypcc5pnQZhDAEaijH8QMJ7bflNa8JxUVyee6jS3Stk1B9X6Fb3ALbtm4Tp3giR8/hUXF7YQnUnLyHGNYHI6fD4VJ6VlLmIe5YbMj9rUhSrRr6x111pZxGCvHXKpOuue0N/IZq6VkfRkR0166wfwczdLrmHrXrrvAgAACBGm7RRNMr3+pA6x46oMMzwCGtkAZCPWjM5A4gxGlAdm7NuIJYDNoAM6EBRw9bidan9ItnrjbYzKtu6CTmLhk1BkwCWknh+tTvikuSY6S31g89ginS/DF/s+sKKrAMtp8pbSMukxEakUJ2/tW2y3NYkuVzKVhQgfyz3QD4iuGAwV1AAwXTiHSD3iTNctp7Le4CAAZ5vb+rUnHUSUhmOgmsNReV/hvKCoPtAEd2k/Wom0R9kRIXiCRJGWD2ddCd1ScLgL3VqGABAAIFy0dwj2qD47o9iGdiLduCTBL2Zggb+13Vqyvht6oBLTXY8D+ATtC3CrPnXLDWgbYj1y0L48/Kjd/ozfa3GVZER9pa/wCVdNidGb1tpuKunq/aWjr5NpStlkeqYH8S/wDh/Bzxe1MTbULcYXNN/wCODwLcR41mF25bKENOad0R8TNMtnZK6lozH+Zf60P2n0XV17AXN3lIP+6qK3/SJaO587H8EBLzkjL2eRYE7+XfUi9iMptk65QfjIMk+FCW6KYoHsADX/3rf/OtXujuNZcpVSsnddsjeIn1qKrI46gnodR/D+GRdqXLl0HJ/lk5oBGpXMJI7pNBVpvfo5iBayKqkwB/m2vPe9QE6GYjeUWeXW2v+dEslWsYZNWl1HrB/DBmzsKXM6QOdHcNhFUaATz4/GpOB6NXUQAqs7z9pb7/AOapp2Nc9lfz2/8AlTdMqILLks9xDUabWTeI1yx2ZBPy31wsKSTyFFDsa7yE+/b/AOVbw+xrir6on37f/KlfqN0JxiotMd+laLUQcnODXdMWds3eFSNiD7Oa67R6LYl2kIv/AJbX/OiWE2BdRAuUcP8A7lv/AJVGhshDxNHfUtJqLOI1yf8A4zlNeLiSNf8A+VOOx7vsj/yW/wDlWv8As132R+e3/wAq1fyaf6XyYi+natf9UvhnjYW3nwz6dpTGdOBHMRuNW/aYPg7jqZVrZIPj9ap87Cu5lOVYH/5Le781WHsHaqWcHcsMZZxCwRCkxMkndWfqbKpLMZI19HpNVCa3QeMr0F6srn/iV9ofH9qyvneD1HD9j//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40" name="Picture 16" descr="THE COSBY SHOW"/>
          <p:cNvPicPr>
            <a:picLocks noChangeAspect="1" noChangeArrowheads="1"/>
          </p:cNvPicPr>
          <p:nvPr/>
        </p:nvPicPr>
        <p:blipFill>
          <a:blip r:embed="rId4" cstate="print"/>
          <a:srcRect/>
          <a:stretch>
            <a:fillRect/>
          </a:stretch>
        </p:blipFill>
        <p:spPr bwMode="auto">
          <a:xfrm>
            <a:off x="2438400" y="914400"/>
            <a:ext cx="2458065" cy="2667000"/>
          </a:xfrm>
          <a:prstGeom prst="rect">
            <a:avLst/>
          </a:prstGeom>
          <a:noFill/>
        </p:spPr>
      </p:pic>
      <p:pic>
        <p:nvPicPr>
          <p:cNvPr id="1042" name="Picture 18" descr="http://t0.gstatic.com/images?q=tbn:ANd9GcSV89yXOEAdHzoedHAToBzIfMgh60jqbGCDiv3AoImklwULUM5uPg"/>
          <p:cNvPicPr>
            <a:picLocks noChangeAspect="1" noChangeArrowheads="1"/>
          </p:cNvPicPr>
          <p:nvPr/>
        </p:nvPicPr>
        <p:blipFill>
          <a:blip r:embed="rId5" cstate="print"/>
          <a:srcRect/>
          <a:stretch>
            <a:fillRect/>
          </a:stretch>
        </p:blipFill>
        <p:spPr bwMode="auto">
          <a:xfrm>
            <a:off x="4800600" y="1066800"/>
            <a:ext cx="2486025" cy="1838325"/>
          </a:xfrm>
          <a:prstGeom prst="rect">
            <a:avLst/>
          </a:prstGeom>
          <a:noFill/>
        </p:spPr>
      </p:pic>
      <p:pic>
        <p:nvPicPr>
          <p:cNvPr id="1044" name="Picture 20" descr="http://t0.gstatic.com/images?q=tbn:ANd9GcTS882tm4NhzFAY75xf7Yt88c5UMqJeYrNi-olDlAMhAR00Zr_BkQ"/>
          <p:cNvPicPr>
            <a:picLocks noChangeAspect="1" noChangeArrowheads="1"/>
          </p:cNvPicPr>
          <p:nvPr/>
        </p:nvPicPr>
        <p:blipFill>
          <a:blip r:embed="rId6" cstate="print"/>
          <a:srcRect/>
          <a:stretch>
            <a:fillRect/>
          </a:stretch>
        </p:blipFill>
        <p:spPr bwMode="auto">
          <a:xfrm>
            <a:off x="0" y="3048000"/>
            <a:ext cx="2466975" cy="1847851"/>
          </a:xfrm>
          <a:prstGeom prst="rect">
            <a:avLst/>
          </a:prstGeom>
          <a:noFill/>
        </p:spPr>
      </p:pic>
      <p:pic>
        <p:nvPicPr>
          <p:cNvPr id="1046" name="Picture 22" descr="http://t0.gstatic.com/images?q=tbn:ANd9GcTO8R-9_J1Sow2A8OsRA8H7sC_zwN5qlodBo2Rp_FUov7w8O5AjiD-iUTei"/>
          <p:cNvPicPr>
            <a:picLocks noChangeAspect="1" noChangeArrowheads="1"/>
          </p:cNvPicPr>
          <p:nvPr/>
        </p:nvPicPr>
        <p:blipFill>
          <a:blip r:embed="rId7" cstate="print"/>
          <a:srcRect/>
          <a:stretch>
            <a:fillRect/>
          </a:stretch>
        </p:blipFill>
        <p:spPr bwMode="auto">
          <a:xfrm>
            <a:off x="457200" y="5029200"/>
            <a:ext cx="2438400" cy="1828800"/>
          </a:xfrm>
          <a:prstGeom prst="rect">
            <a:avLst/>
          </a:prstGeom>
          <a:noFill/>
        </p:spPr>
      </p:pic>
      <p:sp>
        <p:nvSpPr>
          <p:cNvPr id="1048" name="AutoShape 24" descr="data:image/jpeg;base64,/9j/4AAQSkZJRgABAQAAAQABAAD/2wCEAAkGBxQTEhUUExQWFRUXGRwbGRcYGB8eHBwaHB4fGx0eHRoYHyggHB4lHiAaIzQhJSkrLi4uGh8zODMsNygtLiwBCgoKDg0OGxAQGi4kICQ0LDcwKzAsNDQyNC00LC80LzQvLDQuLywsLDAsLCw0LCwsLCw0LCwsLCwsLCwsLCwsLP/AABEIAQYAwAMBIgACEQEDEQH/xAAcAAACAgMBAQAAAAAAAAAAAAAEBQMGAAIHAQj/xABHEAACAQIEBAQDBQUGBAMJAAABAhEDIQAEEjEFBiJBE1FhcTKBkQcUQqGxI1LB0fAzYpKi4fEVQ3KCFrLCJCU0U1Sjs8PS/8QAGgEAAgMBAQAAAAAAAAAAAAAAAwQBAgUABv/EADIRAAICAQMCAwYFBQEBAAAAAAECAAMRBBIhMUEiUWETcaGx0fAUMoHB4QUVI5HxQjP/2gAMAwEAAhEDEQA/AOKAYzHsYz0x0tPYx4yRggDpb3GNK4svtiJYrIIx5GNhjIxMrPIx5GHPLPAzm6rUlfQwQsOktqIIGkAEXM7+hwz/APAuZ1EDQVDQGLRqXphrAiOtZgmL9r46dKoFxsVxaMpyXVqeOviIKlIUjpuQwqXF9xAvGk9vMSr4twOrl0VnKEFmWUJN1swJiBBDLvcq0SBOOnSPh/BalZKhRSWRBU0RdqckM6/vBTEx5nyOJsny3mHGop4QJgGrK6j5KsFm+Qx0Dk7g1XK1MuKmZonL1upJIGiqNLOFZwdLaNSyhvImCcWTMZACutOiVemq6Qyx+EVBUEjsGej7zPrhe6/Yu7tCpUWOJxXi3Aq2XI8VYVohhMGRI3AIMdmAPfbCw465zHSWtl/Dd2UGIZgpAK06bwkstlVX+IqJdjsZNMPI+a7imBMAlom5Xyt2N+zD1i9Ll1yZV1CnEq0Y9xYqPKbvTR0qIZEvOyjxXpKRp1MwLJvpA6l3vEw5IzBMBqJIOwZpjUyz8HwyrX9DGxwWUlWONYxazyJm9opz26viIJsIG5kEeYIxX+IZQ0nKEq0BTKzBDKGEagDsR2x06Cacexgg0PLETCPpjp2MSKMbFce43dbD546RiQY2p7jGEYynuMdIhAGMjHuPcRC4kqCVb5fyxqqkrPlbHiyLecYkyu4Hn/LES45g0YyMSOIPzxricwZE2y9dqbBkZkYbMpIIkQYIuLSPnialxKssaa1VY2iowjfaDbc/U4HN8S5cJrUVCQmoaiLkLPUQPMCcdOxJU4lXkxWqywAaKjdQBkA3uASd/M4yvxCq4hqtR1sSrOzCRG4JIOw+mLbV5ZyyI7VPFplCQ/7dCv8AbtS6SaI1dKkj96QbdzaPIVBqq0PFqB9J1nWnx06yUqihNEgT4gDFj1ACDBnp2RKVneM1qjuxbTrdqhRRCh2iWA7EgC+LTlOfVCIXSp941KalRSuhtB6WFO3UVCqwkBtPYmQp5W4NRzKhqrMoV2FQhwoSmKD1UPUjbsjyewQCJYEG8Q5Wy6UBUWpUZjQNUEsonopN/Z6JCkub6vIeuIZQy7T0kK21siKuZOYmruuglUpjSsdJNoJMG0ibSdz5nCylxKuJitVEgC1RhIFh32AJHzOL7W5Dyq10p+JU0vVqoD41MdNKmzEg+FB61IY20EFYaNWK3xPga06uXpxUC1GVGqMyyWZaTkClGqkUWqo6iZPsRjlUKMCSW3HJinL5ysAqirUCgwFDtETqNpje/vfE/wDxOsDetWkAtPiNuVmd95xY85yUfEf7tWpGkrQpqVDIIIVtTLTCwH1CbA6fOAR6PJGYJGqpRUEUpnXqArN4aypQGRYkGLEDcECZIwJXV4pWAGmtVBmCfEa4EaQb7C9vXAtRixJYljtJMk9hJPpifiGSNJtBZWOlGlZiHUOI1AE2Ydo8pxAAO+JkQoNt+f8AXywP4cydgNvX+pwQqEgH1E/OSJwNqO3rMYqJdvWYKcap3EfQ/wC4xGdh7fxOCapJBJAEgRHeDiCLD2/icSJUiQtjxPiGNmGMQXGJg5OMNOX+B1c5UNOjo1AT1uFn0E7n0HkcLIxZPs7pzxHLk9nLf4UZvpbAbmK1sw7AwyjJxA8zy5mKYrFlQiiF16aiNGpioA0kywIMjcd8HcP5OzTZhqZVENI0/EL1FCgv8K6gTqY3ELOxw84BxFKWVzmYqolY1a1JDSbaEQ1WIUEG5Y+kx64s9JvFq5tqQotUOaS9RxpRaauBUgEahM2E77GIwtbe6lhjpxnt/wCc9/U/D1lFfgH4f7+gnI6/CqwzLZfQTWDldIi5BIN9osTqmAAT2xZ15BMXzAmBOmkSJ7wS4kesD2wy5JoGrm83WY6iAqBvPxGNQtt3iY7aoxvzVzI2WqlFVSBpmQSSSCxHxAAAR574rbdcbfY1dQOfszR01enFPtr84J4A/iV3i3JjUaTVFq+Jp3Xw9Nu5nWdt8KOAcKq5ipppQpXqLtOlI2JIBMk2AgyfnF54zzNQeg60mJLgqGYaQAbEnUQbCTEYN+z6gGyhZRAarUPveBPsLYg6i6qgvYOc8ZljRprNSK6m8OOe8Q1eXeIEODm6bCoCHBZ+oMxYi9LuST88V3iHE85RdqdSs+pHLb/iLirqDRJlwH98dL4ZxenXrtRRWlQx1ErBCsEMCdUT3IG2EPNVCmOIZYVEVgWpqQRY62cdQ7gQDHp3x1GqtNmywds/vO1Ol0wq30tnkD9pVeHcLz5ofsUqeDUJMAgapU0yYJ1EFSyztcxgurT4nRo6mNRKaCIJSQpUJGm7adIA2gQMdJ41mRQpmq4LXCgCJJNgL2A/QDAvLucXOUWcKIDshAOoWAO5AmzDtGBj+oWFPabfDnrL/wBv04cVmzxY6YnPchX4jnBU0VWqCevVURfiUpbWQbrItgfmP75TemMzVLMsuhDagrMdTQ370gE7iwxYeQ6KrncxTWymmzAeWmrpAnvY/nix84cvfeMuwUS6dS+vmPn+oGDWa32d4rbocfGAr0aWac2KfEM8duD9JSeH8M4i9MVaTjS4JANVLgtrJ0t3Lib3wPkOIZmpqZ809PSyTMsxZWNRTEAHSRMswAsPQXnkChORpe7j/wC42KxlRSarmqDSGrN0KtLxT0NVUgCDB0wdQuI9MXq1LO7qR+U9vfj1+Upfp60rR1PLA9fPGfT5+UQcZptqFQ1PGVlGl4AsvTpgEhYjsSO874bcN5OruiuQlO4I8QsGgTfSqkgG3xQfSL4d0aDDO5NHVwQOnxECFtK1WlU3CqdABIBtOHXN+cfLUQ67s0FiJgBWcmO5OmL+eKXahw61p1bz95H7fxCaampla2w+FfL3Anz7/wDZSOI8uvlaepnVwwCtoBhWkRdgCQRN4Hl3xBwblapmFLo9ML3LE/F+70gmYvtEEXuMX7OnVw5qtRLtQ1FSO5Wdvf8Ahgzl/IaMrRUXASfeb/pA+QwA611qJPUHEa/CUtcqgnaRn1+/5lPp8jdOlsx/hpSNwfxOPLyxVuP8LOWq+HOofhaIJB8xJi8jfti48K5xVqzLWKomjUIB3sQoMksxB2CjCLnXiiV3BUEaYABjV+IkkKTA2ABvc2w1R+J9riwcY/T/AH5xXVHRmkGk+LPfqR7vLvmVVsapuMbHGItxh2ZsMO6AeQn3wXTQxYwSVAPvv/HArDv3wbm6wARlG5Y/QR/PAzGVxzmDZsQzAFrm5m5BAsfzwOSQbEgxEydh29vTBvFRFVvf84wK3niwJ6wbouSAJ1n7I8mTlKjtJL1mubkhVUfrqwkHLo4ln8yDUNNKbMSQoJNxSAEkAf2ZM39sX/7M8np4bl5iW1v/AIqjEf5YxTeG8m8TTPdJ8KiXDPVFQaXAYvOlW1mSzQpEXvbGDVePb3tvCnoCffz8oew+CtMZA+n8zOPfZ3lMtlatUNVZwoCl3WAxIUQFUSb7EnDz7Ocpp4bTPmarf52H6DEH2ykLRo6XioGZhT3sBJeNumAAT3bzxYeQwlThuXFMyBSCN6OBDj5NOA3XO2hV3JOW+Al62C3naMACcy+y8l+INP8A9N+vhsfzJwV9pK6c/Q96B/z1MXDkn7Pjkqxr1KwqOaYQKqwoELJJNz8I7CPXFf8AtPoA8RygESWoAjuP2jgSO2+G11Ndv9QJrORtPyMDyumCnzHzEO+1foyyR3qN+VKoR+YGPfskyw+4EjvWf9EH8MWTnvlZ89RWmjqjK5aWBggoydv+qflgnlHlsZHLCj4nidTOzEaRJiYEmAI7nGcdVX+AFYPiz0jIZvxBs9B+8539nGVniGaP7tMr8zUH/wDJxfKObRsw+XEh0VWMxBDTt3taf+oYr/2aUkbN8QZCGUsulhsVapXMj0thPzrxJspxinWEwNGoDuhXSw9bAkeoGGr6/wATqnTuFBHvwPrB0XmqpQPP6zoOW4atMaUUKJLQPNiWJ+ZJxzfkfhoqcUrVS8GiKhC921vUQn2AP1Ix2CkoYArBBAII2IOxxyL7PFP/ABmsIn9nWB9Iqj+IA+eF9FYxpvOecS99gL1+QMYcXP8A76yyeQUfMpXJ/wDTi6ZrL0wuqpoCp1anAhY7y1hHnij8Scf+IaIJAAeL2uKAgfMtHucWX7ReA5jNUaaZYBiHJYFgB8J0k6jBAN4veLYvcoL0IW2gqOfLqZCXkCxsZ5PHwlR5x5vSrSqJSRmpSuusQbjVICjyYgjU+kHtOHvA+O5Wnk8sKlZNfg05UdTTpG6rJGDeduD06PC6lOlTVVDUiwmZ/aJqLM13Pqb4R8qfZxQfIpVYvVqVqIdVdytJWZZXpSCbxJJMxtgxfSNph1VQx9STgcnsIMW3C0nIJx+gGZZuFcSy2YBSk6m16ZUqdP8A0MBI+WOP/aDwNMpmmWkIpsA4H7uuekenSY94xdvs7+z3M5bNnMV4prT1KiBlY1NQKydBgLeb3kC2Ev2xUtWeCrclKQj1Pi4No9iaw11vuXGeueZFtjPUCw5z5SgGidMwb+lv9cakX9sM+IZbQqrMwYjVMe4G3627YXN/HGyDmAdNvENUCZIMenniehli/wAWyyPyLfxxovYTHuLHBdOuUs8AMBBie2kzjlxnmEcHHEnfhTVAX3NpPyj+WDRyw3hs2k2/TDzlyqrKQXTrlQGsJJYCD/uTGOh8Dy6adIRiqQmoLqBIAsAOo9u3lhg1piK+3YEygcr825rJUfBeiay/8rUSCoG4srFlm4A29og5vtGzxuMooX1Q/q1QH8sXbiPDaIKksqkSAG6TJvs0dgcJ89kB5d8K/wBq0jksygk+/wCsBbrLQeOJzDmCtmc3X111ILROwGkXVFAJhRcmTJJxPy3zdXyCVVohSrOCVZdQBiJWGXcATJPw/U3j2ZCO1pIB+uw/r0wkyCoDSk/G1wYi2xk4iyitlFRAx0x2jdZOC36y0UftUzm5pUiO48Mj/wDbilczcZqZqu1V5VmbUe0QIRVubKved2Jx0mpkKRfKupXTTNMOe0BhVYsTY3dhNx0x2IwtzGZy6usPRCl9VUakUmkz5l0UavxAtT1KotKyIAiU0lNB3VqAT8oJbC/5j0gGU+1nNrSRCtNnUAFyhYtHc9agH5euBuMfaNnKtJqdTpRxB0qEJHcapJAOxi8HD93ylRKop1KBJpZpdIKm9aqnhEkCCAqSSsFQZtgXmF0OcoVlqUiD94CuGp+HqP3jwuv+zsDREk773BwuNLpkYEIuc+UYwzA5JlY5S51q5E1yioxraJLAkLo1QAoZbQ0biIwHzLzQ+bqis4AeALLCgAECBqYz1G84vXDs9kRU6my/g6yKY6Oia9TxHI3CwaDgHdEtsY0yOdygoZfQ9INGU8YeJTWNK0lqTr+JYWWUQZ1eRwcVVhzZjxHqZQA8AdB2g/BPtPqZfJUqfhKzUwV8RySCJOgBV3IWBJYbDCrlXnf7tmq+YNEVDWUgmdABLmoYADHSSdrm2NlzNIZnOOGApVUAQoVW9Splyb6SuoKamsAD4akae0vGsvkWpVXFVTWFNNBFVeoinBGgC5lAD6ue8YCNHRhgFHi69eec+fyl2JyCSYg5n4y2azJrkaGLT0yAphFXSSdRI0g6oHti+UPtYqU6dNHoK9QCGcseoiLhVUgE95I9McxNYGJHn+gA/TG2azOpwf7wP6TibdLTaFV0BA6Dn65kjwqcGW3m3n6rnUCBAiqdWlZgsNizN2XcLG8eWDeUftMqZakMvUpisqALSYHSQAIVWgGR6gT74oIEzGH3L/DVNRF0+NUqQqJ2k79/Lv2vY4q+koNQq2DaOg9ff1+MmtCWzu95Mtdb7TM9VcJRpKuraKRP+aow9b6RtinVGdqzPXYhrsdRltTdJaoRfVv0gWgCBjued4RS4Zw6pVUBaoS7gXEn8MC0Tjg8mprdibmST3mJv3MnBKqa6B/jULny+shVDvyScef0g3FE0nSbGRMQB5/x88Lqhv8APBNepLL6QPpAwM++Dc95D47dI8oZlVU2m9wQCOwv6X8sD5nS7fs1IjcDaZ7dh2xrVyjMYUEnyGJ6PDynxMdwSF27EfFvPtHvgfHWGO48SHhvEGy7yRqU2ZT3Hf54vXDOZsktO1SvlSWE+FEuO9yre0m4iNt6e+W12i5MD12xGvCyphvh7CZg+dvz98EFuBgwLU5OZ1xeINUUVKGbSqtiFZYggMI1J1XDd5PrEAAOK7hgyUOr8SlvKCeq8/w89sUrlLh9c1hTQlR+IXIPrA3EHF2+8IFUA+JuCepeoEgyu4jykz88SdVWPCOsA2kuB3n8sonM7RVJISTPwTH5+v8AXfGmVoGpQ1mBocaSovCxcjf5+mN+YsgYLrqKhgHBvo1SV6gIIMEXi4jyJn4FmBSoOrKJcg7fhHYneNx8z54C1gI3CM1oc7TH1Pg9d7KxdokkKoUAwZLkgAbQSfbCfiHJmaktp8VRuabgx7zffsAZj1GL3y7mgmSpJStUqszGBcnUVWbAfDB+V98C8y8NZjUphm10kNQmkg6F/dLlg1QkWgDt3gyv+LsdjgAARmvRKFyx6ygVR4KU6aGNWpmklfhbTBmCWAkFfPtifhSGozZeoIF2pgAAhyCe9gpXV8zhmaXjKquA8idRsQdNrhpIIKAidwdyMeUKdNAAit4vUJVWYjewqWWASRIuBMY5z1Hf75h1XkeUp+b4W6uYgrPSdpHbfG9Lg9WY6FnuWEfUGB88Pc1RCsE1kAAGDotMyN7EEdsQZmulNlErBI6/iEC8kHcbbb3jBBYx6QfskHJgWYoUqSaJLmZJJhSfKBYjcyZ98Ks/T0tEz+vzjDbi9dXSTp1S3wbA2G53BuR5CNsKm6722/QX+t8ErB6mCux0EDnHhbDSnSXSJvYn+P8AXviCtTGmfTy9SMEzFyhkWVUk237Ttjrv2McKGo5lhMSqGP8AEwt7j/fHIqV/X/b/AFx9Dco8OOXyCjYpTEgdzufnfBEGTmUsbC8RB9r/ABvxQKFN2AG6rHVeACT6yfljmBVgSHQg2HU4USDO0XHoPLDTjNOvVqu7IYljDegJIUbkgdRtA7xOFpo1NIbSQoEauoDzPUbCZJ/7j8gucmNVLtQY/WJ8ymk3I+U+vn64D1XwRmzeSZOBpxcRZzzLFlqmhWJbqNz57xA/I/7YNp54wSYYAD03Pb6498REaACSoEnvbf8AifY/PAWYoKfEiQASAPkpi30wDg9Y6QQIwoVqdVNYMMWHy2O49R+WC8pkWYwepSTfv9cVnIgSQNsX7lmTcjfy/lgN59mMiXqXf1jXg/BH1KUOl1iD6f1+uGeY4WKuZqM06ZHwbloGowbCTPff3w/4SkX7jD7L8KBBc7m+MRbbrLD7Py+EtcVUANOd1uWGiqD8DqtvPS6kW85n64p/MOSGXHXc/hUf1ti0/aDzS6qaWWYoxMEgwb+sz5HHPl464cDNmpmRJLU6lRiDBKmDModyCpE2BkWOjo0tZQzHjyg7DtGMcy7/AGbuK9KlOqnUpVGAMdLoHFQxf8JIn5ecY6FxuuwVigJOk3pxO2+xNvQG8Y5wvNCZd0r0VUUNANNVEBUkJUAUbEFl1Df9md5nHnNHMK1LqzIGU6xTcw3l8JA9fPzww9Fu7KjgyKLFfhz0iLmSqPvVOilXSYp6iSAoGhHUsVEFose23rgdKlNWDeKRT1sgRZHWPintcwYEzbCDOcOd2JQiobyuoFxYNsTL2IuJuCO11RUi3l28vPDJ08H+KyTidE5M5WbPS5LLRp6tdRSJclFZVAMmb3HvcHBGY5OoC65Sq9L4TVFeHJmJVDYmbab4ZcgZ1VyNNKLl2JPjKvTpZmMazuQBtBAicNM01SoGTQRRuNSnbuIjvt2+mEmtYORGqKPaLuacu4ly8Kau1Gp4gSSyMpV1UdyNmgbkRG8RMLeGqL9/LD98865kiT4gcSR5iOr52J73wLzHkxl802lQivDqn7oJVisdgG1ADyAxoAkjmLPWEbIiciWMbfzBxC9Uwvt/p/DErv1t7D/y/wC2Bl7f13nFhAtHPKvDTVzVJYszX8gBf6bY+h+KHw8uQtidscl+zLKhq8n8Ntox0zm3NQiLtNsGr6Zi+oGDgTmvMGeJCgBQq02UQJbrYM0HfYKMUvPZhCoCgiJOlmZ77bFioIvffbFx5uydPKquli1Rwbk7KGk273IA9jjntWqSZJnFLF8UYV8JiDVjiMG+NqhxEDce+IgDLRpipU9FM/4WH6RiLNGDX9G/gB+oOGzZI1Fq1KQCqwiDAuqsOkKNpPeMC8Uow2bG51L/APjLYXVhn79JpOuF+/WIMrUOwmT5Y6Xyir2liPnjnWSBDEbXv5+2L1y3xEU8B1gLJgSNI+DzOq8OEbntg/jnHVoZKq5N0X9SFH5kYr3B86al7xhJzxxpUylTWrftGCIGHxKsMx9R8I9yMYulVxdtHfg+6FvVScmU7IUmq5+mCNRqgaZNr0wx+YGHVDld/EqipSRnghQZ7CxkbepPr54rnLfEKhzlLUOpKrAN26iQZHaNUe3ti/8AE+LU6TTWdaSz1F11bdlsQTsYi+Na3cpCjyhqNrKWM57zFkxS1oCCUqMQAOkTTpORHkQ5BH93CenVYqELAqLrKyQD2ncgeXvgzP5sV9VbbxqtSFP4Y06Qf+0qMLqDwB6GPrcfp+eNoJipc9Z542Z1DeRhnDqRRmYmSrL9GVv4jE3MirVHigAMDDEfiU2BPmZG/kR5YjXNaXXVs/Q3/pPuD+ROIqFUfC/wtZo8miCPUadWDKA1e2LWbq7956Rl9m2eWjmzqYItSlUpyxgaiAVkmwkiJO2rHUXp1EpkMAASe4i/lpxyflLlxszmxRcHQhJqkCwVZO/bVEA+uOkcL4itcNBOha5S5BgO2oAMLQA0D0Ax57W/n46956T+nPjIPSV/N5Ko0HSiI7ENUqsqgAEdSBiGZ9wCLLHnGK3zBwfN1qtSutM1Q5N6ZDmBDQQpkkKVBie2Lg3DszxYV2oBKaU6rgO89WiyJpPSbSIiBNzM4p3Eq1XJV0MPRqbnSf2bXk6bm217G2wwakuABx7oO9/aksf+Sr1GMmbGII9dvribJ+d57Qfr+WD+YXFVaFfSFaoHDkABWZH+IabfCyqf+kYDyhEiTeP62GGz0ia/mnSfs8aBI8/4eeLJzXnvhn0/UYT/AGeUhHzv9BhxzQiOXY7KLe+GE4UCCsObCZzfnPM6tMmTpA/Mk/rinsfLDvmLNB3t2BGEesi47YExyZbGJC2NKa39setjekLY6DM6lkcwAsMwBjspgfn5emBM7w/WcxVXSy1KIIK7agpWb3FiPzwKrBVZSL6GgHefDaSPbf5YJy9Z/uwQKb0tKme+mPPucZ20jkTb3b+JVc2wWrVi/wC0cf5jjbh+ZOoGfl54g4uoFerExrJ+u/5zjThzRUk9hhsjKzO5V8TtPK2bWjlfEqEHq7jsemfqPyxVPtJrmuVZyeipojtpNzA7Hp/TDPxP/ZETuaSuB5z1H/zT8jircwZ2cvp3JYEedpJ/JPzxl6dMW7h5zRZR7Mk9cQ3ko0nzFQOH1h6rLoTVI1d46oWSbA/Ft5M/tCorVy7sTBpDWBvqLEJMrIWFPfuy+eK79n9YLVY7voJDfuy0H5EgT8h3xcOYf2tKuvw+JG5E9IU9uwj0sB5YdY1q+W6j45i6+1avaOh+E5iFimUtstQe8Q4/MH/swMTedwd/6/PGVHKnSfiUEH5iP0OHfDuCqUmvWWjqAITTqcg7HSWUCRcSZi8RfGklirX4zMe+tjb4BzEmZeSg7AyT7fxwZwuh41VV2BaTBAgC0AtYeQJtJGJOI8OoqCaeZV4Okq66DtIKkMysCO5I/MYa8ooKVVKjxq1QqEEwQC4LAC41BbDA3vVayynntCLQ9tgVh06/frLtxHiFGnRFExLsuoglSCzimyoBBMAONTEmVM4pWZ4zRy+bjLKPCp1rHWbhWFyCYkGervbBdflFn0jNVyazh3ACkjTrZmJbTBk6jaIHY4V8Y5YREqNSqGqEPWCpUj/F8QiTOM2tEBO45zNXZZtBUTtGX4XWprS8OqFpaWNReoETLGBq0ySSZYGPleu8RyoqpV+9oDS0atSliehSTCtMbAgrpv2xHybx1szkEoJUTx6QiqtVdZanfSwBN5tJ7em+E3HOZ3CtQyoapVamUdqQJWnKw8MPxXMXtM+QNdrbgISsgVsx/SULj6NTNKg4AalTXVEHrqRVN1sYDKP+3EWUUmBcCReDYbGAYE/Ptg7i3B2VVrSLqviLqJcPfqYmxDWuCbmDEiRMtUggXn+NvS/th7ORxEkG1ueJ0flWp4dIn+pEjAnG+IHSwJ+JsTZKqBlvmTivcYqlgSPU4bPSK5ySZVuJVdVQkbdvYYCepYi0YJztmI8rf188DpSJ+V8Lwh5MHIxMBbERGJsTBGWPLZ9UqVyYYaXUG5kMChAM+s4I4VxWKKqTcT+p3+UYUiiGq1o/+XUYAQBOk9j2H5RgFGItt/I3wIoDHVtZDkesI4tU1VqhGxIP5CfznAuq5AsTjFqAAk3Pl/r/AAwOakzi4HGIBmyc+c7FxFVRnDhlGsohNlKoAgiR6A+V8VbiPDDX1JQBZ2ZSqiPiuHE7AQZkmL+mLTRrLmHStUTxETKU30TIkgF5Pc6nI9IGJKXGm0LrnSx8TomRvCgTZdJK22t5RjJRmTpNY+NcYiXgHBHytN6lXTqgRpJJKPJUmwGmRMX7T2w0zAFSm3hkXgA3Om5kRYfCQIB3OFHDqtXxFQ/tNlGgSxAsCV8xMev0xahwGouiiXDaZLrQGuopaT1D4VMGNTNAk72iWVmbJ6yQ1dSAEyg1OXj4qlmQqr6nm2pdQLib3gGxwj4HR+95xDWMq7F3E9heP0GOvZnhuXSkQyg9JFNa1ULpMESFV+rte53xzLkhlyudNLMKCwlTDArcXGpDEnzGHkdthJ6iI4qe9do4J5zLvzTwzKZmivhAUfDAUFaemQsz8cTuTq2M97YS8m8tUqrVRWqHwqNQKokBql+gEEQAZVZ9Y7gi15tMtRAC0gyVARpYsd2BLbG8+o3OOd8150/e6rUmRUdggAIAGhVpmYuFlRf09MBqJYYzG761TDYxOo0+II2WK09VSokq1TpBKVCx0srXS8rCiBpMECRioc7cQC0SoHU8Ar5T5xYYT8Ao/efASm1WnWJrNWrJYeCt7esgATaW98VfO5lixZmZgAdBYnsbET3nf54sKMvnynfiQlRVR17x3yrwh61TSxphVJJqVBIWRDEeoB1XtKgbxPVl8HJU0oUGEUkKadQ1kuQXdgDMmBci09sVHkzgYp0kz1VVahplFKM5CoSTVbS4VHLyQSG0x2OD+YauXNR3oszuwmS6MhB6pgdQPfz+mF7m3vgHgfOBoUHkieVGpVaSmvJVlKnSOojW1PfuQUJB/wCk74oNTJeDmCmrUAZVhIlTdTB2kdu1xiycsMzq1NrkVAfQKQW+Qkz74D5oywGbgdlEfXDtAxkDpBak8g95OM7FLT5YSZ3M6oE2JE+t9sb1ngEeZwNnFXUoJvucOMYgvWD6RLE7k2t3J/rbEFUdLEbEnqJ7Dyi/8L49bse0nf8AnjzMnp2P0wvHD0i1hjYG2MZfPHlI7jBIq0a8HJeo7GwWlVY+2k2+rAYi4vT01JWNJ2HkBAE3PaD88R8LPXA3YaRcjcjyP62/LDH7qzqsoTpb49PSVMDcxYRtPftih4MOo3LiG8K4fkvCArOA9TpDXMMfLTYASBJ+fpWM9lfDYAzBEiYncjsSDtuN5xZ62Tp03V1LBkEiF6ZgQIbq272iBvhLxqu9U6iLCwJABsPPy2xcOrCVsrKy58jFxw7MVhVA8NhTVGTUHDEMUmZEsy7fvG2MznEarmiiUkRgXpBQxOgUo1TMTv3N8Rcn0zWoZTJo9SjrqVcw1VBu6llUTtZac+5HfA3CF0V88WqGpUomoAxEFmZtJYjYXBm/fGcyjcxP32+cdpdtqg94dw/Pfd2esHL1BTaGMAy5VAB5ATMDyOFX/G6zfE0jy7D5AjESn9g4P79L3jTU/j+gxBTuRG2GK0AzmBuOWj7heZ8aoCxIFMTuJgxcEgw5iA34RJAkDAPMeWoyxFfxHXqshDqCb9cywUQZKgwLzjXI5nw3BEbk/QKF/Mn64c1c1VKsqVKBFUFSKmgewUuAFFz8JkT7RRgVfP38p1ZypxEuV47maJFN6pCq4kMoO0FkNtVNoO+x7EYrlYANcTJNhvf/AH/PDOll62ZZ1FBuput76S4JHU56VIBaYibk4aUuV3oslapWojfoliQdMBrLDXI+Emdwe+CbkTyyYM2M5GT0lzy3OC0qCrZRqCMWVqhH4irVE6dRWwEWJ9LScA4RlqrmoadGoy/2XQBTFIANKqoKkqWPWZOx74pmU4jQy1CvSBNfxfiLEBQYNwilgrRMkmSY8oKT7zVy9OmTrSm5JDKdiyw6+YlSJXY2I2wv7BnzjI+/9w5uB6iXHifOdQZptKoEUPGgEamZRoLmYYgKo1ADfbbCfM6qpFWswlgACtjYmwi83n54QJnUAGjqnuQQB7k4m4eJYMSSG6W/uk7FfL5emCCoJyIRXHQcyy8MzjAFFqJS1G7VJLE7XIAH0GJeacuVq0qhqJU10gJURBUwZEneZn1I7SdK2SNGlrzK1CuyaVGp5gCGPSDJA7ncwQMLc9xlClM/dSohgpZ53Ox0BTIjYjedpjF6rPSC1Cg9DF1V5YD1nA+ePXO8DDnLcPSshq0zoZR/ZmSG9abEkk7yrX2iZjCXM7k4aMRA8Uko6jDBJVRe4HaT72wHnarEAFY92BO5OwGDqFUyOna/rYWFr7jbCvNMdRn22Pb3wMDmMu3hgpUnGqWON3bGg3GLxYx1XysVFKgjUQVjcFSAe8etp+WLBnuIArTVCVQGTpWOlSIECe87/niuVcyx3K2iI3JN9osJM3A7jE1euZ0+gsRJBmSYj5RgJXOMx4MFzjvIs/nCW1Gb3g23/T/XCurmDHsLY3rzFxE4FfbBVEVdyZ9C8v0zSyWWpkDQtFTU9HIDHeBElvrik8d4grJXrBEXxYRWUQX0kyWtcjacW7P0makaKtEqFBHf5/njnvMWupWWnBVKXQqxYadzHqe+5xj0LuckzWK7Egb0x4Tsy9RdAhnaFZnsLH4qXt7zgRZLBRa2Jiw6qRZQyEkSYmYsPPb88b0kAEmL3J2IxpA4EQYbmMjzFRqQLC4urWusix9sOuT+IJSy9V8z/wDDvUQLKBwSsSdHxECALWlTvcYr2Wy/iufFLKigtUYXbSLkKBu5G07XJsDjXOcWII02CqVRZkJpsNMWYwACdiJ3k46xd42QC8NmMOI8drU6pTxdVMjp0kgqDcAT8BjstveTgH7xSvqIn1QMSZuT0yGNjII2M7xhOlGTaQPL+fnhhRyuDrpgo5OIFtVt4UZnnEc9rAAWRpAOrzE3FyRYx5WFrDBozC1si1AgirSAqKZlWWnYgTcEKahjYgAdgMBVqEDEvLtdEzC+J8Jke0/zEj54YWtAOIJb2dsGBcFcxaLEkA7HaRhvw6shrUgZVWqKKi+QmbeeFtTK+DUrUu9N+k+YOx+kH54PXiHho5UdTDeLxEfz+pnCLjJ4mnWcJg9ofxPiDZhdQao1RakqSbKq/CFXsO879InyDXKcpVq+XbMK1MZlCKkCdQA1SgB6QQArARaYm+E3J2ZOhlpUxUqzAWY6T5QJN5+nrjqnDOVKLVPE8R9A/wCWrwqyoMEoereexvB9QE7W2iHWtDWHJ6zlXB0GusVdC6EstZrTBMHSQ0ggE3tcX2kLiOaLwxARzKuEssoY1AA2nyFrW8sdZ505fydKlUqrTIquq0qaKLO8aVBtYabG4sMUzN8vZjM0aapTVTRDKFLdcHS0EkhT/vgyN1BgnpJG5R07ylNVG7NUY7i5gHt3knAdRxNsE5/LVKTlHDIw3VhB977j1wMzz5fngwijHtIpx4DcYxyMaobjFoMx4uRLQZIZjq9DNwR3+e22IfBcMRBLCRuPUYIzOZOub6pkEnt8vp8sDZ/PNOkWJuTPngQBMadlAntTIMW09K+rML/Lc/TEOb4Y9MSwBXaVMifI9xsdwMQpVN9HzYmPqTgvL1QKdRJ1OxW42gEHv8/rggUjvAFlPbmXn7NuNZllcNFWnQ0KAbMA+qBq7gBe99r4l45xUmsW8FlYzG0X+vbBH2coKeTYnerVLT/dQBB/mD4U8y58ftag2QEA+btYfSZ+WM7YGvOBNarwafc335SlM5q12IG/b0GD6dNnhVUCJN7CwksSdlUXP9DAHAj+1/7GH8MOOI0Xo0VqaXHjFgr7AJTN9xcu4Jjypqe+HTwcTMB8OfOD5/iIISnT/s0A0zuxN2J8izEkxcDSJ6RgBaZJk4hpf0MHUcMIgQZ7xO60ngdIRlcv6YYU0AGAhmQuBa/EL7441u3MVD56CFZsjCzw5b543l3+FHb2Un9MDeLBgyCNwbH6HBkAHGZZK3ByRH3EkI8HMEFgVKVI3hTE+4BX6DCKpxY3CqANr3P+mGicZqClpQlTTYOIO4nqBHcHpMemAa1ZKxGtUokA9aAwx7almP8AuEfPCfsyvUTWe0N+U4m3K3G2y2YWpMDY229Y/q046bypzDUVGprXprRWWUEKQ3c9VmDE9MX87RB5V9wFN1FWfDYxrW9vMHY+0424m01nCyqtFthECLC2KMgbpLVXtWu1hnmddqczeM4JkBNJAIsVcWcHvbVH+owTlM6AWcNHWVa8eg/hikcMpeHlKFZ30mu1QIGUsBSpwqkxf4vEA7QMP+DZimxdldG+EIQZUEiSPfVqM7iRhXaVab2msSyoY6nMM4rksvVTRWUuonS5Ugp7OAIHzvjnXMnLXgddJjUpd5jUvvFiNrjz+Z6FWzTshKtpIkFRH5ThFxUqQNU6SSKkWEEdX5T9cGru6CA1miVgW7zmzDHlPce+D+LcPNF9M6lN1bzEx9QQQf8AXACbjDU88QQcGN6rzFjOwFsDZXJPmK+hIkzcmwA9r/ISTYY2Y7Xwz5RZaebAb/mAr6XvE/IYExKqSIwFDuAehMfZfgeWy4Bnx2B8iZJIGlEGzSRYycIKnDXr1xTpJD1H0qD2M31eUbk9oOLfxRAmnw1HQ+uTCgtMt6jeJHriThrk5upWAEeE2g2/GVp9u8F74US1uWzmaltC7dijHT7zC+LhcvQWjTaQAADsYHf3O/zxQeacxLLRUdKCT6uRufl+pxaeMVtdXTNu/wAsVHL52m9SqzGGZiVtYjtf2jBNOCFLQOtwdtY4mcr5VfEarUtSprLHYsQQdCmI1lQTe0A4sHFeYMtVRUelVrkdtWmmt2ug84iLbGSZwlzSqp0CRou1t2YS2ozsOhR238sF5Giopiwk3nvHl7RgjKHIJzMuw7FxFWdqaip06QqKoEyTp7sYEkmbwO3lgfx4wZxA9sLUPWsxEjfbfv6YeVdq5iQ/yGWLhPK9euoqNNOmwlQBNRx5qvZf7x3/AAhr4t9DkTK0l1PTqu4uRUMIe4A0jv5kdyY7YqXGea3H7PLqyMjn9uWbWYMWAMCe8g74P5J4hXrGsrOWZl0EuxNiHcG+zSgFoHV9c697mXdnA8ps6euhGCAZPnCa1ehTJZaWiGOmGYRDMsA0ypm3YmxHsPa3MSVaZp1aAq3H9tUqVJHfSXJekYnqRgfMEYGzfDiKl72MA/hDHUbDYwSO1ww7Yi4vlKBFM0l0MSZN9gI+GTF4uTJvOKIB1yY065GCBE3M1OhTrqcsj00amrGm7a9LEsrKrwNaWF97kGCICymBMfTDjmCkRRplgbvKH0ghvW8U/ofPCakhIJ/dj6HGpQ+9MmY2pp2uVEZZGuoSrScakZSVH7rjZh5X7bHv6A171ahIiO3kNv1jE6AaXJ/ChPzMKPzIxplc4jJpqKNQEKZj5T2wK6vY2R3hKXygUnpLfxrN03+6BSECZOmik+qIY+rP8wcIeE5vS9JTYIdJ8tzf6HfANJSySrjVSA6SdxJuDNoEf1vHWLPNREYD8UCVB3NxYDv6YVCDkTQW4qFIHT+M/ES+PnYGsST3ABM/IYG4yoNHWJCydawSdJsYjvsLeZ8sDcPYvTIepqqU7MPCNRo7aVDAxFutTt2ESr4k1RCYq2IC6XBRoiI0MoUAeQP1wNExNK7Ubkzjt8YRTy4qKVzGlKdypm6T6fS3v5nFQqU9LlTfSxFvQxh2dTNFQ6b7d/5YD4kA0MN1OlvUbofUwGU/9K+eGaz2mNqwDhhMBFjYCfzxBUczIMMOoEdiDjes+w8hgczgqriJu+eBL7R4uuYoio9J9SkjpUFSwGtgCZ7dRHr6Y85frsXc6SqWifXUTA8tsVvLMfuDlZD0cyhJFiEemyzIO2pQNvxDzw05ezJ8OsxYkiAJPp/rhNqgqtialGqNjKrdZHxnO6UqN3bpHz/0xT5w25gq2Rfc4UJg9QwsR1T7rI8p1p1sepmQGfOQsk+dvXfBWXzULGFOUrdJWL3g+cjbBeSyr1DpRSx8gL/TBa1Xkt2iuoDOAFm2ZcHACoS6gRJIifPDvhmSpTVOZLqqKY0i+qDp1TsCRA3kn2mvO0nBntVgVWQlRrAzLhm+Alx4oZEmNSsTKtAm0X87TvhbnsoKeVdwCS7KpI2Av/I/XBPAMznVpNWol3RalKmVbqDs56VAN9oFvMemL0+TbXWWlRYdE6CDuys6kQPRiD/dxkM71nB5E2lFdw8PBx3ld4Plc14LdPjtQqKpUmCyPJV6dQ9uxBkXBsZx7xVhTKGrl6qMxIADBpIiRM/1OLTwrhMUUr9KUqhI1ao6gZTqIEAiQSYFvPCfmHmKlWQ0AhrKzaTVYABZIhqcQQR2JF9bTYAYGG3tnEOC1Y2qcyo84cSSsMuULQEYaSIAvYjzkRPqMJsvUj+P+uLrxnlE1XStQ0vQqdNjApVInw2mY7AGIkAWwg5p5Pr5YaoLIAC0D4e023We/wBQMPafU1oAgMztTTY7Gz5RRmMwGGhNpBY+ZGwA7KJPqZ9BiOjlizqixLEATtJ8z2Hrgag0YPyxZGp1TYTufLYmO4GDO5JyYsgEvWRy2TyEak8TMKwg1KYc1Vt/YKWAprMRUMlt1MjSF3HOJVmKVlTw1I/Z6m1PcwUOozUSdiFA9jOEP3sGoDVJqaRaTNxe87jVc+cnfEWczjuwJOpna5JuSLD52/QWwvsyeYyrBeROgZXKBWZtBZSAAWAuu4Etex9do3OK7x+uWDQooLZQjKCz+bFuwA8p2xvwWvW3aoSBHQW6R5az29hfEPMGfqtaFjzAPtAJMHA14OMzWtcNXuxiKc2KhPVci2obQPUYBrPAK+ZX8pP8cFVGjafngKuPhnucHSZOoOY04Jwx67OUAPhgEhogkyACWsJg+Ztt3Eeedqco9KkASLqAWAGn8YMjVp8+74sfCMlTo5Sn4h1PV/aaFPYjoJPYBT9ScIOYqSrsjqW2lidt5k+WKrcXcjtObThKQ3f79IJw2uodkcxSqqVbvp7o3rpYD3EiROGHC6bLRcHu8WNiAALHuLb4A4fwPMVaNSulMtSpXdvbePOO+DuEM7UwAJ7/AJ7/AJ4tYykHB98ppVO/kdjBM5wyrVcBEZrACB3OJ05SzSOoqUWUMdzEC8EkzYe8Y6jwKqlCguqOqC3qD2BF9r9okd8MczQNWyswUCdZEhiekiZ6Wsog37xGETrTtIA6fLzjv9v/AMgLdD39fLEQ1uScr4CJqCVfxMxhfne0YRcNAyT66J1kA9bCFnyUT32knv2w1z/Da/Wy1FB1BQTPkbWm4GkibdQEzutr5Gm0U3OqB+GATBI2M6TEn54DTkgh3yD9/Yh2rVfyLzEq5T7zUqOzaBWfqIAAF5O5sL+f1wKeXKemowrwVWVWohBafwzMbfix2DhfJOWqZYaDUR4IklWZexAOmw89JBmZgzhevA1pVmQoigrFOoCWIOnQDqfqveQCSs2tvddauDhsY7Y7f6x8YoUrc7dpz59vnn4SHh3L9R8mlI1ASBrqxpJdo6VAEQsyNZgkLax1YAzPJudRNWXr5gtoUVdbhSVpjQmkKZspIE9j6xi3ZKl9xoE1HYX6VXz7sJsTMdRsLbyAQM1z8mrxBTd5kVF13BiAGA6YOwuLGcLJZaxygz+gjAqZjlRnHeUxOGZutTqZd6hK0ApFMtF2uAAdz/MYZ5DgtX7lUpMKJl0bplnj4vIHsRYTc2xE/GzmAUqZV5EsjJ+MSo0l+rpiRqBYx54Y5zh2YomgevMKSUq1RSK6CYCqVYRIIMN5wDFgTur4AOPPHqJdbEzhj9+sI5cyDUC9J6iVIaai/h8OpcSu4OvWQf7x+TPgPMdDO1amWEaNGpJE/wB0t1CCCCPOevfFcp8QSs1Q0XetUrU2DJTQjQreEFPUADCgw0x29S3VxRbLeNSqUKRBakNQJqsNJUMNkUb6T+9bywu9TEksOfl6ymUKjaesQn7N6JpnOkMtNQxfLCQCymOliZWmTeLkbT3xQs5QqM7M6C8ADYKOwAEACIGOqVuJ1GqKfhYAk6ZMiIC6G6QnaP71gROBOOZmhXRCEnUJiZAvMSIIhSLTNxPq3XbYo3NyD3+/v1gW067towD5fKckZbkAd5H8vbGrk7j3x0c8mUa9HVQqBaiiAjEA3v1MJE7/AEwmq8g5oEhqYFi0hhBtO87+mGU1lTHGcHyMXeh1irhZas8vqFEEEhbTeImO/mcEcbGXFT9irqSR0lpC2vFpM7ycFcEzCpltT2Rm8NRqjU6iZg9hIk+Zxtx7IsEZyB4iiSV/ckqVPYlCAZHZhvbHbvHGR/8APOcmV+u4n1wurvJXG1SuO2IJ6h74ZVcRC6zdLNwvi7+GAN6cKPY7RbyxeqXJ6VEVq5kxspPcSJY3t5ADvjzGYzP6kxqwU4zmP6Mm3h+RNspl3y7jLjT4NQDpubE6Rqne427x2k4V0cqqM0KvQwBgfFJMH3gX2xmMwKs5Td3MerUDkeeI4poZNYwwViwBJMRBHuYI33Iw4y9Z2TZfBuRTBKnWDOssLzOoW7RvJxmMwuXIziHukPEWCUjSUXpzV1xpIKX0ppNra7mfa8gfOcHp16q1HLFShKrYaGBbWAQOtZkifyk4zGYqSUUERWk5Yg/fE25n8ahSFHxAAIFIKDC9iSZBG215+hB/C8uYdq4WoVXWTbq1XAjT0xIE3t7Y8xmI3lqlz3zIGCQfPH7Sb/j1StS+7khatVWClVGhBFl31MCpF7FSPxYRcT5JUUmIcK6AsQB0GB3ggk7XP5YzGYtZe9TKE4zjPwkgbMqO+fnHPBctSPhijTFNkVLBjoIPSDAvI1VGgzdvUk2DO0GDeKsOD4eoOdmjSgUaSsTcmAbdzjMZhhjtdQO6kn38zNySxHk30g3AuW9Od1aaJXS1RhoglmClTJ1ExKjTIA0iNhhRzLVq12ViFVDDgay0UyAoTQVCjqGsn0Fz28xmD2EqEI8z85aoBmII7CLOIZIhnFM6TRAaoDcOCCwKn4kNgCAY/TE//C65ywrU6qt8fQw0LAOn8Ckjba87HGYzC2oOxjiN56ffaAcFD+NSqQGXSXanqIDQARJUdtQItYz74OL1i9Vg801VSyHdRVbQFUxLBb76ZE2E2zGYKcOSGHb6y+4thz14+YiyhyJRzQCvXqItLVCCmpEM+purWJJ2mB2xpzJw0PUrUKkh6fwvTaAQ6pIIIuDpuMZjMXocuBnt9ZeuhDqChHBH7SOtTNDJuiU6PhlYKkGYgserckwb9pGK5X4Xl8zSzFelSFDw6Zq6QSbrpWAJiGLKdhF49cxmDUoBvYdcxbXALYEA4wZ//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50" name="AutoShape 26" descr="data:image/jpeg;base64,/9j/4AAQSkZJRgABAQAAAQABAAD/2wCEAAkGBxQTEhUUExQWFRUXGRwbGRcYGB8eHBwaHB4fGx0eHRoYHyggHB4lHiAaIzQhJSkrLi4uGh8zODMsNygtLiwBCgoKDg0OGxAQGi4kICQ0LDcwKzAsNDQyNC00LC80LzQvLDQuLywsLDAsLCw0LCwsLCw0LCwsLCwsLCwsLCwsLP/AABEIAQYAwAMBIgACEQEDEQH/xAAcAAACAgMBAQAAAAAAAAAAAAAEBQMGAAIHAQj/xABHEAACAQIEBAQDBQUGBAMJAAABAhEDIQAEEjEFBiJBE1FhcTKBkQcUQqGxI1LB0fAzYpKi4fEVQ3KCFrLCJCU0U1Sjs8PS/8QAGgEAAgMBAQAAAAAAAAAAAAAAAwQBAgUABv/EADIRAAICAQMCAwYFBQEBAAAAAAECAAMRBBIhMUEiUWETcaGx0fAUMoHB4QUVI5HxQjP/2gAMAwEAAhEDEQA/AOKAYzHsYz0x0tPYx4yRggDpb3GNK4svtiJYrIIx5GNhjIxMrPIx5GHPLPAzm6rUlfQwQsOktqIIGkAEXM7+hwz/APAuZ1EDQVDQGLRqXphrAiOtZgmL9r46dKoFxsVxaMpyXVqeOviIKlIUjpuQwqXF9xAvGk9vMSr4twOrl0VnKEFmWUJN1swJiBBDLvcq0SBOOnSPh/BalZKhRSWRBU0RdqckM6/vBTEx5nyOJsny3mHGop4QJgGrK6j5KsFm+Qx0Dk7g1XK1MuKmZonL1upJIGiqNLOFZwdLaNSyhvImCcWTMZACutOiVemq6Qyx+EVBUEjsGej7zPrhe6/Yu7tCpUWOJxXi3Aq2XI8VYVohhMGRI3AIMdmAPfbCw465zHSWtl/Dd2UGIZgpAK06bwkstlVX+IqJdjsZNMPI+a7imBMAlom5Xyt2N+zD1i9Ll1yZV1CnEq0Y9xYqPKbvTR0qIZEvOyjxXpKRp1MwLJvpA6l3vEw5IzBMBqJIOwZpjUyz8HwyrX9DGxwWUlWONYxazyJm9opz26viIJsIG5kEeYIxX+IZQ0nKEq0BTKzBDKGEagDsR2x06Cacexgg0PLETCPpjp2MSKMbFce43dbD546RiQY2p7jGEYynuMdIhAGMjHuPcRC4kqCVb5fyxqqkrPlbHiyLecYkyu4Hn/LES45g0YyMSOIPzxricwZE2y9dqbBkZkYbMpIIkQYIuLSPnialxKssaa1VY2iowjfaDbc/U4HN8S5cJrUVCQmoaiLkLPUQPMCcdOxJU4lXkxWqywAaKjdQBkA3uASd/M4yvxCq4hqtR1sSrOzCRG4JIOw+mLbV5ZyyI7VPFplCQ/7dCv8AbtS6SaI1dKkj96QbdzaPIVBqq0PFqB9J1nWnx06yUqihNEgT4gDFj1ACDBnp2RKVneM1qjuxbTrdqhRRCh2iWA7EgC+LTlOfVCIXSp941KalRSuhtB6WFO3UVCqwkBtPYmQp5W4NRzKhqrMoV2FQhwoSmKD1UPUjbsjyewQCJYEG8Q5Wy6UBUWpUZjQNUEsonopN/Z6JCkub6vIeuIZQy7T0kK21siKuZOYmruuglUpjSsdJNoJMG0ibSdz5nCylxKuJitVEgC1RhIFh32AJHzOL7W5Dyq10p+JU0vVqoD41MdNKmzEg+FB61IY20EFYaNWK3xPga06uXpxUC1GVGqMyyWZaTkClGqkUWqo6iZPsRjlUKMCSW3HJinL5ysAqirUCgwFDtETqNpje/vfE/wDxOsDetWkAtPiNuVmd95xY85yUfEf7tWpGkrQpqVDIIIVtTLTCwH1CbA6fOAR6PJGYJGqpRUEUpnXqArN4aypQGRYkGLEDcECZIwJXV4pWAGmtVBmCfEa4EaQb7C9vXAtRixJYljtJMk9hJPpifiGSNJtBZWOlGlZiHUOI1AE2Ydo8pxAAO+JkQoNt+f8AXywP4cydgNvX+pwQqEgH1E/OSJwNqO3rMYqJdvWYKcap3EfQ/wC4xGdh7fxOCapJBJAEgRHeDiCLD2/icSJUiQtjxPiGNmGMQXGJg5OMNOX+B1c5UNOjo1AT1uFn0E7n0HkcLIxZPs7pzxHLk9nLf4UZvpbAbmK1sw7AwyjJxA8zy5mKYrFlQiiF16aiNGpioA0kywIMjcd8HcP5OzTZhqZVENI0/EL1FCgv8K6gTqY3ELOxw84BxFKWVzmYqolY1a1JDSbaEQ1WIUEG5Y+kx64s9JvFq5tqQotUOaS9RxpRaauBUgEahM2E77GIwtbe6lhjpxnt/wCc9/U/D1lFfgH4f7+gnI6/CqwzLZfQTWDldIi5BIN9osTqmAAT2xZ15BMXzAmBOmkSJ7wS4kesD2wy5JoGrm83WY6iAqBvPxGNQtt3iY7aoxvzVzI2WqlFVSBpmQSSSCxHxAAAR574rbdcbfY1dQOfszR01enFPtr84J4A/iV3i3JjUaTVFq+Jp3Xw9Nu5nWdt8KOAcKq5ipppQpXqLtOlI2JIBMk2AgyfnF54zzNQeg60mJLgqGYaQAbEnUQbCTEYN+z6gGyhZRAarUPveBPsLYg6i6qgvYOc8ZljRprNSK6m8OOe8Q1eXeIEODm6bCoCHBZ+oMxYi9LuST88V3iHE85RdqdSs+pHLb/iLirqDRJlwH98dL4ZxenXrtRRWlQx1ErBCsEMCdUT3IG2EPNVCmOIZYVEVgWpqQRY62cdQ7gQDHp3x1GqtNmywds/vO1Ol0wq30tnkD9pVeHcLz5ofsUqeDUJMAgapU0yYJ1EFSyztcxgurT4nRo6mNRKaCIJSQpUJGm7adIA2gQMdJ41mRQpmq4LXCgCJJNgL2A/QDAvLucXOUWcKIDshAOoWAO5AmzDtGBj+oWFPabfDnrL/wBv04cVmzxY6YnPchX4jnBU0VWqCevVURfiUpbWQbrItgfmP75TemMzVLMsuhDagrMdTQ370gE7iwxYeQ6KrncxTWymmzAeWmrpAnvY/nix84cvfeMuwUS6dS+vmPn+oGDWa32d4rbocfGAr0aWac2KfEM8duD9JSeH8M4i9MVaTjS4JANVLgtrJ0t3Lib3wPkOIZmpqZ809PSyTMsxZWNRTEAHSRMswAsPQXnkChORpe7j/wC42KxlRSarmqDSGrN0KtLxT0NVUgCDB0wdQuI9MXq1LO7qR+U9vfj1+Upfp60rR1PLA9fPGfT5+UQcZptqFQ1PGVlGl4AsvTpgEhYjsSO874bcN5OruiuQlO4I8QsGgTfSqkgG3xQfSL4d0aDDO5NHVwQOnxECFtK1WlU3CqdABIBtOHXN+cfLUQ67s0FiJgBWcmO5OmL+eKXahw61p1bz95H7fxCaampla2w+FfL3Anz7/wDZSOI8uvlaepnVwwCtoBhWkRdgCQRN4Hl3xBwblapmFLo9ML3LE/F+70gmYvtEEXuMX7OnVw5qtRLtQ1FSO5Wdvf8Ahgzl/IaMrRUXASfeb/pA+QwA611qJPUHEa/CUtcqgnaRn1+/5lPp8jdOlsx/hpSNwfxOPLyxVuP8LOWq+HOofhaIJB8xJi8jfti48K5xVqzLWKomjUIB3sQoMksxB2CjCLnXiiV3BUEaYABjV+IkkKTA2ABvc2w1R+J9riwcY/T/AH5xXVHRmkGk+LPfqR7vLvmVVsapuMbHGItxh2ZsMO6AeQn3wXTQxYwSVAPvv/HArDv3wbm6wARlG5Y/QR/PAzGVxzmDZsQzAFrm5m5BAsfzwOSQbEgxEydh29vTBvFRFVvf84wK3niwJ6wbouSAJ1n7I8mTlKjtJL1mubkhVUfrqwkHLo4ln8yDUNNKbMSQoJNxSAEkAf2ZM39sX/7M8np4bl5iW1v/AIqjEf5YxTeG8m8TTPdJ8KiXDPVFQaXAYvOlW1mSzQpEXvbGDVePb3tvCnoCffz8oew+CtMZA+n8zOPfZ3lMtlatUNVZwoCl3WAxIUQFUSb7EnDz7Ocpp4bTPmarf52H6DEH2ykLRo6XioGZhT3sBJeNumAAT3bzxYeQwlThuXFMyBSCN6OBDj5NOA3XO2hV3JOW+Al62C3naMACcy+y8l+INP8A9N+vhsfzJwV9pK6c/Q96B/z1MXDkn7Pjkqxr1KwqOaYQKqwoELJJNz8I7CPXFf8AtPoA8RygESWoAjuP2jgSO2+G11Ndv9QJrORtPyMDyumCnzHzEO+1foyyR3qN+VKoR+YGPfskyw+4EjvWf9EH8MWTnvlZ89RWmjqjK5aWBggoydv+qflgnlHlsZHLCj4nidTOzEaRJiYEmAI7nGcdVX+AFYPiz0jIZvxBs9B+8539nGVniGaP7tMr8zUH/wDJxfKObRsw+XEh0VWMxBDTt3taf+oYr/2aUkbN8QZCGUsulhsVapXMj0thPzrxJspxinWEwNGoDuhXSw9bAkeoGGr6/wATqnTuFBHvwPrB0XmqpQPP6zoOW4atMaUUKJLQPNiWJ+ZJxzfkfhoqcUrVS8GiKhC921vUQn2AP1Ix2CkoYArBBAII2IOxxyL7PFP/ABmsIn9nWB9Iqj+IA+eF9FYxpvOecS99gL1+QMYcXP8A76yyeQUfMpXJ/wDTi6ZrL0wuqpoCp1anAhY7y1hHnij8Scf+IaIJAAeL2uKAgfMtHucWX7ReA5jNUaaZYBiHJYFgB8J0k6jBAN4veLYvcoL0IW2gqOfLqZCXkCxsZ5PHwlR5x5vSrSqJSRmpSuusQbjVICjyYgjU+kHtOHvA+O5Wnk8sKlZNfg05UdTTpG6rJGDeduD06PC6lOlTVVDUiwmZ/aJqLM13Pqb4R8qfZxQfIpVYvVqVqIdVdytJWZZXpSCbxJJMxtgxfSNph1VQx9STgcnsIMW3C0nIJx+gGZZuFcSy2YBSk6m16ZUqdP8A0MBI+WOP/aDwNMpmmWkIpsA4H7uuekenSY94xdvs7+z3M5bNnMV4prT1KiBlY1NQKydBgLeb3kC2Ev2xUtWeCrclKQj1Pi4No9iaw11vuXGeueZFtjPUCw5z5SgGidMwb+lv9cakX9sM+IZbQqrMwYjVMe4G3627YXN/HGyDmAdNvENUCZIMenniehli/wAWyyPyLfxxovYTHuLHBdOuUs8AMBBie2kzjlxnmEcHHEnfhTVAX3NpPyj+WDRyw3hs2k2/TDzlyqrKQXTrlQGsJJYCD/uTGOh8Dy6adIRiqQmoLqBIAsAOo9u3lhg1piK+3YEygcr825rJUfBeiay/8rUSCoG4srFlm4A29og5vtGzxuMooX1Q/q1QH8sXbiPDaIKksqkSAG6TJvs0dgcJ89kB5d8K/wBq0jksygk+/wCsBbrLQeOJzDmCtmc3X111ILROwGkXVFAJhRcmTJJxPy3zdXyCVVohSrOCVZdQBiJWGXcATJPw/U3j2ZCO1pIB+uw/r0wkyCoDSk/G1wYi2xk4iyitlFRAx0x2jdZOC36y0UftUzm5pUiO48Mj/wDbilczcZqZqu1V5VmbUe0QIRVubKved2Jx0mpkKRfKupXTTNMOe0BhVYsTY3dhNx0x2IwtzGZy6usPRCl9VUakUmkz5l0UavxAtT1KotKyIAiU0lNB3VqAT8oJbC/5j0gGU+1nNrSRCtNnUAFyhYtHc9agH5euBuMfaNnKtJqdTpRxB0qEJHcapJAOxi8HD93ylRKop1KBJpZpdIKm9aqnhEkCCAqSSsFQZtgXmF0OcoVlqUiD94CuGp+HqP3jwuv+zsDREk773BwuNLpkYEIuc+UYwzA5JlY5S51q5E1yioxraJLAkLo1QAoZbQ0biIwHzLzQ+bqis4AeALLCgAECBqYz1G84vXDs9kRU6my/g6yKY6Oia9TxHI3CwaDgHdEtsY0yOdygoZfQ9INGU8YeJTWNK0lqTr+JYWWUQZ1eRwcVVhzZjxHqZQA8AdB2g/BPtPqZfJUqfhKzUwV8RySCJOgBV3IWBJYbDCrlXnf7tmq+YNEVDWUgmdABLmoYADHSSdrm2NlzNIZnOOGApVUAQoVW9Splyb6SuoKamsAD4akae0vGsvkWpVXFVTWFNNBFVeoinBGgC5lAD6ue8YCNHRhgFHi69eec+fyl2JyCSYg5n4y2azJrkaGLT0yAphFXSSdRI0g6oHti+UPtYqU6dNHoK9QCGcseoiLhVUgE95I9McxNYGJHn+gA/TG2azOpwf7wP6TibdLTaFV0BA6Dn65kjwqcGW3m3n6rnUCBAiqdWlZgsNizN2XcLG8eWDeUftMqZakMvUpisqALSYHSQAIVWgGR6gT74oIEzGH3L/DVNRF0+NUqQqJ2k79/Lv2vY4q+koNQq2DaOg9ff1+MmtCWzu95Mtdb7TM9VcJRpKuraKRP+aow9b6RtinVGdqzPXYhrsdRltTdJaoRfVv0gWgCBjued4RS4Zw6pVUBaoS7gXEn8MC0Tjg8mprdibmST3mJv3MnBKqa6B/jULny+shVDvyScef0g3FE0nSbGRMQB5/x88Lqhv8APBNepLL6QPpAwM++Dc95D47dI8oZlVU2m9wQCOwv6X8sD5nS7fs1IjcDaZ7dh2xrVyjMYUEnyGJ6PDynxMdwSF27EfFvPtHvgfHWGO48SHhvEGy7yRqU2ZT3Hf54vXDOZsktO1SvlSWE+FEuO9yre0m4iNt6e+W12i5MD12xGvCyphvh7CZg+dvz98EFuBgwLU5OZ1xeINUUVKGbSqtiFZYggMI1J1XDd5PrEAAOK7hgyUOr8SlvKCeq8/w89sUrlLh9c1hTQlR+IXIPrA3EHF2+8IFUA+JuCepeoEgyu4jykz88SdVWPCOsA2kuB3n8sonM7RVJISTPwTH5+v8AXfGmVoGpQ1mBocaSovCxcjf5+mN+YsgYLrqKhgHBvo1SV6gIIMEXi4jyJn4FmBSoOrKJcg7fhHYneNx8z54C1gI3CM1oc7TH1Pg9d7KxdokkKoUAwZLkgAbQSfbCfiHJmaktp8VRuabgx7zffsAZj1GL3y7mgmSpJStUqszGBcnUVWbAfDB+V98C8y8NZjUphm10kNQmkg6F/dLlg1QkWgDt3gyv+LsdjgAARmvRKFyx6ygVR4KU6aGNWpmklfhbTBmCWAkFfPtifhSGozZeoIF2pgAAhyCe9gpXV8zhmaXjKquA8idRsQdNrhpIIKAidwdyMeUKdNAAit4vUJVWYjewqWWASRIuBMY5z1Hf75h1XkeUp+b4W6uYgrPSdpHbfG9Lg9WY6FnuWEfUGB88Pc1RCsE1kAAGDotMyN7EEdsQZmulNlErBI6/iEC8kHcbbb3jBBYx6QfskHJgWYoUqSaJLmZJJhSfKBYjcyZ98Ks/T0tEz+vzjDbi9dXSTp1S3wbA2G53BuR5CNsKm6722/QX+t8ErB6mCux0EDnHhbDSnSXSJvYn+P8AXviCtTGmfTy9SMEzFyhkWVUk237Ttjrv2McKGo5lhMSqGP8AEwt7j/fHIqV/X/b/AFx9Dco8OOXyCjYpTEgdzufnfBEGTmUsbC8RB9r/ABvxQKFN2AG6rHVeACT6yfljmBVgSHQg2HU4USDO0XHoPLDTjNOvVqu7IYljDegJIUbkgdRtA7xOFpo1NIbSQoEauoDzPUbCZJ/7j8gucmNVLtQY/WJ8ymk3I+U+vn64D1XwRmzeSZOBpxcRZzzLFlqmhWJbqNz57xA/I/7YNp54wSYYAD03Pb6498REaACSoEnvbf8AifY/PAWYoKfEiQASAPkpi30wDg9Y6QQIwoVqdVNYMMWHy2O49R+WC8pkWYwepSTfv9cVnIgSQNsX7lmTcjfy/lgN59mMiXqXf1jXg/BH1KUOl1iD6f1+uGeY4WKuZqM06ZHwbloGowbCTPff3w/4SkX7jD7L8KBBc7m+MRbbrLD7Py+EtcVUANOd1uWGiqD8DqtvPS6kW85n64p/MOSGXHXc/hUf1ti0/aDzS6qaWWYoxMEgwb+sz5HHPl464cDNmpmRJLU6lRiDBKmDModyCpE2BkWOjo0tZQzHjyg7DtGMcy7/AGbuK9KlOqnUpVGAMdLoHFQxf8JIn5ecY6FxuuwVigJOk3pxO2+xNvQG8Y5wvNCZd0r0VUUNANNVEBUkJUAUbEFl1Df9md5nHnNHMK1LqzIGU6xTcw3l8JA9fPzww9Fu7KjgyKLFfhz0iLmSqPvVOilXSYp6iSAoGhHUsVEFose23rgdKlNWDeKRT1sgRZHWPintcwYEzbCDOcOd2JQiobyuoFxYNsTL2IuJuCO11RUi3l28vPDJ08H+KyTidE5M5WbPS5LLRp6tdRSJclFZVAMmb3HvcHBGY5OoC65Sq9L4TVFeHJmJVDYmbab4ZcgZ1VyNNKLl2JPjKvTpZmMazuQBtBAicNM01SoGTQRRuNSnbuIjvt2+mEmtYORGqKPaLuacu4ly8Kau1Gp4gSSyMpV1UdyNmgbkRG8RMLeGqL9/LD98865kiT4gcSR5iOr52J73wLzHkxl802lQivDqn7oJVisdgG1ADyAxoAkjmLPWEbIiciWMbfzBxC9Uwvt/p/DErv1t7D/y/wC2Bl7f13nFhAtHPKvDTVzVJYszX8gBf6bY+h+KHw8uQtidscl+zLKhq8n8Ntox0zm3NQiLtNsGr6Zi+oGDgTmvMGeJCgBQq02UQJbrYM0HfYKMUvPZhCoCgiJOlmZ77bFioIvffbFx5uydPKquli1Rwbk7KGk273IA9jjntWqSZJnFLF8UYV8JiDVjiMG+NqhxEDce+IgDLRpipU9FM/4WH6RiLNGDX9G/gB+oOGzZI1Fq1KQCqwiDAuqsOkKNpPeMC8Uow2bG51L/APjLYXVhn79JpOuF+/WIMrUOwmT5Y6Xyir2liPnjnWSBDEbXv5+2L1y3xEU8B1gLJgSNI+DzOq8OEbntg/jnHVoZKq5N0X9SFH5kYr3B86al7xhJzxxpUylTWrftGCIGHxKsMx9R8I9yMYulVxdtHfg+6FvVScmU7IUmq5+mCNRqgaZNr0wx+YGHVDld/EqipSRnghQZ7CxkbepPr54rnLfEKhzlLUOpKrAN26iQZHaNUe3ti/8AE+LU6TTWdaSz1F11bdlsQTsYi+Na3cpCjyhqNrKWM57zFkxS1oCCUqMQAOkTTpORHkQ5BH93CenVYqELAqLrKyQD2ncgeXvgzP5sV9VbbxqtSFP4Y06Qf+0qMLqDwB6GPrcfp+eNoJipc9Z542Z1DeRhnDqRRmYmSrL9GVv4jE3MirVHigAMDDEfiU2BPmZG/kR5YjXNaXXVs/Q3/pPuD+ROIqFUfC/wtZo8miCPUadWDKA1e2LWbq7956Rl9m2eWjmzqYItSlUpyxgaiAVkmwkiJO2rHUXp1EpkMAASe4i/lpxyflLlxszmxRcHQhJqkCwVZO/bVEA+uOkcL4itcNBOha5S5BgO2oAMLQA0D0Ax57W/n46956T+nPjIPSV/N5Ko0HSiI7ENUqsqgAEdSBiGZ9wCLLHnGK3zBwfN1qtSutM1Q5N6ZDmBDQQpkkKVBie2Lg3DszxYV2oBKaU6rgO89WiyJpPSbSIiBNzM4p3Eq1XJV0MPRqbnSf2bXk6bm217G2wwakuABx7oO9/aksf+Sr1GMmbGII9dvribJ+d57Qfr+WD+YXFVaFfSFaoHDkABWZH+IabfCyqf+kYDyhEiTeP62GGz0ia/mnSfs8aBI8/4eeLJzXnvhn0/UYT/AGeUhHzv9BhxzQiOXY7KLe+GE4UCCsObCZzfnPM6tMmTpA/Mk/rinsfLDvmLNB3t2BGEesi47YExyZbGJC2NKa39setjekLY6DM6lkcwAsMwBjspgfn5emBM7w/WcxVXSy1KIIK7agpWb3FiPzwKrBVZSL6GgHefDaSPbf5YJy9Z/uwQKb0tKme+mPPucZ20jkTb3b+JVc2wWrVi/wC0cf5jjbh+ZOoGfl54g4uoFerExrJ+u/5zjThzRUk9hhsjKzO5V8TtPK2bWjlfEqEHq7jsemfqPyxVPtJrmuVZyeipojtpNzA7Hp/TDPxP/ZETuaSuB5z1H/zT8jircwZ2cvp3JYEedpJ/JPzxl6dMW7h5zRZR7Mk9cQ3ko0nzFQOH1h6rLoTVI1d46oWSbA/Ft5M/tCorVy7sTBpDWBvqLEJMrIWFPfuy+eK79n9YLVY7voJDfuy0H5EgT8h3xcOYf2tKuvw+JG5E9IU9uwj0sB5YdY1q+W6j45i6+1avaOh+E5iFimUtstQe8Q4/MH/swMTedwd/6/PGVHKnSfiUEH5iP0OHfDuCqUmvWWjqAITTqcg7HSWUCRcSZi8RfGklirX4zMe+tjb4BzEmZeSg7AyT7fxwZwuh41VV2BaTBAgC0AtYeQJtJGJOI8OoqCaeZV4Okq66DtIKkMysCO5I/MYa8ooKVVKjxq1QqEEwQC4LAC41BbDA3vVayynntCLQ9tgVh06/frLtxHiFGnRFExLsuoglSCzimyoBBMAONTEmVM4pWZ4zRy+bjLKPCp1rHWbhWFyCYkGervbBdflFn0jNVyazh3ACkjTrZmJbTBk6jaIHY4V8Y5YREqNSqGqEPWCpUj/F8QiTOM2tEBO45zNXZZtBUTtGX4XWprS8OqFpaWNReoETLGBq0ySSZYGPleu8RyoqpV+9oDS0atSliehSTCtMbAgrpv2xHybx1szkEoJUTx6QiqtVdZanfSwBN5tJ7em+E3HOZ3CtQyoapVamUdqQJWnKw8MPxXMXtM+QNdrbgISsgVsx/SULj6NTNKg4AalTXVEHrqRVN1sYDKP+3EWUUmBcCReDYbGAYE/Ptg7i3B2VVrSLqviLqJcPfqYmxDWuCbmDEiRMtUggXn+NvS/th7ORxEkG1ueJ0flWp4dIn+pEjAnG+IHSwJ+JsTZKqBlvmTivcYqlgSPU4bPSK5ySZVuJVdVQkbdvYYCepYi0YJztmI8rf188DpSJ+V8Lwh5MHIxMBbERGJsTBGWPLZ9UqVyYYaXUG5kMChAM+s4I4VxWKKqTcT+p3+UYUiiGq1o/+XUYAQBOk9j2H5RgFGItt/I3wIoDHVtZDkesI4tU1VqhGxIP5CfznAuq5AsTjFqAAk3Pl/r/AAwOakzi4HGIBmyc+c7FxFVRnDhlGsohNlKoAgiR6A+V8VbiPDDX1JQBZ2ZSqiPiuHE7AQZkmL+mLTRrLmHStUTxETKU30TIkgF5Pc6nI9IGJKXGm0LrnSx8TomRvCgTZdJK22t5RjJRmTpNY+NcYiXgHBHytN6lXTqgRpJJKPJUmwGmRMX7T2w0zAFSm3hkXgA3Om5kRYfCQIB3OFHDqtXxFQ/tNlGgSxAsCV8xMev0xahwGouiiXDaZLrQGuopaT1D4VMGNTNAk72iWVmbJ6yQ1dSAEyg1OXj4qlmQqr6nm2pdQLib3gGxwj4HR+95xDWMq7F3E9heP0GOvZnhuXSkQyg9JFNa1ULpMESFV+rte53xzLkhlyudNLMKCwlTDArcXGpDEnzGHkdthJ6iI4qe9do4J5zLvzTwzKZmivhAUfDAUFaemQsz8cTuTq2M97YS8m8tUqrVRWqHwqNQKokBql+gEEQAZVZ9Y7gi15tMtRAC0gyVARpYsd2BLbG8+o3OOd8150/e6rUmRUdggAIAGhVpmYuFlRf09MBqJYYzG761TDYxOo0+II2WK09VSokq1TpBKVCx0srXS8rCiBpMECRioc7cQC0SoHU8Ar5T5xYYT8Ao/efASm1WnWJrNWrJYeCt7esgATaW98VfO5lixZmZgAdBYnsbET3nf54sKMvnynfiQlRVR17x3yrwh61TSxphVJJqVBIWRDEeoB1XtKgbxPVl8HJU0oUGEUkKadQ1kuQXdgDMmBci09sVHkzgYp0kz1VVahplFKM5CoSTVbS4VHLyQSG0x2OD+YauXNR3oszuwmS6MhB6pgdQPfz+mF7m3vgHgfOBoUHkieVGpVaSmvJVlKnSOojW1PfuQUJB/wCk74oNTJeDmCmrUAZVhIlTdTB2kdu1xiycsMzq1NrkVAfQKQW+Qkz74D5oywGbgdlEfXDtAxkDpBak8g95OM7FLT5YSZ3M6oE2JE+t9sb1ngEeZwNnFXUoJvucOMYgvWD6RLE7k2t3J/rbEFUdLEbEnqJ7Dyi/8L49bse0nf8AnjzMnp2P0wvHD0i1hjYG2MZfPHlI7jBIq0a8HJeo7GwWlVY+2k2+rAYi4vT01JWNJ2HkBAE3PaD88R8LPXA3YaRcjcjyP62/LDH7qzqsoTpb49PSVMDcxYRtPftih4MOo3LiG8K4fkvCArOA9TpDXMMfLTYASBJ+fpWM9lfDYAzBEiYncjsSDtuN5xZ62Tp03V1LBkEiF6ZgQIbq272iBvhLxqu9U6iLCwJABsPPy2xcOrCVsrKy58jFxw7MVhVA8NhTVGTUHDEMUmZEsy7fvG2MznEarmiiUkRgXpBQxOgUo1TMTv3N8Rcn0zWoZTJo9SjrqVcw1VBu6llUTtZac+5HfA3CF0V88WqGpUomoAxEFmZtJYjYXBm/fGcyjcxP32+cdpdtqg94dw/Pfd2esHL1BTaGMAy5VAB5ATMDyOFX/G6zfE0jy7D5AjESn9g4P79L3jTU/j+gxBTuRG2GK0AzmBuOWj7heZ8aoCxIFMTuJgxcEgw5iA34RJAkDAPMeWoyxFfxHXqshDqCb9cywUQZKgwLzjXI5nw3BEbk/QKF/Mn64c1c1VKsqVKBFUFSKmgewUuAFFz8JkT7RRgVfP38p1ZypxEuV47maJFN6pCq4kMoO0FkNtVNoO+x7EYrlYANcTJNhvf/AH/PDOll62ZZ1FBuput76S4JHU56VIBaYibk4aUuV3oslapWojfoliQdMBrLDXI+Emdwe+CbkTyyYM2M5GT0lzy3OC0qCrZRqCMWVqhH4irVE6dRWwEWJ9LScA4RlqrmoadGoy/2XQBTFIANKqoKkqWPWZOx74pmU4jQy1CvSBNfxfiLEBQYNwilgrRMkmSY8oKT7zVy9OmTrSm5JDKdiyw6+YlSJXY2I2wv7BnzjI+/9w5uB6iXHifOdQZptKoEUPGgEamZRoLmYYgKo1ADfbbCfM6qpFWswlgACtjYmwi83n54QJnUAGjqnuQQB7k4m4eJYMSSG6W/uk7FfL5emCCoJyIRXHQcyy8MzjAFFqJS1G7VJLE7XIAH0GJeacuVq0qhqJU10gJURBUwZEneZn1I7SdK2SNGlrzK1CuyaVGp5gCGPSDJA7ncwQMLc9xlClM/dSohgpZ53Ox0BTIjYjedpjF6rPSC1Cg9DF1V5YD1nA+ePXO8DDnLcPSshq0zoZR/ZmSG9abEkk7yrX2iZjCXM7k4aMRA8Uko6jDBJVRe4HaT72wHnarEAFY92BO5OwGDqFUyOna/rYWFr7jbCvNMdRn22Pb3wMDmMu3hgpUnGqWON3bGg3GLxYx1XysVFKgjUQVjcFSAe8etp+WLBnuIArTVCVQGTpWOlSIECe87/niuVcyx3K2iI3JN9osJM3A7jE1euZ0+gsRJBmSYj5RgJXOMx4MFzjvIs/nCW1Gb3g23/T/XCurmDHsLY3rzFxE4FfbBVEVdyZ9C8v0zSyWWpkDQtFTU9HIDHeBElvrik8d4grJXrBEXxYRWUQX0kyWtcjacW7P0makaKtEqFBHf5/njnvMWupWWnBVKXQqxYadzHqe+5xj0LuckzWK7Egb0x4Tsy9RdAhnaFZnsLH4qXt7zgRZLBRa2Jiw6qRZQyEkSYmYsPPb88b0kAEmL3J2IxpA4EQYbmMjzFRqQLC4urWusix9sOuT+IJSy9V8z/wDDvUQLKBwSsSdHxECALWlTvcYr2Wy/iufFLKigtUYXbSLkKBu5G07XJsDjXOcWII02CqVRZkJpsNMWYwACdiJ3k46xd42QC8NmMOI8drU6pTxdVMjp0kgqDcAT8BjstveTgH7xSvqIn1QMSZuT0yGNjII2M7xhOlGTaQPL+fnhhRyuDrpgo5OIFtVt4UZnnEc9rAAWRpAOrzE3FyRYx5WFrDBozC1si1AgirSAqKZlWWnYgTcEKahjYgAdgMBVqEDEvLtdEzC+J8Jke0/zEj54YWtAOIJb2dsGBcFcxaLEkA7HaRhvw6shrUgZVWqKKi+QmbeeFtTK+DUrUu9N+k+YOx+kH54PXiHho5UdTDeLxEfz+pnCLjJ4mnWcJg9ofxPiDZhdQao1RakqSbKq/CFXsO879InyDXKcpVq+XbMK1MZlCKkCdQA1SgB6QQArARaYm+E3J2ZOhlpUxUqzAWY6T5QJN5+nrjqnDOVKLVPE8R9A/wCWrwqyoMEoereexvB9QE7W2iHWtDWHJ6zlXB0GusVdC6EstZrTBMHSQ0ggE3tcX2kLiOaLwxARzKuEssoY1AA2nyFrW8sdZ505fydKlUqrTIquq0qaKLO8aVBtYabG4sMUzN8vZjM0aapTVTRDKFLdcHS0EkhT/vgyN1BgnpJG5R07ylNVG7NUY7i5gHt3knAdRxNsE5/LVKTlHDIw3VhB977j1wMzz5fngwijHtIpx4DcYxyMaobjFoMx4uRLQZIZjq9DNwR3+e22IfBcMRBLCRuPUYIzOZOub6pkEnt8vp8sDZ/PNOkWJuTPngQBMadlAntTIMW09K+rML/Lc/TEOb4Y9MSwBXaVMifI9xsdwMQpVN9HzYmPqTgvL1QKdRJ1OxW42gEHv8/rggUjvAFlPbmXn7NuNZllcNFWnQ0KAbMA+qBq7gBe99r4l45xUmsW8FlYzG0X+vbBH2coKeTYnerVLT/dQBB/mD4U8y58ftag2QEA+btYfSZ+WM7YGvOBNarwafc335SlM5q12IG/b0GD6dNnhVUCJN7CwksSdlUXP9DAHAj+1/7GH8MOOI0Xo0VqaXHjFgr7AJTN9xcu4Jjypqe+HTwcTMB8OfOD5/iIISnT/s0A0zuxN2J8izEkxcDSJ6RgBaZJk4hpf0MHUcMIgQZ7xO60ngdIRlcv6YYU0AGAhmQuBa/EL7441u3MVD56CFZsjCzw5b543l3+FHb2Un9MDeLBgyCNwbH6HBkAHGZZK3ByRH3EkI8HMEFgVKVI3hTE+4BX6DCKpxY3CqANr3P+mGicZqClpQlTTYOIO4nqBHcHpMemAa1ZKxGtUokA9aAwx7almP8AuEfPCfsyvUTWe0N+U4m3K3G2y2YWpMDY229Y/q046bypzDUVGprXprRWWUEKQ3c9VmDE9MX87RB5V9wFN1FWfDYxrW9vMHY+0424m01nCyqtFthECLC2KMgbpLVXtWu1hnmddqczeM4JkBNJAIsVcWcHvbVH+owTlM6AWcNHWVa8eg/hikcMpeHlKFZ30mu1QIGUsBSpwqkxf4vEA7QMP+DZimxdldG+EIQZUEiSPfVqM7iRhXaVab2msSyoY6nMM4rksvVTRWUuonS5Ugp7OAIHzvjnXMnLXgddJjUpd5jUvvFiNrjz+Z6FWzTshKtpIkFRH5ThFxUqQNU6SSKkWEEdX5T9cGru6CA1miVgW7zmzDHlPce+D+LcPNF9M6lN1bzEx9QQQf8AXACbjDU88QQcGN6rzFjOwFsDZXJPmK+hIkzcmwA9r/ISTYY2Y7Xwz5RZaebAb/mAr6XvE/IYExKqSIwFDuAehMfZfgeWy4Bnx2B8iZJIGlEGzSRYycIKnDXr1xTpJD1H0qD2M31eUbk9oOLfxRAmnw1HQ+uTCgtMt6jeJHriThrk5upWAEeE2g2/GVp9u8F74US1uWzmaltC7dijHT7zC+LhcvQWjTaQAADsYHf3O/zxQeacxLLRUdKCT6uRufl+pxaeMVtdXTNu/wAsVHL52m9SqzGGZiVtYjtf2jBNOCFLQOtwdtY4mcr5VfEarUtSprLHYsQQdCmI1lQTe0A4sHFeYMtVRUelVrkdtWmmt2ug84iLbGSZwlzSqp0CRou1t2YS2ozsOhR238sF5Giopiwk3nvHl7RgjKHIJzMuw7FxFWdqaip06QqKoEyTp7sYEkmbwO3lgfx4wZxA9sLUPWsxEjfbfv6YeVdq5iQ/yGWLhPK9euoqNNOmwlQBNRx5qvZf7x3/AAhr4t9DkTK0l1PTqu4uRUMIe4A0jv5kdyY7YqXGea3H7PLqyMjn9uWbWYMWAMCe8g74P5J4hXrGsrOWZl0EuxNiHcG+zSgFoHV9c697mXdnA8ps6euhGCAZPnCa1ehTJZaWiGOmGYRDMsA0ypm3YmxHsPa3MSVaZp1aAq3H9tUqVJHfSXJekYnqRgfMEYGzfDiKl72MA/hDHUbDYwSO1ww7Yi4vlKBFM0l0MSZN9gI+GTF4uTJvOKIB1yY065GCBE3M1OhTrqcsj00amrGm7a9LEsrKrwNaWF97kGCICymBMfTDjmCkRRplgbvKH0ghvW8U/ofPCakhIJ/dj6HGpQ+9MmY2pp2uVEZZGuoSrScakZSVH7rjZh5X7bHv6A171ahIiO3kNv1jE6AaXJ/ChPzMKPzIxplc4jJpqKNQEKZj5T2wK6vY2R3hKXygUnpLfxrN03+6BSECZOmik+qIY+rP8wcIeE5vS9JTYIdJ8tzf6HfANJSySrjVSA6SdxJuDNoEf1vHWLPNREYD8UCVB3NxYDv6YVCDkTQW4qFIHT+M/ES+PnYGsST3ABM/IYG4yoNHWJCydawSdJsYjvsLeZ8sDcPYvTIepqqU7MPCNRo7aVDAxFutTt2ESr4k1RCYq2IC6XBRoiI0MoUAeQP1wNExNK7Ubkzjt8YRTy4qKVzGlKdypm6T6fS3v5nFQqU9LlTfSxFvQxh2dTNFQ6b7d/5YD4kA0MN1OlvUbofUwGU/9K+eGaz2mNqwDhhMBFjYCfzxBUczIMMOoEdiDjes+w8hgczgqriJu+eBL7R4uuYoio9J9SkjpUFSwGtgCZ7dRHr6Y85frsXc6SqWifXUTA8tsVvLMfuDlZD0cyhJFiEemyzIO2pQNvxDzw05ezJ8OsxYkiAJPp/rhNqgqtialGqNjKrdZHxnO6UqN3bpHz/0xT5w25gq2Rfc4UJg9QwsR1T7rI8p1p1sepmQGfOQsk+dvXfBWXzULGFOUrdJWL3g+cjbBeSyr1DpRSx8gL/TBa1Xkt2iuoDOAFm2ZcHACoS6gRJIifPDvhmSpTVOZLqqKY0i+qDp1TsCRA3kn2mvO0nBntVgVWQlRrAzLhm+Alx4oZEmNSsTKtAm0X87TvhbnsoKeVdwCS7KpI2Av/I/XBPAMznVpNWol3RalKmVbqDs56VAN9oFvMemL0+TbXWWlRYdE6CDuys6kQPRiD/dxkM71nB5E2lFdw8PBx3ld4Plc14LdPjtQqKpUmCyPJV6dQ9uxBkXBsZx7xVhTKGrl6qMxIADBpIiRM/1OLTwrhMUUr9KUqhI1ao6gZTqIEAiQSYFvPCfmHmKlWQ0AhrKzaTVYABZIhqcQQR2JF9bTYAYGG3tnEOC1Y2qcyo84cSSsMuULQEYaSIAvYjzkRPqMJsvUj+P+uLrxnlE1XStQ0vQqdNjApVInw2mY7AGIkAWwg5p5Pr5YaoLIAC0D4e023We/wBQMPafU1oAgMztTTY7Gz5RRmMwGGhNpBY+ZGwA7KJPqZ9BiOjlizqixLEATtJ8z2Hrgag0YPyxZGp1TYTufLYmO4GDO5JyYsgEvWRy2TyEak8TMKwg1KYc1Vt/YKWAprMRUMlt1MjSF3HOJVmKVlTw1I/Z6m1PcwUOozUSdiFA9jOEP3sGoDVJqaRaTNxe87jVc+cnfEWczjuwJOpna5JuSLD52/QWwvsyeYyrBeROgZXKBWZtBZSAAWAuu4Etex9do3OK7x+uWDQooLZQjKCz+bFuwA8p2xvwWvW3aoSBHQW6R5az29hfEPMGfqtaFjzAPtAJMHA14OMzWtcNXuxiKc2KhPVci2obQPUYBrPAK+ZX8pP8cFVGjafngKuPhnucHSZOoOY04Jwx67OUAPhgEhogkyACWsJg+Ztt3Eeedqco9KkASLqAWAGn8YMjVp8+74sfCMlTo5Sn4h1PV/aaFPYjoJPYBT9ScIOYqSrsjqW2lidt5k+WKrcXcjtObThKQ3f79IJw2uodkcxSqqVbvp7o3rpYD3EiROGHC6bLRcHu8WNiAALHuLb4A4fwPMVaNSulMtSpXdvbePOO+DuEM7UwAJ7/AJ7/AJ4tYykHB98ppVO/kdjBM5wyrVcBEZrACB3OJ05SzSOoqUWUMdzEC8EkzYe8Y6jwKqlCguqOqC3qD2BF9r9okd8MczQNWyswUCdZEhiekiZ6Wsog37xGETrTtIA6fLzjv9v/AMgLdD39fLEQ1uScr4CJqCVfxMxhfne0YRcNAyT66J1kA9bCFnyUT32knv2w1z/Da/Wy1FB1BQTPkbWm4GkibdQEzutr5Gm0U3OqB+GATBI2M6TEn54DTkgh3yD9/Yh2rVfyLzEq5T7zUqOzaBWfqIAAF5O5sL+f1wKeXKemowrwVWVWohBafwzMbfix2DhfJOWqZYaDUR4IklWZexAOmw89JBmZgzhevA1pVmQoigrFOoCWIOnQDqfqveQCSs2tvddauDhsY7Y7f6x8YoUrc7dpz59vnn4SHh3L9R8mlI1ASBrqxpJdo6VAEQsyNZgkLax1YAzPJudRNWXr5gtoUVdbhSVpjQmkKZspIE9j6xi3ZKl9xoE1HYX6VXz7sJsTMdRsLbyAQM1z8mrxBTd5kVF13BiAGA6YOwuLGcLJZaxygz+gjAqZjlRnHeUxOGZutTqZd6hK0ApFMtF2uAAdz/MYZ5DgtX7lUpMKJl0bplnj4vIHsRYTc2xE/GzmAUqZV5EsjJ+MSo0l+rpiRqBYx54Y5zh2YomgevMKSUq1RSK6CYCqVYRIIMN5wDFgTur4AOPPHqJdbEzhj9+sI5cyDUC9J6iVIaai/h8OpcSu4OvWQf7x+TPgPMdDO1amWEaNGpJE/wB0t1CCCCPOevfFcp8QSs1Q0XetUrU2DJTQjQreEFPUADCgw0x29S3VxRbLeNSqUKRBakNQJqsNJUMNkUb6T+9bywu9TEksOfl6ymUKjaesQn7N6JpnOkMtNQxfLCQCymOliZWmTeLkbT3xQs5QqM7M6C8ADYKOwAEACIGOqVuJ1GqKfhYAk6ZMiIC6G6QnaP71gROBOOZmhXRCEnUJiZAvMSIIhSLTNxPq3XbYo3NyD3+/v1gW067towD5fKckZbkAd5H8vbGrk7j3x0c8mUa9HVQqBaiiAjEA3v1MJE7/AEwmq8g5oEhqYFi0hhBtO87+mGU1lTHGcHyMXeh1irhZas8vqFEEEhbTeImO/mcEcbGXFT9irqSR0lpC2vFpM7ycFcEzCpltT2Rm8NRqjU6iZg9hIk+Zxtx7IsEZyB4iiSV/ckqVPYlCAZHZhvbHbvHGR/8APOcmV+u4n1wurvJXG1SuO2IJ6h74ZVcRC6zdLNwvi7+GAN6cKPY7RbyxeqXJ6VEVq5kxspPcSJY3t5ADvjzGYzP6kxqwU4zmP6Mm3h+RNspl3y7jLjT4NQDpubE6Rqne427x2k4V0cqqM0KvQwBgfFJMH3gX2xmMwKs5Td3MerUDkeeI4poZNYwwViwBJMRBHuYI33Iw4y9Z2TZfBuRTBKnWDOssLzOoW7RvJxmMwuXIziHukPEWCUjSUXpzV1xpIKX0ppNra7mfa8gfOcHp16q1HLFShKrYaGBbWAQOtZkifyk4zGYqSUUERWk5Yg/fE25n8ahSFHxAAIFIKDC9iSZBG215+hB/C8uYdq4WoVXWTbq1XAjT0xIE3t7Y8xmI3lqlz3zIGCQfPH7Sb/j1StS+7khatVWClVGhBFl31MCpF7FSPxYRcT5JUUmIcK6AsQB0GB3ggk7XP5YzGYtZe9TKE4zjPwkgbMqO+fnHPBctSPhijTFNkVLBjoIPSDAvI1VGgzdvUk2DO0GDeKsOD4eoOdmjSgUaSsTcmAbdzjMZhhjtdQO6kn38zNySxHk30g3AuW9Od1aaJXS1RhoglmClTJ1ExKjTIA0iNhhRzLVq12ViFVDDgay0UyAoTQVCjqGsn0Fz28xmD2EqEI8z85aoBmII7CLOIZIhnFM6TRAaoDcOCCwKn4kNgCAY/TE//C65ywrU6qt8fQw0LAOn8Ckjba87HGYzC2oOxjiN56ffaAcFD+NSqQGXSXanqIDQARJUdtQItYz74OL1i9Vg801VSyHdRVbQFUxLBb76ZE2E2zGYKcOSGHb6y+4thz14+YiyhyJRzQCvXqItLVCCmpEM+purWJJ2mB2xpzJw0PUrUKkh6fwvTaAQ6pIIIuDpuMZjMXocuBnt9ZeuhDqChHBH7SOtTNDJuiU6PhlYKkGYgserckwb9pGK5X4Xl8zSzFelSFDw6Zq6QSbrpWAJiGLKdhF49cxmDUoBvYdcxbXALYEA4wZ//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54" name="Picture 30" descr="http://t1.gstatic.com/images?q=tbn:ANd9GcSk2N1eRImz1mVuCV5ak3NZ1PI8n6Cxm7F6SDDVJNnxjNS9m8p1fw"/>
          <p:cNvPicPr>
            <a:picLocks noChangeAspect="1" noChangeArrowheads="1"/>
          </p:cNvPicPr>
          <p:nvPr/>
        </p:nvPicPr>
        <p:blipFill>
          <a:blip r:embed="rId8" cstate="print"/>
          <a:srcRect/>
          <a:stretch>
            <a:fillRect/>
          </a:stretch>
        </p:blipFill>
        <p:spPr bwMode="auto">
          <a:xfrm>
            <a:off x="2743200" y="3962400"/>
            <a:ext cx="2461550" cy="2428875"/>
          </a:xfrm>
          <a:prstGeom prst="rect">
            <a:avLst/>
          </a:prstGeom>
          <a:noFill/>
        </p:spPr>
      </p:pic>
      <p:pic>
        <p:nvPicPr>
          <p:cNvPr id="1056" name="Picture 32" descr="http://t0.gstatic.com/images?q=tbn:ANd9GcSXeuS7lk1vwdXSfmvBXByjppFp1VABaq0xJSQwrNMjvK3XDRf5"/>
          <p:cNvPicPr>
            <a:picLocks noChangeAspect="1" noChangeArrowheads="1"/>
          </p:cNvPicPr>
          <p:nvPr/>
        </p:nvPicPr>
        <p:blipFill>
          <a:blip r:embed="rId9" cstate="print"/>
          <a:srcRect/>
          <a:stretch>
            <a:fillRect/>
          </a:stretch>
        </p:blipFill>
        <p:spPr bwMode="auto">
          <a:xfrm>
            <a:off x="6858000" y="2971800"/>
            <a:ext cx="2133600" cy="2143125"/>
          </a:xfrm>
          <a:prstGeom prst="rect">
            <a:avLst/>
          </a:prstGeom>
          <a:noFill/>
        </p:spPr>
      </p:pic>
      <p:pic>
        <p:nvPicPr>
          <p:cNvPr id="1058" name="Picture 34" descr="http://t1.gstatic.com/images?q=tbn:ANd9GcQvLHjYQ49pXDvXcLVF8vy1mNVfn6AE5tFhGRLNn3Qgw63JjVYL"/>
          <p:cNvPicPr>
            <a:picLocks noChangeAspect="1" noChangeArrowheads="1"/>
          </p:cNvPicPr>
          <p:nvPr/>
        </p:nvPicPr>
        <p:blipFill>
          <a:blip r:embed="rId10" cstate="print"/>
          <a:srcRect/>
          <a:stretch>
            <a:fillRect/>
          </a:stretch>
        </p:blipFill>
        <p:spPr bwMode="auto">
          <a:xfrm>
            <a:off x="4845834" y="2971800"/>
            <a:ext cx="1783566" cy="2238375"/>
          </a:xfrm>
          <a:prstGeom prst="rect">
            <a:avLst/>
          </a:prstGeom>
          <a:noFill/>
        </p:spPr>
      </p:pic>
      <p:pic>
        <p:nvPicPr>
          <p:cNvPr id="1060" name="Picture 36" descr="http://t1.gstatic.com/images?q=tbn:ANd9GcTyLtOZP3Z2zvVi9_aVDBZgedJKmspiB50kW3UEx4G6pn51Y5NsV9TYkv85"/>
          <p:cNvPicPr>
            <a:picLocks noChangeAspect="1" noChangeArrowheads="1"/>
          </p:cNvPicPr>
          <p:nvPr/>
        </p:nvPicPr>
        <p:blipFill>
          <a:blip r:embed="rId11" cstate="print"/>
          <a:srcRect/>
          <a:stretch>
            <a:fillRect/>
          </a:stretch>
        </p:blipFill>
        <p:spPr bwMode="auto">
          <a:xfrm>
            <a:off x="6172200" y="4257675"/>
            <a:ext cx="1752600" cy="2600325"/>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57200" y="0"/>
            <a:ext cx="8229600" cy="1143000"/>
          </a:xfrm>
        </p:spPr>
        <p:txBody>
          <a:bodyPr>
            <a:normAutofit fontScale="90000"/>
          </a:bodyPr>
          <a:lstStyle/>
          <a:p>
            <a:r>
              <a:rPr lang="en-US" altLang="en-US" b="1" smtClean="0">
                <a:latin typeface="Times New Roman" panose="02020603050405020304" pitchFamily="18" charset="0"/>
                <a:cs typeface="Times New Roman" panose="02020603050405020304" pitchFamily="18" charset="0"/>
              </a:rPr>
              <a:t>The Clinton Years, 1993-2001: Prosperity and Partisanship</a:t>
            </a:r>
          </a:p>
        </p:txBody>
      </p:sp>
      <p:sp>
        <p:nvSpPr>
          <p:cNvPr id="55299" name="Content Placeholder 2"/>
          <p:cNvSpPr>
            <a:spLocks noGrp="1"/>
          </p:cNvSpPr>
          <p:nvPr>
            <p:ph idx="1"/>
          </p:nvPr>
        </p:nvSpPr>
        <p:spPr>
          <a:xfrm>
            <a:off x="3352800" y="1524000"/>
            <a:ext cx="5486400" cy="5105400"/>
          </a:xfrm>
        </p:spPr>
        <p:txBody>
          <a:bodyPr/>
          <a:lstStyle/>
          <a:p>
            <a:r>
              <a:rPr lang="en-US" altLang="en-US" sz="2800" smtClean="0">
                <a:latin typeface="Times New Roman" panose="02020603050405020304" pitchFamily="18" charset="0"/>
                <a:cs typeface="Times New Roman" panose="02020603050405020304" pitchFamily="18" charset="0"/>
              </a:rPr>
              <a:t>During the last years of the 20</a:t>
            </a:r>
            <a:r>
              <a:rPr lang="en-US" altLang="en-US" sz="2800" baseline="30000" smtClean="0">
                <a:latin typeface="Times New Roman" panose="02020603050405020304" pitchFamily="18" charset="0"/>
                <a:cs typeface="Times New Roman" panose="02020603050405020304" pitchFamily="18" charset="0"/>
              </a:rPr>
              <a:t>th</a:t>
            </a:r>
            <a:r>
              <a:rPr lang="en-US" altLang="en-US" sz="2800" smtClean="0">
                <a:latin typeface="Times New Roman" panose="02020603050405020304" pitchFamily="18" charset="0"/>
                <a:cs typeface="Times New Roman" panose="02020603050405020304" pitchFamily="18" charset="0"/>
              </a:rPr>
              <a:t> century, the U.S. enjoyed a period of unrivaled economic growth and technological innovation</a:t>
            </a:r>
          </a:p>
          <a:p>
            <a:r>
              <a:rPr lang="en-US" altLang="en-US" sz="2800" smtClean="0">
                <a:latin typeface="Times New Roman" panose="02020603050405020304" pitchFamily="18" charset="0"/>
                <a:cs typeface="Times New Roman" panose="02020603050405020304" pitchFamily="18" charset="0"/>
              </a:rPr>
              <a:t>The end of the Cold War allowed Americans to focus more on economic and domestic issues</a:t>
            </a:r>
          </a:p>
          <a:p>
            <a:r>
              <a:rPr lang="en-US" altLang="en-US" sz="2800" smtClean="0">
                <a:latin typeface="Times New Roman" panose="02020603050405020304" pitchFamily="18" charset="0"/>
                <a:cs typeface="Times New Roman" panose="02020603050405020304" pitchFamily="18" charset="0"/>
              </a:rPr>
              <a:t>Politics became more divided, bitter, and scandal-driven</a:t>
            </a:r>
          </a:p>
        </p:txBody>
      </p:sp>
      <p:pic>
        <p:nvPicPr>
          <p:cNvPr id="54279" name="Picture 7" descr="File:Bill Clinton.jpg">
            <a:hlinkClick r:id="rId2"/>
          </p:cNvPr>
          <p:cNvPicPr>
            <a:picLocks noChangeAspect="1" noChangeArrowheads="1"/>
          </p:cNvPicPr>
          <p:nvPr/>
        </p:nvPicPr>
        <p:blipFill>
          <a:blip r:embed="rId3" cstate="print"/>
          <a:srcRect/>
          <a:stretch>
            <a:fillRect/>
          </a:stretch>
        </p:blipFill>
        <p:spPr bwMode="auto">
          <a:xfrm>
            <a:off x="381000" y="1752600"/>
            <a:ext cx="2736850" cy="3571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5301" name="TextBox 5"/>
          <p:cNvSpPr txBox="1">
            <a:spLocks noChangeArrowheads="1"/>
          </p:cNvSpPr>
          <p:nvPr/>
        </p:nvSpPr>
        <p:spPr bwMode="auto">
          <a:xfrm>
            <a:off x="685800" y="5410200"/>
            <a:ext cx="228600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latin typeface="Times New Roman" panose="02020603050405020304" pitchFamily="18" charset="0"/>
                <a:cs typeface="Times New Roman" panose="02020603050405020304" pitchFamily="18" charset="0"/>
              </a:rPr>
              <a:t>President Bill Clinton</a:t>
            </a:r>
          </a:p>
        </p:txBody>
      </p:sp>
    </p:spTree>
    <p:extLst>
      <p:ext uri="{BB962C8B-B14F-4D97-AF65-F5344CB8AC3E}">
        <p14:creationId xmlns="" xmlns:p14="http://schemas.microsoft.com/office/powerpoint/2010/main" val="42383775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0" y="0"/>
            <a:ext cx="9144000" cy="1143000"/>
          </a:xfrm>
        </p:spPr>
        <p:txBody>
          <a:bodyPr>
            <a:normAutofit/>
          </a:bodyPr>
          <a:lstStyle/>
          <a:p>
            <a:r>
              <a:rPr lang="en-US" altLang="en-US" sz="4000" b="1" dirty="0" smtClean="0">
                <a:latin typeface="Times New Roman" panose="02020603050405020304" pitchFamily="18" charset="0"/>
                <a:cs typeface="Times New Roman" panose="02020603050405020304" pitchFamily="18" charset="0"/>
              </a:rPr>
              <a:t>Clinton’s Early Accomplishments</a:t>
            </a:r>
            <a:endParaRPr lang="en-US" altLang="en-US" sz="4000" dirty="0" smtClean="0"/>
          </a:p>
        </p:txBody>
      </p:sp>
      <p:sp>
        <p:nvSpPr>
          <p:cNvPr id="61443" name="Content Placeholder 2"/>
          <p:cNvSpPr>
            <a:spLocks noGrp="1"/>
          </p:cNvSpPr>
          <p:nvPr>
            <p:ph idx="1"/>
          </p:nvPr>
        </p:nvSpPr>
        <p:spPr>
          <a:xfrm>
            <a:off x="3505200" y="1295400"/>
            <a:ext cx="5257800" cy="5029200"/>
          </a:xfrm>
        </p:spPr>
        <p:txBody>
          <a:bodyPr>
            <a:normAutofit/>
          </a:bodyPr>
          <a:lstStyle/>
          <a:p>
            <a:r>
              <a:rPr lang="en-US" altLang="en-US" sz="2400" dirty="0" smtClean="0">
                <a:latin typeface="Times New Roman" panose="02020603050405020304" pitchFamily="18" charset="0"/>
                <a:cs typeface="Times New Roman" panose="02020603050405020304" pitchFamily="18" charset="0"/>
              </a:rPr>
              <a:t>Clinton also won passage of </a:t>
            </a:r>
            <a:r>
              <a:rPr lang="en-US" altLang="en-US" sz="2400" b="1" dirty="0" smtClean="0">
                <a:solidFill>
                  <a:srgbClr val="FFFF00"/>
                </a:solidFill>
                <a:latin typeface="Times New Roman" panose="02020603050405020304" pitchFamily="18" charset="0"/>
                <a:cs typeface="Times New Roman" panose="02020603050405020304" pitchFamily="18" charset="0"/>
              </a:rPr>
              <a:t>NAFTA</a:t>
            </a:r>
            <a:r>
              <a:rPr lang="en-US" altLang="en-US" sz="2400" dirty="0" smtClean="0">
                <a:latin typeface="Times New Roman" panose="02020603050405020304" pitchFamily="18" charset="0"/>
                <a:cs typeface="Times New Roman" panose="02020603050405020304" pitchFamily="18" charset="0"/>
              </a:rPr>
              <a:t> (North American Free Trade Agreement) which set up a free-trade zone with Canada and Mexico</a:t>
            </a:r>
          </a:p>
        </p:txBody>
      </p:sp>
      <p:pic>
        <p:nvPicPr>
          <p:cNvPr id="61444" name="Picture 7" descr="File:NAFTA logo.svg">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914400"/>
            <a:ext cx="3282950" cy="2686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445" name="Rectangle 5"/>
          <p:cNvSpPr>
            <a:spLocks noChangeArrowheads="1"/>
          </p:cNvSpPr>
          <p:nvPr/>
        </p:nvSpPr>
        <p:spPr bwMode="auto">
          <a:xfrm>
            <a:off x="152400" y="3505200"/>
            <a:ext cx="3124200" cy="181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latin typeface="Times New Roman" panose="02020603050405020304" pitchFamily="18" charset="0"/>
                <a:cs typeface="Times New Roman" panose="02020603050405020304" pitchFamily="18" charset="0"/>
              </a:rPr>
              <a:t>The U.S. Chamber of Commerce credits NAFTA with increasing US trade in goods and services with Canada and Mexico from $337 billion in 1993 to $1.2 trillion in 2011, while the AFL-CIO Union blames the agreement for sending 700,000 American manufacturing jobs to Mexico over that time.</a:t>
            </a:r>
          </a:p>
        </p:txBody>
      </p:sp>
    </p:spTree>
    <p:extLst>
      <p:ext uri="{BB962C8B-B14F-4D97-AF65-F5344CB8AC3E}">
        <p14:creationId xmlns="" xmlns:p14="http://schemas.microsoft.com/office/powerpoint/2010/main" val="32062039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251" y="-27432"/>
            <a:ext cx="8229600" cy="1399032"/>
          </a:xfrm>
        </p:spPr>
        <p:txBody>
          <a:bodyPr/>
          <a:lstStyle/>
          <a:p>
            <a:pPr algn="ctr"/>
            <a:r>
              <a:rPr lang="en-US" dirty="0" smtClean="0"/>
              <a:t>Rust Belt</a:t>
            </a:r>
            <a:endParaRPr lang="en-US" dirty="0"/>
          </a:p>
        </p:txBody>
      </p:sp>
      <p:sp>
        <p:nvSpPr>
          <p:cNvPr id="3" name="Content Placeholder 2"/>
          <p:cNvSpPr>
            <a:spLocks noGrp="1"/>
          </p:cNvSpPr>
          <p:nvPr>
            <p:ph idx="1"/>
          </p:nvPr>
        </p:nvSpPr>
        <p:spPr>
          <a:xfrm>
            <a:off x="300251" y="990600"/>
            <a:ext cx="8229600" cy="4572000"/>
          </a:xfrm>
        </p:spPr>
        <p:txBody>
          <a:bodyPr>
            <a:normAutofit/>
          </a:bodyPr>
          <a:lstStyle/>
          <a:p>
            <a:r>
              <a:rPr lang="en-US" dirty="0"/>
              <a:t>The </a:t>
            </a:r>
            <a:r>
              <a:rPr lang="en-US" b="1" dirty="0"/>
              <a:t>Rust Belt</a:t>
            </a:r>
            <a:r>
              <a:rPr lang="en-US" dirty="0"/>
              <a:t> is a term for the region </a:t>
            </a:r>
            <a:r>
              <a:rPr lang="en-US" dirty="0" smtClean="0"/>
              <a:t>in the </a:t>
            </a:r>
            <a:r>
              <a:rPr lang="en-US" dirty="0"/>
              <a:t>upper Northeastern United States, the Great Lakes, and the Midwest States, referring to economic decline, population loss, and urban decay due to the shrinking of its once powerful industrial sector.</a:t>
            </a:r>
          </a:p>
        </p:txBody>
      </p:sp>
      <p:pic>
        <p:nvPicPr>
          <p:cNvPr id="5" name="Content Placeholder 4"/>
          <p:cNvPicPr>
            <a:picLocks noGrp="1" noChangeAspect="1"/>
          </p:cNvPicPr>
          <p:nvPr>
            <p:ph sz="half" idx="4294967295"/>
          </p:nvPr>
        </p:nvPicPr>
        <p:blipFill>
          <a:blip r:embed="rId2" cstate="print">
            <a:extLst>
              <a:ext uri="{28A0092B-C50C-407E-A947-70E740481C1C}">
                <a14:useLocalDpi xmlns="" xmlns:a14="http://schemas.microsoft.com/office/drawing/2010/main" val="0"/>
              </a:ext>
            </a:extLst>
          </a:blip>
          <a:stretch>
            <a:fillRect/>
          </a:stretch>
        </p:blipFill>
        <p:spPr>
          <a:xfrm>
            <a:off x="3962400" y="3962399"/>
            <a:ext cx="4876800" cy="2720855"/>
          </a:xfrm>
        </p:spPr>
      </p:pic>
    </p:spTree>
    <p:extLst>
      <p:ext uri="{BB962C8B-B14F-4D97-AF65-F5344CB8AC3E}">
        <p14:creationId xmlns="" xmlns:p14="http://schemas.microsoft.com/office/powerpoint/2010/main" val="185588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0199"/>
            <a:ext cx="8229600" cy="1399032"/>
          </a:xfrm>
        </p:spPr>
        <p:txBody>
          <a:bodyPr/>
          <a:lstStyle/>
          <a:p>
            <a:pPr algn="ctr"/>
            <a:r>
              <a:rPr lang="en-US" dirty="0" smtClean="0"/>
              <a:t>Sun Belt</a:t>
            </a:r>
            <a:endParaRPr lang="en-US" dirty="0"/>
          </a:p>
        </p:txBody>
      </p:sp>
      <p:pic>
        <p:nvPicPr>
          <p:cNvPr id="4" name="Content Placeholder 3"/>
          <p:cNvPicPr>
            <a:picLocks noGrp="1" noChangeAspect="1"/>
          </p:cNvPicPr>
          <p:nvPr>
            <p:ph sz="half" idx="1"/>
          </p:nvPr>
        </p:nvPicPr>
        <p:blipFill>
          <a:blip r:embed="rId2" cstate="print">
            <a:extLst>
              <a:ext uri="{28A0092B-C50C-407E-A947-70E740481C1C}">
                <a14:useLocalDpi xmlns="" xmlns:a14="http://schemas.microsoft.com/office/drawing/2010/main" val="0"/>
              </a:ext>
            </a:extLst>
          </a:blip>
          <a:stretch>
            <a:fillRect/>
          </a:stretch>
        </p:blipFill>
        <p:spPr>
          <a:xfrm>
            <a:off x="152400" y="2438400"/>
            <a:ext cx="4038600" cy="2497874"/>
          </a:xfrm>
        </p:spPr>
      </p:pic>
      <p:sp>
        <p:nvSpPr>
          <p:cNvPr id="5" name="Content Placeholder 4"/>
          <p:cNvSpPr>
            <a:spLocks noGrp="1"/>
          </p:cNvSpPr>
          <p:nvPr>
            <p:ph sz="half" idx="2"/>
          </p:nvPr>
        </p:nvSpPr>
        <p:spPr>
          <a:xfrm>
            <a:off x="3661012" y="1219200"/>
            <a:ext cx="5486400" cy="5257800"/>
          </a:xfrm>
        </p:spPr>
        <p:txBody>
          <a:bodyPr>
            <a:normAutofit fontScale="92500" lnSpcReduction="20000"/>
          </a:bodyPr>
          <a:lstStyle/>
          <a:p>
            <a:r>
              <a:rPr lang="en-US" dirty="0"/>
              <a:t>The belt has seen substantial population growth since the 1960s due to an influx of people seeking a warm and sunny climate, a surge in </a:t>
            </a:r>
            <a:r>
              <a:rPr lang="en-US" dirty="0" smtClean="0"/>
              <a:t>retiring baby boomers, </a:t>
            </a:r>
            <a:r>
              <a:rPr lang="en-US" dirty="0"/>
              <a:t>and growing economic opportunities. Also, over the past several decades, </a:t>
            </a:r>
            <a:r>
              <a:rPr lang="en-US" dirty="0" smtClean="0"/>
              <a:t>air conditioning has </a:t>
            </a:r>
            <a:r>
              <a:rPr lang="en-US" dirty="0"/>
              <a:t>made it easier for people to deal with the summertime heat in the </a:t>
            </a:r>
            <a:r>
              <a:rPr lang="en-US" dirty="0" smtClean="0"/>
              <a:t>Desert Southwest.  In </a:t>
            </a:r>
            <a:r>
              <a:rPr lang="en-US" dirty="0"/>
              <a:t>recent </a:t>
            </a:r>
            <a:r>
              <a:rPr lang="en-US" dirty="0" smtClean="0"/>
              <a:t>years water shortages, droughts, </a:t>
            </a:r>
            <a:r>
              <a:rPr lang="en-US" dirty="0"/>
              <a:t>and drug trafficking near the Mexican border have become a problem in the western region</a:t>
            </a:r>
          </a:p>
        </p:txBody>
      </p:sp>
    </p:spTree>
    <p:extLst>
      <p:ext uri="{BB962C8B-B14F-4D97-AF65-F5344CB8AC3E}">
        <p14:creationId xmlns="" xmlns:p14="http://schemas.microsoft.com/office/powerpoint/2010/main" val="3224724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0414"/>
            <a:ext cx="8229600" cy="1399032"/>
          </a:xfrm>
        </p:spPr>
        <p:txBody>
          <a:bodyPr>
            <a:normAutofit/>
          </a:bodyPr>
          <a:lstStyle/>
          <a:p>
            <a:r>
              <a:rPr lang="en-US" sz="3600" dirty="0" smtClean="0"/>
              <a:t>Pop Culture of the 1990s</a:t>
            </a:r>
            <a:endParaRPr lang="en-US" sz="3600" dirty="0"/>
          </a:p>
        </p:txBody>
      </p:sp>
      <p:pic>
        <p:nvPicPr>
          <p:cNvPr id="7" name="Content Placeholder 6"/>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bwMode="auto">
          <a:xfrm>
            <a:off x="56440" y="835406"/>
            <a:ext cx="2325487" cy="1307441"/>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9487" y="4299256"/>
            <a:ext cx="2517343" cy="2213050"/>
          </a:xfrm>
          <a:prstGeom prst="rect">
            <a:avLst/>
          </a:prstGeom>
        </p:spPr>
      </p:pic>
      <p:pic>
        <p:nvPicPr>
          <p:cNvPr id="9" name="Picture 8"/>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7138" y="2553525"/>
            <a:ext cx="2055759" cy="1541819"/>
          </a:xfrm>
          <a:prstGeom prst="rect">
            <a:avLst/>
          </a:prstGeom>
        </p:spPr>
      </p:pic>
      <p:pic>
        <p:nvPicPr>
          <p:cNvPr id="10" name="Picture 9"/>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2242696" y="827403"/>
            <a:ext cx="2233897" cy="2667000"/>
          </a:xfrm>
          <a:prstGeom prst="rect">
            <a:avLst/>
          </a:prstGeom>
        </p:spPr>
      </p:pic>
      <p:pic>
        <p:nvPicPr>
          <p:cNvPr id="11" name="Picture 10"/>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5708547" y="0"/>
            <a:ext cx="3365705" cy="2926700"/>
          </a:xfrm>
          <a:prstGeom prst="rect">
            <a:avLst/>
          </a:prstGeom>
        </p:spPr>
      </p:pic>
      <p:pic>
        <p:nvPicPr>
          <p:cNvPr id="12" name="Picture 11"/>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5737259" y="2926700"/>
            <a:ext cx="3231430" cy="2229687"/>
          </a:xfrm>
          <a:prstGeom prst="rect">
            <a:avLst/>
          </a:prstGeom>
        </p:spPr>
      </p:pic>
      <p:pic>
        <p:nvPicPr>
          <p:cNvPr id="13" name="Picture 12"/>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2202272" y="4372219"/>
            <a:ext cx="2716001" cy="2037001"/>
          </a:xfrm>
          <a:prstGeom prst="rect">
            <a:avLst/>
          </a:prstGeom>
        </p:spPr>
      </p:pic>
      <p:pic>
        <p:nvPicPr>
          <p:cNvPr id="15" name="Picture 14"/>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4350292" y="4856765"/>
            <a:ext cx="2156540" cy="1993269"/>
          </a:xfrm>
          <a:prstGeom prst="rect">
            <a:avLst/>
          </a:prstGeom>
        </p:spPr>
      </p:pic>
      <p:pic>
        <p:nvPicPr>
          <p:cNvPr id="16" name="Picture 15"/>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6354654" y="4998427"/>
            <a:ext cx="2767737" cy="1859573"/>
          </a:xfrm>
          <a:prstGeom prst="rect">
            <a:avLst/>
          </a:prstGeom>
        </p:spPr>
      </p:pic>
      <p:pic>
        <p:nvPicPr>
          <p:cNvPr id="4" name="Picture 3"/>
          <p:cNvPicPr>
            <a:picLocks noChangeAspect="1"/>
          </p:cNvPicPr>
          <p:nvPr/>
        </p:nvPicPr>
        <p:blipFill>
          <a:blip r:embed="rId11" cstate="print">
            <a:extLst>
              <a:ext uri="{28A0092B-C50C-407E-A947-70E740481C1C}">
                <a14:useLocalDpi xmlns="" xmlns:a14="http://schemas.microsoft.com/office/drawing/2010/main" val="0"/>
              </a:ext>
            </a:extLst>
          </a:blip>
          <a:stretch>
            <a:fillRect/>
          </a:stretch>
        </p:blipFill>
        <p:spPr>
          <a:xfrm>
            <a:off x="1417555" y="2518704"/>
            <a:ext cx="2880104" cy="1710062"/>
          </a:xfrm>
          <a:prstGeom prst="rect">
            <a:avLst/>
          </a:prstGeom>
        </p:spPr>
      </p:pic>
      <p:pic>
        <p:nvPicPr>
          <p:cNvPr id="5" name="Picture 4"/>
          <p:cNvPicPr>
            <a:picLocks noChangeAspect="1"/>
          </p:cNvPicPr>
          <p:nvPr/>
        </p:nvPicPr>
        <p:blipFill>
          <a:blip r:embed="rId12" cstate="print">
            <a:extLst>
              <a:ext uri="{28A0092B-C50C-407E-A947-70E740481C1C}">
                <a14:useLocalDpi xmlns="" xmlns:a14="http://schemas.microsoft.com/office/drawing/2010/main" val="0"/>
              </a:ext>
            </a:extLst>
          </a:blip>
          <a:stretch>
            <a:fillRect/>
          </a:stretch>
        </p:blipFill>
        <p:spPr>
          <a:xfrm flipH="1">
            <a:off x="3777791" y="2856438"/>
            <a:ext cx="2221732" cy="1487680"/>
          </a:xfrm>
          <a:prstGeom prst="rect">
            <a:avLst/>
          </a:prstGeom>
        </p:spPr>
      </p:pic>
      <p:pic>
        <p:nvPicPr>
          <p:cNvPr id="6" name="Picture 5"/>
          <p:cNvPicPr>
            <a:picLocks noChangeAspect="1"/>
          </p:cNvPicPr>
          <p:nvPr/>
        </p:nvPicPr>
        <p:blipFill>
          <a:blip r:embed="rId13" cstate="print">
            <a:extLst>
              <a:ext uri="{28A0092B-C50C-407E-A947-70E740481C1C}">
                <a14:useLocalDpi xmlns="" xmlns:a14="http://schemas.microsoft.com/office/drawing/2010/main" val="0"/>
              </a:ext>
            </a:extLst>
          </a:blip>
          <a:stretch>
            <a:fillRect/>
          </a:stretch>
        </p:blipFill>
        <p:spPr>
          <a:xfrm>
            <a:off x="4262258" y="784859"/>
            <a:ext cx="1557360" cy="2006317"/>
          </a:xfrm>
          <a:prstGeom prst="rect">
            <a:avLst/>
          </a:prstGeom>
        </p:spPr>
      </p:pic>
    </p:spTree>
    <p:extLst>
      <p:ext uri="{BB962C8B-B14F-4D97-AF65-F5344CB8AC3E}">
        <p14:creationId xmlns="" xmlns:p14="http://schemas.microsoft.com/office/powerpoint/2010/main" val="28896416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9-11-2001</a:t>
            </a:r>
            <a:endParaRPr lang="en-US" dirty="0"/>
          </a:p>
        </p:txBody>
      </p:sp>
      <p:sp>
        <p:nvSpPr>
          <p:cNvPr id="3" name="Content Placeholder 2"/>
          <p:cNvSpPr>
            <a:spLocks noGrp="1"/>
          </p:cNvSpPr>
          <p:nvPr>
            <p:ph sz="half" idx="1"/>
          </p:nvPr>
        </p:nvSpPr>
        <p:spPr/>
        <p:txBody>
          <a:bodyPr/>
          <a:lstStyle/>
          <a:p>
            <a:r>
              <a:rPr lang="en-US" dirty="0" smtClean="0"/>
              <a:t>War on Terrorism Begins</a:t>
            </a:r>
            <a:endParaRPr lang="en-US" dirty="0"/>
          </a:p>
        </p:txBody>
      </p:sp>
      <p:sp>
        <p:nvSpPr>
          <p:cNvPr id="4" name="Content Placeholder 3"/>
          <p:cNvSpPr>
            <a:spLocks noGrp="1"/>
          </p:cNvSpPr>
          <p:nvPr>
            <p:ph sz="half" idx="2"/>
          </p:nvPr>
        </p:nvSpPr>
        <p:spPr/>
        <p:txBody>
          <a:bodyPr/>
          <a:lstStyle/>
          <a:p>
            <a:endParaRPr lang="en-US" dirty="0"/>
          </a:p>
        </p:txBody>
      </p:sp>
      <p:sp>
        <p:nvSpPr>
          <p:cNvPr id="1026" name="AutoShape 2" descr="Image result for 9-1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Image result for 9-1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0" name="Picture 6" descr="https://encrypted-tbn0.gstatic.com/images?q=tbn:ANd9GcQg6cwCu4OEoyDh2onSrSbtg6VWkMyW6hJvKSLrEbITBXgia_G3"/>
          <p:cNvPicPr>
            <a:picLocks noChangeAspect="1" noChangeArrowheads="1"/>
          </p:cNvPicPr>
          <p:nvPr/>
        </p:nvPicPr>
        <p:blipFill>
          <a:blip r:embed="rId2" cstate="print"/>
          <a:srcRect/>
          <a:stretch>
            <a:fillRect/>
          </a:stretch>
        </p:blipFill>
        <p:spPr bwMode="auto">
          <a:xfrm>
            <a:off x="228600" y="3505200"/>
            <a:ext cx="4419600" cy="2943225"/>
          </a:xfrm>
          <a:prstGeom prst="rect">
            <a:avLst/>
          </a:prstGeom>
          <a:noFill/>
        </p:spPr>
      </p:pic>
      <p:sp>
        <p:nvSpPr>
          <p:cNvPr id="1032" name="AutoShape 8" descr="data:image/jpeg;base64,/9j/4AAQSkZJRgABAQAAAQABAAD/2wCEAAkGBxMTEhUTExMVFhUXGBoYGBgYGRcYGBgYGBgbFxcZFxcZHyghGBolHRoYIjEhJSkrLi4uFx8zODMtNygtLisBCgoKDg0OFxAQFy0dHR0tLS0tLS0tLS0tLS0tLi0rLS0tKy0tLS0tLS0tLS0tLS0tLS0tLSstLS0tLSstLS0tLf/AABEIAI8BYQMBIgACEQEDEQH/xAAcAAACAwEBAQEAAAAAAAAAAAAFBgIDBAEHAAj/xABLEAABAgMFBAYGBwUHAQkAAAABAhEAAyEEEjFBUQUGYZETIjJxgaFCUrHB0fAUFRZTYpLhByMzotIkQ3KCssLx4jRUY3ODk6Okw//EABcBAQEBAQAAAAAAAAAAAAAAAAABAgP/xAAdEQEBAQADAQEBAQAAAAAAAAAAEQECEiFBMXEi/9oADAMBAAIRAxEAPwAzsveyRNs4WVpSoEBSSWuvQPwg0td5CdFAkkZZjDXhH56RaAXBDuXfx44R6TurvSGRZlSWSkAXukKlKJN1JCTU1buaOX41mnhZV9JT27vVyTd7Ks8Rl5ROxzAekASUs+Iuguo1HiCfEQKG0pf0+4VywoEBiFXnuEdodXPONsqakS13lAA5hR9YmhJeDTchQCpIpVR10ODU5wf2dt+VMN09VQISxq5OQI8OcLOz5iCJN1ZPbKetVQYu49Jn8IAWPeiWi1S5ZCiTNSlkhiFXgGIevfpDOSzPpp23M/txFKS/ciAqZ/8AaMvSyqMAffBHas8G3TCkg9QMcRgnPwgFY1vPXewZRDCva4R0Zx6RsD+AltVf6jFdo3is6P7xzoAS/jhH27h/sqT/AI/Jao8xtM4Uc0r7cYbpnGvRkb0SiaoWA4AJYd5IegEW7ZtI/d3WUFPV30rpzjzKwWtpiasHrU+yDcu1KBdIDu7lWugFRCm8R23WlKUkFQB0fj3AQKUyilw4cY3tfCM8+fMXUkA8Ao+0h4pIIxW1DhcGRrUvTHwrEIPImSpalkO6jXEh+BpGuTaUrwIPiD7QfbCZMnqvsFkCuF18T7o1G0LSxTMILYuH9Ljw8u+BBPbNpCHKuGAc+ABfkYqkbflAD93aC+dz9YFotC1uVTDjj1Q/PCLjn1zn6Qp2+WHlwi5qbxomraUpYp0iFF2vJYa1Y48YZt2JjyTwUR5CEySk+ucToczT50ht3TJ6JQJfraAZDSLUkDd5Z6pq7lwsgkCrA0dzyA8YFy7AgpcpIPWHVDijt1tcH0ghtVulmYdo+iVZRgnLLs55amvl8YzVRtGzpQCqLoD6GjM5fifLWMMqypYOhGPpVxIFHwNeZEaVrNaqqA7pxxxPh4U1iNnmFh2ssEjVOZxGNdH0ii9FmCSoMkMWoAGoKFsTEbZKNxTFqHDHw4xKYsmrLGNHA9A+/wA64RG0r6ih3592eXuiDJY7RNDI6Vd11Uq1XYNk3nHVyCb3Wmnt4MMQmiSfI6lUZZayFEgGhPpNkWfh7PCNC2N5wn0sVluwl30GumOcFjda0hVx2LN+Fj1vzH48IxJloAFJeCM39Is3B+ydXi9c4qZyk3VAJerBnAGiqnnFBmsB1kiiMEH12oNDhwxgCltSyFHrJYJN4m9d6pbq+lw5QGtxd6mis0s3Uy9bXygjap6AhVUpYCoU6hQglIOJJy7oEWq0BQN1RLEaEdg9lvl4FYpM0AqdSRRJ7JJAvsDxBwAyg+meMLqchnlV8cTyhcTNYnrL7IPVS57VSKYnSC4mVzx8MPZAGLarqq/h9oURjh6J9X3xduav+0Giv4asWbFJ5wEXbFK9EgKvE0SACCABTUYNkK1gnuWprSHCh1FYlxgnjj8DA38P61gAkkAAOSaADUmETbH7UbNLX0clCp5zUKI7k5q5NxgD+1veRaliySy0oAKmkHtqNUopiAKtqRpFW5YAQFgJl5BCW6RTUKpilF6nSlRGs3HPdFLB+0qbNLCShLYg3iwyqDXlDFYN8Ululls/pIN4cvg54QC2qVTClXaIr6IBqKPUswww1ha25aJSQAtQl3kkFQvG7MypmlxjkFDSHg9ns89K0haFBSSHBBcHxhL2ko/SpwdJxorAOl+cCP2cbyyytaQohJAvIZVZvpLQ5LAgYDhoSddutSZlqmKllExBqGNKJ6xvPkQeUTWuOuWu1KYpcEKSHugMLoo71fuzhNn2+WDPCUy3AS5xvUY3w2IbAwZtlsShJUSs3VHDVsDwjzfaNqlKmkuRUvWraMce/jHPlrXLY79cnRP5UfCPoy9NL9dXL9Y+jPrndCpSAksogg5YN3vBXYybqwsdsdZKsnFfDxgSizENQ64E4cM40SwpTkJN0Yke9o3uKPSNpTBPK1ObpEwuXSQCAkqzZykQQ2tvIqeCkvcITQ1LipUlsHzEAVyZqEOqXdE6XRRAN5IWg0AqBQYiMa7zqatTTE48MInVPTRu5vEbOu8q8UB+qTmU3RQdwgJNt3X6RJul3YG6cSe1n7YxGaWa4Umj4v54RBIYO2JOJPjCFPe7+8IlyFlfWIRdSQovdyDnFvdArYW2yibeUorvm6XLsDVzAKzrN1QSFGjnNsnOneIps8zrVB7h7YQr07aG91pkSWlzer6ou5ly2eJhQ2HtkgqSpVCSQK56VEDbZNVRICqajQs1ePfGWTPUDVLmuOIHAw91b7TjNtzLIa6MiXYk98Q27t9ZkoloUUq9IgnAUDVgHKtxSlSSKEcMQsEE5EgXg/EwOtlqWpWAIq2WPGJl07adLPvQoWZJJSqZeuuoO4xcjyjWrecX5oclF3qUSGN0u9K1hFlTLoZSSk0Or9+YMT+kG6TdOGNMPGHpdO2z9tJmrDdok4XaYmtI1bZ26iSCO0sNSjVBOLcR84oOzLSpKgSmt56e5sIjbLTfJUalzhlk1RWL6dtegWHa6BLMwkJo7OkK5RJO9Eul5MwOkq1bGgzeo8tKolntZMm6aJSdMXxr8iKJlpWVveOLh8KVAEPTtr0j7ToBKUpWo44pAY1rQ/LRt2ZvnNloKUCUl6uq8rCjdVhl5x5cm2qd+ZFHfWL7Pb5nRrJxJ0Opfv8ACLdTsc529FomrCukHWVW6lhWmdYuVtaZRRUkjXKhfEGEKz21QQQ3cat3sY+sNuUJZRiHJLuOHjlC6V6AdqkAFSRl6Shg/EjM/IEW2TbUogMQ7jEqftJqzUwLDgNTHn0vaqihSSrAuc6HLDVopsdvKUkOoOoHLLi1P0hdXs9ITtmSeqLhLaEjsKTiTh7niu3bwSkhYo7FwEh63QH63CutNI87slvUmaVJqX1ByNcNHjVtZSnK3V1w7lGZOFBgBdD8YXTsbJe2ZZqBQ3jVLioVk+Na+OsafrlPWYet/dj7tIrWvvDDKEeyCeZBMuXMUl+0EGuLgMKwTkItX0QnoJrkpSmjEhbAAA1P6wXs327bwtCFoTfS0wNdqSAGZhjUH5EL1tlXQAVzSSMFJY44tqfdGCQJsslKpak5OQoXVDrDGLtpzLxQplnql1EE1Cy9Tk10Rvjz5Z4xuZv62SFASluo5AO4FK6Y0jTsjaHRIURn1iOLEUaBE6aSkKALZhjia9zZ45RXLSopJEpag3WZJUw4hPN4zvPly045Pw0p2sS5S5BTiFEAF3xbte6OWreNRlKKCxJLFzRqFvbCqhU2roWBdBIb0SxCmfA0rxiaLHNmIJly5hQkOTVhRy5yplE9aui2zN4ZiSkKN4AKqonNn78GjSrbQmOhbXSzB1AkAJJArqAOcLMmzTqC4ethUP8A5q0jsyzzL/VQp8CzEilWI7ok0ujO2bZKLBCLoaiQok+JOYryEY5O0l1uqKQWJALVTUEiNdk2DaJoVeQpAu3gSwBOQ1Y1jFa9iT5YSVS3BANFXlAKJAvBqVBjGbdOm/sNO6m2wAZc0qKQ10pUoHrHrOEu/wCsDd9dpS1TCmWVXAx614KvVBFagMx8TWMll2XMl3VpepDMwqC3ZNHeI7flSFTVXk2tB0uSTyJmYUjc5WfCZAnZe0jLW4GYqCRy0h0l2sqDy5l3DFkj8QASdXhQsqLICL30ongiX7phPtgtL2rZgkgfSFFqBSGZsKJT741Npx8HbYhCk3TaFj/0ph/3Bx7YETNhWchjaCTmTIWP98KM6cuas1Izq9PCDm69mAtEvtqqXJoMDgIvXDW37P2f/vH/ANf9Y+hH+kT/AFpvNXxj6EXo9N21smaqWiZY59xBSEdGs3VrYlg/rVNNScoSfpvRWsG1S1XpZYpDAgiqVEPdJcvoeMOu/FjlzlCdZ09DOQWlFLXZ7UuJKWaawLDMU0hM3ns82faFzxImAMLxKSEukMXVQBgAD3Q6Tf66byyXPh02ZtdE64tKyhSiZUsqa8yWCqhLAF6JIwfw1bVtQlrCLPJVNKQE3TMSVEBNAKMpiSaF+FIE7sWoypBSkXb7k4kEuNRR9HOEdSmt7CuTgg5NF8+Ofubt2uWycuZMS9klSiEuUzZoF8kAXuwXIrTAOI5LVPSpN0WRCA5uJmau/W6M4ggeESt9mEwEqJvAFlA18RmIB2uTNlsVBxriOFcj3xF3TXYtrT0F3swZJSLs9YZy5P8ACPDuyjn05RSUkWcgvjPXVyVK/uMyThCcyiHCsNfiIpmTJgxdtcRzFI1cY33TVbHUeqLKltZ05RxfHohnFZSSAFCyEAu3SzgeNeierJ5QrfSlax99JVqYGZDmmahKSkfR3OJ6WafWyMjRTeESNqcEKTZCD+OeKgGriUKuXHdnCQbSdYsTOU2Jg1TSqVLLEmziiRSZPLkYqrKz0wEfKSj1rPnnPLuzDsjAgnxaFRc06xV0p1hMM2HjZ1pEokhdnJJcFppKeCbySPEgxZarXfUVqmySojEiYTnmAMi0I8uYTR44Jxgm+nKV9HA65lK4ATQDRqsXOWBGEVLRJKr1+SEvglE3DRyswpqmmIiY+cA3lVn+95JV7zGa0CSaCcB3yyf/ANBCyZhjovHCEDDcku6Z4B4SlNjoZ0WLtSCP4ye/oT7OlhZUo04x9PcMcjANCJ0ojrTQMaCUSC7sS0wYgu0Xy58ml6bLPHoCCzf+a2NXZ4UZa+sH0HkInNmVpAOo2mgMEzpQbPoFE8+l90Epm8aWP72UXpWWtmpkF8BHnMhyQI+mLMB6JK3mASEGZIKQKAS5qW/nMXjfCjCZJ8UTPjHmAW8WJd4B1t9vE3tTJAdV4siaPaTHDbkZLkhnZhMGLOezwhKW8QSowDlNtN4EdLIbCom0Z9E/iMTsluVLBCJsgOCKGeKHuTCaLzPEOlOsA0y6My7LRITXpsmY9n8IjXZbYuWkpTMs11XaAXaAlVCOsBLrjCWmcdY6u0nUwDqvaCyUEfQxc7IC54Ae6c5RzT5mJzNoKUpSlCyuUpSGmzUhLE9YNIxL5wifSDqfOO/SFawKel7Znh7qrMAzJHSzlBIyZ5T+esRTtSY6v+zMQEt00wUBKm/g4OYSEz1EsHJOQcmDmx9gWieadUZntEdyR+kTrjXbRldqXdYfRxo09dC7g/wNYpXa7Q94/R13RlNmOWBp2Gc90GrPuTKQ/STZhI/AAOPpU8YivYSFL/dX1SwKlmSCMMMYaZpQ2VtGaJhIkpACiq9eUAkmhDs5I4QZFqmICpgmhNAmgJVWhKASRpllGtUhIJDdUYBmhc23MZbJNK82hmFfWZKunmlZCgpIUkhmZRfvwbGDexW6VLP1ST+Y/pAXYwUXA6xoeLM2WMMex5CkTHUmhzZm74u7dZIf1gPu1R9DD9UK9Qcz8I7EdP8AKG0JxeXIljpAVhdCWKwA5bFJSwFMYLbb2mqdYkI6qfSUA9byyTjjAjZNouTukWhSUy3zIdbGrd9H7optNsvsMBlo3dF5btTNybX2zLTdSUnM8oNpkEpcQFs9nL05/rDbsSV1CDWsZZTs8kFALcD8YsRs9IyBByPZPeIulJulsvdEwpixzw/4goDP2MgJUEskn0cvAwK2XYCFkKDcPmhhyKUr6iw44UI4g5GBtvsE6yqTMSolB7MzFJ/CsZHhyixmDW0f2b2ebZ0TZYMuaUAm72VFvVwHhCRO3LtKQejllfAY/A+Bj1bd3fCTOQJU1pcxmDkXF5dU5HgfOCy0aDlFH5tttjXKVcmIWhXqrSUnkY+Spg0foa27OROARNlpmI0UkHxByhB3m3Hs6F3ZRXLcO3bSPA1A8YDz8oerPrGabKrpDHP3btEtyEiYnVFeaTUcoxDd+0LLpkzLupSQOZYQAeUGMa/o4FcjBE7tTR2jLSK1VNljyvPF69kIu9e1SB3Faz/KmKhcUGelKxZZk1HEQem2WxhwZ8xT+pLA/wBSh7Iq/sYZkTlNqtCX8AgtziFC7QhNacfAiIomAJPhBk7RkiibJLLDFSpisP8AMB5RWNqzPQlSknhKQ7f5gTAoTKs5Vg5annBH6nnLQGlroSOyQOZDRcNp2k9XpVCuAN0HuZhpFc2TNUCSVFsySc4FQnbBnJcmWojDqsr/AEktGJVhmAl0qT3gjDvEa1WFYVQE+3WJIts5BYLmjuUpvI90BnRKKSVaJPwjOpLQbRvDNu3VXFj8aEL81B4r+uEGqrPJP+VSf9ChClCDLLgtT2tGuUgMDmY2q2hZlNekKT/gmEDktKvbFqE2NQpMnS+9KFjmCn2QKEWlbgRyzyySBBH6vs6mAtSR/iQtP+kKjTZdjVBRPkKIGF+6/dfaChFsUAG5RhuQwWrd60uD0SlDHqMv/STGT6knu3RLBzvJKW77wpACkCsSCXJ5wfs+wAD+8WB+FAc/mNOTwZsVglSw6ZYf1jVXM4eDRKFTZ+xJ03syyB6yuqOZhu3U/Z8icsCdMN2hITTwfFjrDRsGWjEKDgOeq5A5+6GOTteVJSVTVhIFXIIfgAak8A8UarDutZJCLsmQhPg6j3qNSe+B217ZZ5ANLy+yyThmApTdXVoVd4N/5s793ZgZaSWf+8W+QbsvoK8coO7mbkqS0611JqmUagaGZqr8PPQTb8XJ9Q2fsqdazemdWUcAzOBgUD/cYPbXs6LNZjdADBkjiYYZjAOWYQk7yW8TDdqG+c4QpQtIZPE1MKG0ZDl+MN1uJqfCFm1zEuXgMex5ypU1K0UKC9cCnMHhHrWzLVLnS0zEMUqD92RB4g0jyUkAEirwc3E210M3oFn93MPVPqrwHgqg72gj0q4nQR9HI+gPKbOkKs4BQsKUp3UXvYkvSgqmJSbOwdvhAew7XOFAKBgKcT/zDZYrQiakHMYjMRrRisMi+qGKxICKPA+XJuEEAsY3i6/ExnVxbOUAX1pFM8uGzyjs2oIMUBb/AK4wgkibhWoxhn3etaSDLmMpCqFKqgwnzqdYYjzjVYLWQXBixG3encxcl51mvLlYqRitHd6yfMccYEbC32m2chKv3sr1SeskfgV7jTuj1LYFrKkB4WN9NwkTiZ1maXNxUjBEziPUV5HPWAYNjbas9pTelLfVJotPePeKQL3qQ5cZd3jHkpVNkTMVy5qDxSpJ4/NYZpW+KpiQi0JAUMJgGP8AiS1DxHKA2T5tMa5NGO+JpuzUJmJ40UO5QrFkyYCHBBEQsqUu/DjTjh7WiDFad1JS36GaZavVmVT3BYw8YDW/du0SarlqKfXQy097jAd8N0yueeLv5B40WW2rT2VU4F/LOESY86ElheI6pcVID93hpFsuQ7OODZhsSW98ehLTKmn95KqfSRQvlRsfhE5u5npyFk1di6Vd4LEPAhU2fslRQVXeF56B6UAPFzH1sFmlk3rTKTTAKClflD1OdIK7W3FROLzFT5ZzdSl1AyCuqBCttT9mdpQHlLRNDOx/dr4UV1fMRVdnbwWJI9OYpm6qLocF3610iMit80pforOlNKFRJ8ClLe0wvW3ZE+SD0klaQKEkUHeRTOMMA4Sd+5pYTJMtQ/AVSz53geUWq3kkTC6+lR3oRMTzSUlvCEwGLZSSSEpBKjgACSe4DGAaiiQusu0yu5RUg/zge2JK2JNIdIvBqlJChrS7jA6zbo2xQBMlSEnArBT/AC48xG2TuoZYvKWq9oklPdUOebQSMarOoFiI5Dlsjdy1zW6q7owVNUQNfS6x/SCM7Y8mXSYozTgQkXUA6PicvhEI89lyFrIShKlK0SCT5Qcse603tTVJlDQm8r8o+MNH0q6m7KSmWnRAbmYyKLlyX5mEWI2PZdnlB0pMxXrLw8ED3xy3TlKFSW0FAPCNBVSMU8u4fmYQZpauMFJLN8WaA0yaE1JjNP2ipQuig8/EwDRO3llyEtLAmTMMGQltdT3QCXaJ9smJSAqZNNEpHmwwSIo2DsSda5vRyk8VKPZQNVH3YmPat192pNil3UC9MI68wjrK4D1U8PbFKw7lblosgE2a0y0HP0ZfBHH8XJocHikGK504hgMTFFe0VqIID/GPP9tEpJHzxh+ts8JQSTgI8w2xaukmEjCIoPtC0ZDKF+2qzgva041gJbDlERimzdIqXNLY4RKYKRneCCn2ntX36+cfQJ6Mx2ArsybveIL7Ot5Qtw9aGM9qk9ZxEpKI1Fek7KImSweEV2iXcUIzbj3ibuUN1u2ekC8rKIF6YIyLIBcu5ygz9GByjJb7FSgwgMBi2QkJrGvZ9kvpBzzgvJ2cGYxoHNgzP3YMEFzoBWBXRC5kOddBkO8wRK4sA3eXYEq1p63VmAdWYBUcD6yeHJo8n25subZpnRzQ2h9FQ1Sc+7GPab0Z9pWOVOllE5IUjjkdQcjxhuI8asVqVLww0yg5snaSFG7QFRqMPEEYnvMV7Z3euLIlTULTkXYjgcn4iBv1NMzKeYjCm2YWrWupdj31pFMuZ81MC7AZqKKKVJwqoOPHONiJgOJSO4vBBKRZypfWCgdCGJOnWI1eGmzyCwICWyZKdOKwkDuxhPss6UHClAcRcYjPEE8PGGay7wSLgCpiQcGDMBllWLmKNyLQWZwaVDA00JqH8YSN9FW2XaOmkSUzLPcSCgsQFVKiEOCMsH7oZZe3rMcZyT33YlM27ZML6DwDfGATdl/tFs6v3c5BkqFCO0kd4ABA70xrtW7ezLakrTLlufTkkJLnW7R+8Rr25NsFoSUzUmYCQSxSkuMOsFAiEm37tBMy/YrR0eYvzLrcApLq5kxAbsH7MrChTrVNmjJKlBI8bgBMF521tnbPSUpMmUc0S0grPeE18TCVaLBtKcLky2ykpAymdrvuJBPjEtlbo2NFZyjNJxS7JBz7JST48IDZb/2kTJyujscgkksFTCMTQdUG6PFUHtx0WqX0sy3BCZi1C4F3HCQ4LXaAYRo2Pa7NIl9HKT0aQ7Am8HNXAKn840naUpiQtlNkTdfRqgDwightK3LuLJPVTmKniAk04YwobTv3wqt1YBSr1gwopqFoJ2m1IUkhKgAp7ySCygcR1SMdcYF2qWFkFmIAAAKSGTgC4B4Yw0ZVqfSIKNdIs+iqySOY+McVIVoPzCIPulAFYFW3aOISx45eGsXWuxTV5pA0vBoz/VK/WRz/AEgBalFVTWD+6u6s22Kp1JQPXmN5I9ZXkIv3e2BKXN/tM9CUDIEgq4XiGSI9esSJaUJTKCQgBkhLXQODQRHZOzZVmliVJTdSMdVH1lHMxvSuKXj69FVdNnhIcx2XMcOzRgRMK1ZgDz5H26RdOnXRAAN7rayWhEVPoTn7oMb12y+pnhYtUxhEVk2hPgVaK5xpnr4xhnqiajOqMqhGlZpFRTEEL5j6JsI7FRsl1MazIwIj6RIjZMYUjp8U87hWXOHS32cFBrCZuZaClDEc4bpyiUmuUY1WGVZhy7vYMIkqzJ0iVkRj7G+eMXqYB1EAcaQAiTJuruhJYaCmFHL1xwMEEpjLaNsSk4G93fGBSt4r/YAHe75jPujSDVrlOmlCMD8eEUjaSUBlKvH8NeZweF2dbSrtKfvPsEZ1WgHAiLSDdp2+r0ABxNT8IB7S2gspUpalKYEs+gemUVTZwAckNjFClvSmGHAxBCZakjEthXKtB7+UVLtKca6YHHTvrE1AVoKxSUDQYvljrFEFWhNa4FjwLs3nFcycxZi/sHHz5RaoAZD/AIwikqSa0/4qIIh06Wd6M/gXPsERmzAA5wjoQkigDYUjigDybwMKImcA9cMeEfCcHbN2zxZ4+VLTWgrjxj64NIC4GJJip4sSYgsBj4WgAkEszP40iKaxISxp8kv7YC0T06/NfgeUTTaUtjx8Hb2xUmUnQU9z5eJ5xYiSkCgGngcRBV0q0JZwaCJS7eksXZ8NXdiO94z3QAzBj8GiKiNBXu+chygNStoJpXGgofWu+0iMy7eNfI4F691IrUsaDPzxiiZMatBxp5wFxnuafL4RmNrBbEfPsiJmtFapkBM2jvz5iL7HtObK60qYpD+qSH7xgYxlUV9IMPn5+EQOGz/2gWhFJiUTBr2VcxTyg9K33s80MVGUTiFglJ/zpdvER5jeEcUscoD3Cw2qWUAy1oUNUkEQN2ttJgY8gl2hSS6VFJ1SSDzEbRvDOwUq/wB+PMQgL22eVLJI9kB7SuIK2qFYhozzJzwFE5UZp8TnrimYqIKYgsxJUVLwiCV4amPopeOwDQFRbIIvAkP7III2fL9JRPBNPM/CNci4jsISDrieZw8I3ug5sVRAClC6nU0gxO27KSkgAro1KDmYS51oUo4lhjj1uAOQjMqethTMuNAxbvJLc4imK1bzTS4QlKBwDnmYDzbctZ66yTxMYDMX51pzb2DnFaFFnUKuQ2tSzd4aKggJjhnNdMf0j5UhJ1FXDZUKQ3AA0/UxllkhOp8teQiEq0LZL4sAXHpEOX0AY01IEBsMgDAkNhwpdDdwwfWIizpBBD0ZtKBk0zap7zFCpynLMbtNHVxBBZPHvjiLWSRRg14viHwDa4+WsBZMs6blz0WbvDNX5yilVmBfrFznn2WHJye88I4bWadU1JHdUhL95Hg8RFpJZg4KiBXIAl+6nnASmWcFuFKBhi5pxYDwilUqvaet6ut1h4RpUYi0Bn6HqgPg1dWL174iuU4VWqs9KNTw9sXqMVrUw+fCCM3QFx1sH839lOUfdD+LRuDBhHyJ7s49Ek94IDDxJjqZz1bJ+7h86QFiQwjoigT6gEFy38xOJ8I59KDAsagnwBHuL+BgNIjk1Ds2RB4FsjEVrLOOGPEtHemAx4jxEFd6FRB62IUM6OaEd0aJUkuC9NMsGiqXaQWpTqjxUHHtETFrADkHAnXskA+2AsXZXJILacHormPOPjJU5IVmC2Qb4iLZU1yoMaFj7Q3gx8YpTNUQg064LY9Us9dRllWA+usCCXqTzJLe6IFUQn2kh6YH+Udo94GXdrEJk6pFaN5kDyeAsUYoWXoYiq0UwbXmx7298VleNC4fkCxbWAiqXrox46xDox5N3iLyKRBSIIqKeOnMYGOtV/n5+Jid2IKSWpARKB7vCIhFXc/Pz5R8lZzHA591ecRUo4N85NBXSgD5wiooAwpHVAuCCWzHz84RBRMBwpAjkRc+PyxjhUdDBEyqKpoj5T/PviKgYiqJiTFBVGtTxTNVEgpvR9HfCOwgfJa4sQISE7Xm5TDyHwi1O2Z3rnkn4RaHgCOEAYQmfXs71/IfCO/X07VP5RChtXHQIUvtDO/B+X9Yl9ppuiOR+MKGwCJvCd9qJvqy+SvjHPtVN9RH83xhQ4mOPCkne2ZnLQfFQjn2tX90n8x+EWhsUYiYVk73HOSPBZH+2Jfa8fcf/J/0RKGYxWqF37Xp+4P/ALg/ojv2sl/cr/Ok+4QoPEREwD+1cv7pf5kxNG9EjNE7wuH3woLNHLkCTvNI9SdyR/VHx3nkZInckf1QpBW4I+EoYMG0bXGA53olepM/l+MfDeeTmibyT/VC4QbCHiYliAv2okZJm8kj/dHPtVJ9SbyT/VC4QdTKTQsHGFMItCBoOWuML/2qk+rN5J/qj473Sspcz+X4woZkRG6Hdg+rQt/a+X90vmn4xz7YS/ul80wDDMQDFS0QBO96Pul80xE72o+6XzTCg0pERKICK3qT90r8w+EcO86Pu1/mHwhQXUmOCAv2iT90r84/pitW8AylHxX/ANMKDpERKYCDeL/wv5/+mPl7w6Sm/wA7/wC0QoMkxAwFVt1R9AczEfrpfqp8/jCgypMVkQJO2l+qnkfjEFbWXonkfjCgssRBoFHaa/w8v1jn1grhyhQUUYrVMjB9YK4co4q2q0TyhRqmKjNMMVm1HhyEcM86+UKOtHIj0x1j6FH/2Q=="/>
          <p:cNvSpPr>
            <a:spLocks noChangeAspect="1" noChangeArrowheads="1"/>
          </p:cNvSpPr>
          <p:nvPr/>
        </p:nvSpPr>
        <p:spPr bwMode="auto">
          <a:xfrm>
            <a:off x="155575" y="-852488"/>
            <a:ext cx="4419600" cy="17907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4" name="Picture 10" descr="http://www.911memorial.org/sites/all/files/imagecache/article_main/articles/For_LiveImageMemorial%20%282%29.jpg"/>
          <p:cNvPicPr>
            <a:picLocks noChangeAspect="1" noChangeArrowheads="1"/>
          </p:cNvPicPr>
          <p:nvPr/>
        </p:nvPicPr>
        <p:blipFill>
          <a:blip r:embed="rId3" cstate="print"/>
          <a:srcRect/>
          <a:stretch>
            <a:fillRect/>
          </a:stretch>
        </p:blipFill>
        <p:spPr bwMode="auto">
          <a:xfrm>
            <a:off x="4267200" y="762000"/>
            <a:ext cx="4419600" cy="1790701"/>
          </a:xfrm>
          <a:prstGeom prst="rect">
            <a:avLst/>
          </a:prstGeom>
          <a:noFill/>
        </p:spPr>
      </p:pic>
      <p:sp>
        <p:nvSpPr>
          <p:cNvPr id="1036" name="AutoShape 12" descr="data:image/jpeg;base64,/9j/4AAQSkZJRgABAQAAAQABAAD/2wCEAAkGBxMTEhUTExMWFhUXGCIbGBgYGR8dHRsdHRsgGx8gHyAdHSkhICAlGxsfITEjJikrLi4uHiAzODMuNygtLisBCgoKDg0OGxAQGy0mHyUvLS8tLS8tLS0tLy0tLS0tLS0tLS0tLS0tLS0tLS0tLS0tLS0tLS0tLS0tLS0tLS0tLf/AABEIALYBFQMBIgACEQEDEQH/xAAbAAACAwEBAQAAAAAAAAAAAAAEBQIDBgABB//EAEEQAAIBAgQDBgMGBAUEAgMBAAECEQMhAAQSMQVBUQYTImFxgTKRoRRCUrHB8CMzYtFDcpLh8QcVgrIkolPC0hb/xAAYAQADAQEAAAAAAAAAAAAAAAABAgMABP/EACoRAAICAQQBAgYCAwAAAAAAAAABAhEhAxIxQVETYQQiMnGR8LHhUoGh/9oADAMBAAIRAxEAPwCo51DZU1AiLKx9JgXxYXdvCtJiYBEqARB3AY7crzi1uLKCSmgEm8SCT7LiZ4qbSw/8gTbyEjEPWj5H2npy+YO9MCTsWIj5crdceNw6tEl6YAvszx13PkMEDi9KZ1EH0H5YYUqpdNWtlSN9Kgn08N8HeujIXtwSoyks7Ef0hVB+YwNxPsbVqaGSpUAmSJ1E23kkCYkc9/mZQZgdGksGuqkRCDreI6Af74MzEAM1IEMbE+IloAgL4gTbmZG+MpbsBaMXxTgapXLGm5B2AIj4YiZN5k728owz4FlHoIEWlKnxanOqOd9CTPlPyw3XhquQ9ZWJn70gmNgBqNva+HJp8zZRy/ucI45pM1VkHpwYLbx4gFMT7TiOdzbfCgIHNoP0t+/zC4vxcCADpE7gbxvPQfXC+jmKjRUeo8bhZIBjnvZcU6B2NNRUQFY/+Jvjlgj70k76be1tsJKnE6tYimjsOpFue5MyB0/4GJVM86soWq+gDxEkHU2xAkG20xtbmbrsQ25jpq0AAhiskx09ZHkMQSt4trRYNAj1N/phVkc1UaXaq3dqdr+Jp2Ejaf7Y0nC0qaA1U+I3i1vlgqKTA26BOJUC2lggJixFyPpb64oyFKuAdSyfKPXmR+xjziHH6SZr7O2rWQNvhBIkA3mYvsdxjPcc7dihmTS0SFJkzeeQjb3wG02a6RqzQqnkB6kD8gcefYnb4nUAQQJm9/IREnGU4B26WoSMxpWT4DECNr9PXGoyvEFYG8ibX8geR98JuSCnZa3DlKMjO2g7hbf/AGFwMSzWUpMPHsOoGw6yPfCviHG1XUupQdPNo9N/e/l54+b8Q4l3+YeotRhNgRyER9em2DvA3R9XyppkHumLjbwsI6fd2xM5dS22k+nl+98fOezvExQ8OospI35XB/T54P4F2id85USo0I10Frwf7YEZpgUkbWrS0n4ZHXl+dvkMV00J+EbX2n6YIy9c9fn78/7/ADxKpllYyohhsDI/9SCPUfLG2f4j7/IKarRqNwOmw9htj16Rchw5BI6yB7Ex8t+uI5hHBBYGdtQi+87W298e5Hu1Yhw6qdijCfcHfCNux8UWV7LNRQRz6/6Tc/XFaHw6qL26G4+t/qMXVaYP8oOR5gfncYqOTZrhSrddvn1+WDFPoEq7PafEAbMvlIuI8+YnzGKs5wqlWpBKelFBBVqYANjMSNx5fXF1Kjp1K7qDzJ/SbfTFdI0lJi/Qg6Z+W/riv3J/YEznCKneoKLBqcHWrwrTFtINiJ/qJ2timtX7tmovTIqr92QVvsZ5WB/vh5UR9IcUJp82VlY28hv+fli7hvE02haij/DqDYzuAbg+fngbIsO9oTZbPUiyowfUZlQACIiIJkfInBtWqZChFCNujMHN+p0iAd4+uLc7w3K1GJAqUhEyPFcbAaRq36g7nCvLPXNXMIiLUNDTPdsRpDCQRaNlaQdJk4R6TXA/qJjx1mJprtA0suw/zAEY9wuyfarw/wAwdPGtxFokb388e4GPc2QanwqmgIc5U1gY09+qhfWRM+UDFdPgdRpK08u8b6aoMeuK+HcAo1L/AMcKOvdwb7AjnHOLYevmlQdzl0Hh5D4V82PM/XEkr+pfv4JxUmL6XB6KANUpqW30iSJ6QTe/lg2pRB8da0bLPhHTym+OFDTqqFCDAJYtudME3kIIxGln0JRS1ImJ1Ky3JMWk6tueLR0/A1pEK1LSq0xu7QQSzFkAuWaZEbm8bdYwLkchT094yo2wQqCDC2E3+kdJk4IzeV7z41eARCq3xRcFo5Tex9cXZclTJQzsNoA5AeLFrdbYi45YSiBRqaLfTCLinGpEAcpCk39W8vLn9cF5ku5JIJA2UC3uZ9/3cAZFyzOy+emNzy1GNhNl/ZCikgXbyA0ctM1al5uqkxq8z0UD6eWKq+Yas+hASOZFpj2sB9N97A3PZau5MKSOo5mfyHL9xfSyrU00qrFiPE2k/IeX5n6H3CB66dMPQWZCgu4G5OwB62NvUnAlOiazGxVFHi8ucDzP9ycEVMtVJACEDqQDHmbXP72gYY5XKAkUtqYuZsXP+/P5Y1Uawvg+WWoEqiRTA/hqREee9/L54dPUVV1MQANp2nz8h/bAmYzipb9LDGC452jq9/Up1wuhGEUgTAESstzlSCZ67DCykkqQvuzKdoOItUz9Zog99AtJMEAGDvqAB85GNtxnsXRq6aletoqaRJMLJFidwLk9MNjmclUC580Ai0xdyJdnsv3ZGkbC43nGb45xqlmajslS4Tw6hAtsoIn5mOeIznX0jcGR4xw5adU0qZZgpg6o6coNxH54Jy3FO4ZZWU0gFC5hiAZMiCski14AFzgRaZdZ3Yb3u14gTv8A2wX/ANuyxoVS9YmrTAZUV9yW0wSVCnTInSb8vJ+eSfuC8U4yKjlgi0xAAUHV9TczgSjUXYASefL546n3AN6ZM7eIgDzgyCNt/wDfFzEEWA2iIj0+v54zpdCtka7Os2DKB1vBjynDHLcIWpTSvRzAFYMqd2YU6zcKCxuSLbGSMLMq7d6q6fESAFBtJt5Rgji+cIeBACm3MyN79fPAymlQxqOC9r6qVO7zVJqfRirLs0GQfMG/WZw64z2up0aZKFXcaYE2GqbyPSYHlNsIeAsc3RenVoPWaSVdSBeAoBJECI+IHVy2nDvg3/TtAQ+ZfVedCSB5ajuT6RiiVsax92c4s2Yy9OtAGsHw77Er7gxg6lSZBOkH1jUPfb8sWI1KioRAFAsFUep/OcK87xFqgIVtI2Ok+L58vz8sHvyEvzPFKo+7pHoT8jtit67sRpqG24YEX9iIPqDgWnmqzWEt5wAB7n85noMTXMU/gceL7xpg6R0nmBe5NtyYjAlFPsKbXRZRolWMqoIMkmdNxPUSY6YuzWc7/lTUWhlUz5TJifUHngSuq1NqpblBlZ97W8x7YY5OqKYhqZsIEAER7f2wjhJcDqafIuFCoh109QAjmRf3sflad8X8NqpVM1HX+mQZM8hA8Pz9se8R4m1SQg020yN722n+w88RynA3oJek+0k7kjzj8gI/PC21yHD4CHLKfA2odG39iN/cYtyPF+7fwk03IuDzjryMEnfzwvzOd0iTvMBRzmw239vnyxDK8KqVaneVTC7KvOJJvyG+ww8JSfIklFGlbNUHvVy1Nm/EpKT6xufPHYEBp04ToNgCYHKwBgeu98e4sTyKs5xNmqdzTBvseoifYRzw3ytDu1UADlN/mfM4znAM6lKiC1RGeNLuSCbWG5BEAC2CT2qphbFmY7EKdPlMtMe/yxzJRWZMq54pDXitBXQhwjCRoVxa8CCZ57bHpBnAuVyUOXZE13CBZ8KyTck87e/W+L8vV70K8HUNiyxEi5AkxPTpv5yzOaWmLm5+Z9cdG7BMlXrJRUsxv16/2GF9MVGcuzkWgILBed/P8voPEJqaXJmbiLhfl9712vzwRTqkSFOocoIkGdzJE/PHPPUzSKRh2wOorKYmXbYdOfPaP+fNllaMKNbFiQOZAJ/f75YT5elWV2aAwtzhrE/iAteeew54K+3iDrVgerC3sYE4VtvgZJdlHGuJdyUCNF4PMR0v54NGfGmx1MRPXf0jCfiOfpaZqgMJsWggHyBEz6DCatmq1UaKSmkhEI4IvHKZsPJTPrisN1eEK0rGme4+aXwgl9mRYgRzYwYP1wXwzNuymoVZ3O0iNPkImB7Gep5D8N4G1NBtMQeYJ/QexwzpoyidA9jH0kYDmliJtvkKpZ5j8SEeQM4HzgylQxVpoW6skH/VH64sObUQGBE8mB9eeIfaabW5HYqf2PbA9SXaNsTB6nZzLtRNCmz00LaoR5g/+Wr5bbYz+c/6czenmSPJkH5qQPpjSrlqZhviv94AR7rH54MzOeZ10qFVvxKLiD0M2Itvg+pHwL6bMZW7K5mnTISjQZosyHxH07wgA+eM5meC5kllCOpcHXA8JIv4mFuU35jH07vqwEWJjciPeRbGP4zwao9Y1UhWI2Vj0HMeWDFRfDA4syGX4JV7zujpLvtt+vO2I1OzWYVyDTqHqNLHa3xRG8+2NLorIyDvjUYmyspYqw2A1Tz57+WGj8SrrarpLHYLcgby2mYt5fIbu4y6YKRmeCcBqVH0rQLlReoQIVpuCT0Hv5Y2HDP+nVDV3mY8Z5ILIPldvePTFHZ/PKlRqmYrVhNgANSLf7wHysBh5neLSfDUBSJBUbgg3n9++FUVF+4Ng076jQXQgVQogIgAjygWGI1OK0mpxpfXFwGgAxsWi3pBPlhLRqobSdfJQCSR1BiI2mIGPTTUXd5HReV4uQfy6b4ecWvqGjRCs5Y6VBJj4R+Z8p/EY8seZWisnvTOkwEXaR1I39B9cWitAgDSOQAufOP1N/M4ASi0kQRqMwpktO88z6AAW2wqyEMr53kNui7D32HtJ6gYEo6nOgIOpiwHmxP0m+GPDcgtRyKjimB90XY72JHhXblPqMV590BKUXDqOaghZ8zMt7G/4hgKrwEremi/1kbyYQHzPP3+WIJnKqLAYmTcwCB5LI29fkMDd2xIEFmGwAgD0Gw9T7nBVGmEMnxVDYKNh6DmfM/LnhuAEmzrGHdB3YFyRv8A5YuT9MMcuQ6RSqPpP3TMddjfFdHgzVSGrGwvpG3uefoPrhouYRT3dO7eXL99Ma+2Cr4A8tlRR8VQTP3pk+45e0+eDnqllkHu6cXePF/4giB/mMjy5idLIBW11GLt0Ow/T9nfGb7YcZ1Zd6SMDVZY0LuAZ2vHwg/X0wm9jbS3/wD2OXQRRMibxzPUljLE9T0x2PlOTyNdwe7pVG02OiDB6GNsdhWnYLl4NZQyyrstyLW+U9JOGPZjKo7wx8cDSSpjUJMEWvpVj5RI64PzvDGBAWFOiakD+WPM73HLe2Mn21zrDu1pytBT4NO5aPEzH/8AIRNuQMC1ykNHareWJwfTwKi2Cq4/oYA/J4A/1HFGaqU2tVEcvGCvsCYn2OM92L7Qh0FOo8sPhc7sswCd4PIjkeeNkKliAZHzHvv9SMV3Vhj0uhKnCFURTdlgyJuL/X64rzNOsBMrUG4BgGP/ACgi/nzw3OVpi4QLO+k6R6nT4T74j9mJ+FpkXDjfz1LaL7BTM8sb5WbImGfZRBQr0sYPPnb5NhTxDjoLaUUMZuVsB1vzPkLdTyw0znCCPC1ElDvoJIk8yAeXpGAjlKImmrMh6MoM2mSYkD39sZRhyNcgjIZCm7CqQlhANQhiR5D4VvzG97YbVuDhjqWqVsBFtMC9gLC5xlcxVbLsolSpmNFwvrsRz+uC8vxdtlOrnA/3i/vjNSYFQ6NCvTJgBhf7pBPTYD64rHEWF2Vh6Qw/fvirL8fqLAJ5x4x0+X5nDzJcTWqpLUpUGCwIKz7gfScTa8jpi6jWFUlVEtB2kEx7bY9o5KnOl7Nc3EWmB5m3PDVK9BWYJUVHnxAGD1uD69MZjjHZalXzK5g1nNRTIOu1tgAQQB6RgJUaw+pwcADRUmBFrx87/wD2xW+QrKAAyvAFjIJt/UGF9/i98e1ctmKceNX/AMwv7Tq/MYhU43UUS9MwOamfY7gfTBAVPmKyfFTJExKgkcvwkgXwHU4gKm4Ujoyg9el+X4eYwdR4i9WmGNCAdg24HoJ35bYT1Kq96RJk/ENwg5CeRO58umHjBMDdAWq99SAm+iTE2t09Bvh7kOEUqlTSH8IAPeEQb+m5PW2xkzGJZbxAqioyizHmdv8AT9duVse0cuyltOoeQuBztB/TDSmuEZJ8lPHeFrRojuZqPOi7CTqtM+W1o3GE3A+G1UqBXOlIvcGDHhEHoeoBvjXln0gW25mI/XfpivLZQLN9Tk3MW9AP7/IYVarRtgOMkygqPdhuZ2kE3+Z8sDrTIJJ3AmYvz9xtvE+Zww+zlSW1kAm8m3LrJ/04Yvk0CSWU9Tzn858sNGcW7FcWhGlBtPeMGCdY39PLzPtOK3rgWEIGHq7CPO8esDyw4aq2kqlQmRYTceYbcet8BZfJICRUOgEyXgn6zzPM3waNYqqpYiTpO4Ekt/m5n0FvLExQIE1DoXoI1H9B6XOHD8FqIuulFad2U39hNh7zvfHuQ7PT465B56fuDrP4ufKPLngKV8BeOSzs5XXuxporpa8xc3tJM6rc8HU8nTQl9KrPT8v9hgduK0ye7oMtR9jckWGwItMcpt9MFNk/8SuZnZOXp09tvXAfyvHJkm+eCh2qVrUiEpj4nI/9eR/Lz5YvyzU6asE5DxOTcn19J6DC7jHF1RJc6VFgo5+QHP8AL0xhOKccevKE6aZiKQYS0fiJtzm9ugOAk5B4NJxDtOarGllk7wbO9wINjBF4/q9I1b4a00pFB9pQFSI0uAQJ/qAuAFO973wP2E47llyyl6IoNOklQWLf1EhZIJ9YwZxGrNQtTqKwa/hHg/0ksJiJj6HDuHgWyvM8LQnw95S3+Ai97TCnYRuBud8dgejxGusyyOOWpBI3/CVx7jbUHcyjOLCimrsyzqZpjU8XJ5+Qv+eFOaRVUg01ZeYJmY23kfMYnR4smkWLybafrzwUvdsAV1NO1iT5yOXPHPKU+2FJPgWMy1VFNZREQooXYBiWYEWsWuY3t0wTTqV6ZAy9Y1Ft4akFlI5cjG3TAldmky0DkFOBwdR8THfrJ+WF3XyajQU+0bqjGugDKb6fig8wGvAP9XXCqr2901TCAoCAfxMpF99okxvgga1SWbUsXVhqAvax/TyvhVn+HZarL6WWoLmHs0bbnp0nnvikcmafRrj2mo0gNdQjUNSm52MHr12jkcS4hnmqANoD0ishgJuxhRIJH/Ixh+N8GrVtNRFVUCgDxE87kmLX9P1w27ONUytJlZlZVBY3AM7QsHcm2459MMk6sGbKnqq+sFBIXVO0jUVFxMiVMQowDma9ECW1KTuRe/qJP0xovtlKuGuFbzgTBsNpMydpuThLnKgpEK9IFZJnex1C/PczMjbDKQwPlKxZT3Vc+kj6zMehw1o8UzCIADIWQCuw813EzfGJ4llCr6kEDlPy3nrPPlg/JcXzCCVvH4oNjPMw3LkcO8iohS4SpdnFSrqYyxqDUSZmS6kQfWd8aHIcQNElWqCoQLTvyHPS0T1P9sUZTPGtLeFGUSYMbbyN+fn7Yz/aR9ddEpF0cKoc7C5kX33b6+WM0pcg4N3me0BAsJ5ADnbz522w+4XlKtejrqIKIjUNcSDvsDaPX+2MVwHhjGS/hB+E7MLTqgjkZFx0tjbZDNVKiBargqu9tIkeXQAemJyh4G3CqrkcwsigqlOZnSYuIU3htjJEWg+S3LcM06hThvF4i249CJEkyZ8XtONtUBYFQBERf+wwt4jlymnu6RYX1QJ6RsZ64aTaVIVU8sHMqqBF0kbydQPvBP0GO+1HcopI2P3huJAvf254jTziCZBBB6+vJoPLri2oytuAfWx+tvriGUUwyBqKxAJvP3h5Xvyn2xKpmQLKNbclHof7c4GJrl0Ai6357f2x1DKgAjwx0UBZA6xY4FoamLzUNRl16m2ss6ZHVhE/+MD64ZhtRiTI5CLDoLWxBnEfhXrzIHTy8zbAgzJc6KSzcTHTqx6W5+wODmQMILWsgdQxF/wnp58+lvnhs1MNBXn1/wCP1OF/DeC6SKlQ6niP6R6dfU+wGGdbMrTgXZ2+FFuzeg6dSYA5kYvCG0lKVlP2BUlwSjf07HyI5zgfVUzQNMeBABJAbcNsDK9L729cF5hPCWrEGLrSBlQRcaj982mNh0MasTpZkqEk+EIGaAd4LX3PS3njSaDFUX5PKpQRUUA6RvAH5Db9icZ7tHx2CKVFe8qybRYExvG5t8Iv1jDfMcWy3dA95qZzpVVJnUfukDxKbiZg35bC/stwvKUjqUg1TfxjSR/lG0eYnbBjGzN0YCrwKt3mrN96jMBpqd3rQQZ0kch5bXOCVyor6z3dPT8J8Cq9UAi7xb4hsPecfWeIN4CAY1WLbaRza/OJA6tptGMZn81le9NOjTCFIUkSoNukxI8wfrh5KkBOxNRoCx0BSogW2HkemL3qaRJwZUoxMtM7CLzy2/ZxRk6lWalJFR6xYaqTGRTW0l9wWgghOXMk2ATMLqtYBVeq/dB7oCjMWAi8KDAuInf0x2NCmZy+TZlJapUc6qjE6rm8AkiBJMDp7Y8wcmwYJaddqv8ADpMoAnS0AT5i7aY6f8aNarNQoZZz3ZNQ1KjGUUsbLEX0gWnYxJ3xfQzAoZhi8BKolKqCACTJJG0E7ry5RifE84takaa0waiNFo7uI+JCbry8Pr6mX1XKwrGDF5yj4tOrV4mg7g33B2YHrgjLBEPw+nM/IY2vD+yFM5Vai1abOqzpZbCDJFyb+2+EDZIOoK1g7s0JlkB1k85VQAoHUnrfA9PUm6SDuiuxbXqbzDahcsZ5jY8jAj0JxCkASFgG/wCt/pOCeK5epRcUShBXT4Z1eIgEiQSDDHTvsLbYIpURpLFkZgwUKHmozMJsAIixFzyM3thM3Q6aqy/I0q5pBqK0kqq2kSxOpSZ5gBZMeRjli3PcSosO7zCCrUXc050g7WYWPT++JcTy+hytPwCmqq6vMawPEQTNpI2tY4F4BwRXdaRjU3Uynhklucz/AJvlgqLvIVt5ZLO8KoBKiiyCC7spLC9gpAG5Ecp9sJM9kKgRCawogodQqCdRu0RckxFhsZG9i+zfBy2YZjVU6TKkqWJiDKk9ZPMG3lj05ChVCkrUaHKgqZEbiSbwRO3O1sapXyLijLNV1gSpYCBqA0zY3AuOe3l1wxyuWTSV8BtzJRhsPNDAncjl1w2zHAxAGoqBbqpkm28yLASdo3wCMu9FyQCRMEAAkmTIggkHcHmMFu+AfcT5uiFV2p06iuFGrVBiSZPhYgzYCI53xTwrs7Dd+7gM1yXkssx+EnxQfKJxo6udgUzVpm48TpbSCZAK9YuRIYArfHtDiFM66b92GY6kZWMQT96QCG3tE39MOm6NSsErVe6gUdcoqeI+Ek/CYCk84Nyd722nS7TaxUNQF+TSASdibgibHpjuJ5JAx0OGUuG0zBJ8MGQZBiInn8sJ+02QijmKi2C6QwJBIJABFt7R88ZZAzZZbtCjagtSSoJ0usEgSLEQPunkdpwzy/EpAJRoImV8Qje1gx6WXkcfHeA5w0zuTPUxvbY2vq98fVstappuoUIpiQLNT1CQGUfGRFibgGxIa6FpMZDM0qnhJRj+E7+6m4+WKq/CKTTGpCfwn9DbEWM0waiq66Z8SjT8Go3XUu83sOk85igv3HqU/ER4TrWzFOepVuNhBHODsLT5BXgBqcHqrenUBMWmV6c1sdumGXDcjC6qoBYk2sYA2mBf64jSNWJU06oN5EoYIkfiBkX+7j057T/MSonqsgerJKj3IwrgpcBUmiXEeG06t5IbnotPrPPz5YIyuTVBAAA6f364HPFKQUEMHLGFCeNnPQAb+Z2AuSBfEamWL3zMaYJFAHwx1qt97/KPDc/HY4MUoIDbkT+2NVkUI0D4qzDwDroH+IfMEKL3JBXCrtDxZMjQd0BaqYBZzLueWo8gJ+EC3IKCDgnifH6NOp3bVVV1+5qggECLctrRfY2BIx8p7Z585moppmQqwLxaeS7Afu+BusNUgwdr8yZJqBgRdTtBiYgSNp9d5nGt7J9tGbUlUISfukeEgLAuPEOU/FYC2PlUEEBiZPL9/u+NZ2EyLValQhY00iR1JJA8IPlMxePlhUmuCcZOz7Y6ZCrDnQGcRqHLa08pPLnfzwu4j2azInunp1FY21g+D2B8YH4bR1x884PmKi1CFJ1GZUkBiNoAMTa8Y3mR7TNRokWCr0SdN5IKiPORaL4aLsrTQDxPiFTLgUKiuXgBVDaiBILMNzE2tJsMJqHCT9rWsxereKYRSGCsL2faBMkwOZxsf+/5fOUgClGpr+FtQKtB8Vj4gVETYxODavCwaSHJmkwAgh5bWsm0za4s19tjhwXRnnyNU1GoqrodMnMwIQHknU2gsL3t1wPnuNJRU0cvcizVbEsRykRJHXltvt3aziGaCCm6NRUDxtNjts2yqb/FpJ5CJlJw7IO5amgJdQGZAslZIVdQMINy0EzpDGIiSq7MVAMxJib9YvvuTfHY0+X7GZl0EmhAkDWkmAdxbYnnAJ3OOwbfQBZRRWUq38o+JeqH1PLrgLN0qrVhQp93QL/4rsNMQfhUCZ5/LCyvxlqWo1EBBIhpK6INwROm4PPp64cZaolenpYnTyYm4M7H099wdsQcfTfsNCT5/sMq0dJFOnX7waRqfRGr25H098A5nLyO8UslQNfSItvv1sPnvbBXB8olJmFfvHZB/DQWVxtBYeKeYMx15YZ0D1AE3iZgevO3PBSzuRt77FWWyoqMjVUCimP4QpkqVIm+qZ1EmZGxAgXOCcwoUMwXU7XJNySepNzg4ppIIUOAbrO49r4po9oaCs3e0V8IsCV0oNrnQDEkeJpI5YpGNvnIG+zNJlalSS9SosHSCo6sREFhJMgCDJ23Jm/iNZ8rSSglA1GHI1NIJYmDANyb2vAt54OzdXMqpzFClqpipFjZi50jQrQ1tUTebxG2GdPINlKSVczWp947Kq0TZCxYA6iCS24JNgOZIwPQfIy1fIh4TQr1ai6qJpS02XWijlJCr0i0DnfGqzNCp4S41seawLC/w2gDootaeuOzVLNtVdq1VFqDwhKd4EyI1CLjaRa++EnFu0DIdK3YT4mvEi/qZvGw2g4lqNXRSl0e8SqDUQQDOykCOhJmIFtz1MdcBpTaoNTropm8GdJBNgs7gm3zwv70sG1sSX3J2nlOLaGdYpTogsWSYMWM3gjfwk8uQthEZmpq8AFVCFcVGBBkmST96AbIom20nkMYri2T+zsS1NdasCo3WxMaiQATaSByn30fD65ZgGqBY5pP1xRm1pprggnzN2nmFJk+1hbbBWoLtF2dVTljVbTQLW0FSyOTMBCPEASLg7byRbGby3D0zNMo+rf4g0qLbTYl4/LnjTcV4k9I061YJKqEValO2mLEhrDcGT0X1GcbiS/aFqLBZr1CRoVTN/hMQDJsQLi24N45QrwHcO7JUqVem6ZhWTUAVqppYx5aiJ6b+vLDrJVKwrOyIulnJP8AEIklgSZiL6VEEGwIBAJwTSrUXWn/ABkawFRXQglouJaFUA3nnB9cF5Phq09FJaqtMkM9SfO7HaZsMZ32ALp6iCI8QBE/AfhIB1LBEyL6bD2xeXBad/FvAP8AiE7pB+dhImb4xfH89XaaaAsEBL6NrXJbyA8yLnEuyuecg69RQ/D4oAI/U7xibb3VRrNQBNORc6N1Pef4A5jTVvNvvHykQacxDQDzIgEH/FVJhtJgAmYkdJtOe4kKzlO6sAfGHiSpGkwwgiR0vYemMn2l7QVindySN2fo2vUALk20zueW0DBZm6PoXE+MU8tRbMOAGbwyF0sfigeKD57H0OM/Q7b0aiM11YFoXbcWgi423uwO1pGPl/Ec45UKzNYzBnzEifXBHB1ldexuJ5n05DpgPEbF3N8BfaHvHzLVZDIYggEAACIAI63wur1xqKjoIOHEmJBGqOYmfInlh72W4bRao2qkmqJn0tEbfLCRnbyB2d2H4PTqIXr0g4JhZBDADmpBkGeY6Y3lLK6KZ0VBUQCe6r7iAT4agGrbqD64jlcsqiwHpiOeZv5VP+Yw8XMID1/qI2HnPTHSntRqMxSc5yrUqJTIpNAXUAamw6iQZEg2Pne+hPDUoUjMKxEEg9et/Exk2/5xdl0XLJGxX4j5nkOrHmfXkDKypSq5yr/DVtM2E7DzNhHVueOec6ZRIZ8Co68sUyw0FDpDEKTc6miORO+3TCDivbN8hXKVhqJMs+XsydNYaUcgHmJHlOHNACk32fJfxcw40tVHwoOYT05tt+iqr2OqmpUBNKoyEaZYlSZkuTvpW5K2LEETvNoJ1chWbvg3GWzJ0OwOkjUO70xqUMFcNMNFyAQfTYN81kqNNSVXSxYsCpgliIknY25tPvYYQnIs9NIrq7It58N+bRyv+XPAPDe0tKpmEy41uAQEqbhmvNjfTvfy8pwN/k1C/i/b5lfTlgpUWZzcMfICLefPljsP+LLw3LN/8inlkZ73USY5xFt8dgOE32Gz5e3hPd1FkfOcX5SvTy9NjTYxuqixBmLEER+z1kjM5EOmkCGU2kkeomDHrB/Oae0fBkp0Vr031UajFdBYGpScWhuo1CAY/DO4xRrdFoR4ENXi9Ym9VwOUMbAxYfTF68eq6BTZyyA+ENcC9/y9dsK7MBTghw3SQym8+RBEchtzmGHD+DNUMk6Ui5AmMcctOUORYqRqeD56qGVTpE26g87dJ3uZtz3w7zWW72CpCVL3tqFrEehi4wnTguYy6BmX+CzqoqAjZiNlmWI5Rvt5l7xfO5bLL3VOm1SsJBqVLkmL6QpAmeQgA9dsXcG1b4ZSLzS5I5zO1wVLU6bqkaEuAsbkEkkk9T5+9ObzWWziP3lBabsCIGk6j1JkadRMBm07EzzwXQzBZIdSCRdT8Q/UH64qpZCkJCWLGTPO8/7fLAU3mhnEp4hxplAV3Mqmlqk3bSLAGBytI3PzKRuG1q5DIkAmFFhvsPU4ITsrNU1K7a11SE2tM+IyQfK0D5Yc5h9R8ICL/SALcr8/U39owk/PY0TKfZ3LMgHwEhoIIBG9wY5YMWjVonUIVuTCRHmCOf8Azhj9rp0SqsSFLbCCQNzAtj6hwyrlq1FRS0PSIHhgHlzB5+uGhpuZpSpWfJqeX7p6cN3l1ZwFMQGHhJ6cj9J2xfn+KBmqVtCpTMBRGmG2a2wExcEg3OGPbShSp1xTy6MoUa30v4ZkyI+6wEH0ba2M/kuI6mCgBwR4ovEje0iJwJOSi4/kHOQVc2WbuioqeGbcgNgZtyjflgyl2JevTY0aajQJe+kHwyVBKmbEMAbbbTc/MVcktJ1QFa5KhQrQwMDUxAPOSAIOw53DHslnTl6NZais7OvhSf4S3PhK9TqJZ4vHzrFRStyp+P7JxUljkxNXg4oqtRe7ZwNhqRgf/Vh1E/KMaKn2hylYd3Vo1KTGBKiRv4SGSbyBc7HAv24ioiGmGMSyklbXHQ+WFfE+GoXMDRN9KxyMiGgN7SbzhIajX1Dyj4NQOG5ZkNQZinVA+J9SggWEEqY38he2+Ac1ws6lZR/DAk6TcxO4+9M/TCWlwKnpNR2UtpM6XAaTIXV56gDAGwGIjO1aaBzUDKIjUCCOniW97DY852wbTeMGTa5NBSK6A4qGSbhiLAWJa8LDQIgTIxke1mcQQirBBBMW5dNp9rThkvFnqtrCRN1AgjUBaWJExBIBjbywjzGUL1wuYdqAmZqU2JIJMtbfnta9j0LW5AFtOojrpeYPIiTt6YaikEH8kyCApBEARMOAJmDIIMbTGGGT7P0kZQH71QDqcAqGJJIgHa0D/Uegw3TKiozFzfSdKkgFnJAVRY8zfawwsYVgyMvl+7Zm1EUzbkIk9eXvY9cPuyuTHfSGEra+xBFgDzNvocT4pwygrMtQr4W06tr7WI/qMYhwbKlahpmnVZDOkkmDY/eUi158XMD3ZxV2A1WezLU2FOmNVYiy7hf6m6+S/PkDfwjJ92AYmq3xEidyQSZveD6COZwbw1cvRdXNVQ4B1gACSQOgm0Rvzwr7S8c1Me7JiLYZqwrATxrIUgQcwyJTW4FIsXedxDEgX5+gwiz/ABsvpoorUqDMAUpDVUcedxqMcpj1wZwvgq5gLoc1HYeOxVaPMSTZvb9ZxbxPjdDIlqWTQVa4s9VzIU+vM/0iAPW2DGCTsDGtUZfL0lZv/i0V2MxWqGCGDFfEZsdC9PlPsdmOG1KzVKNYtViAtWxUc9IIEiLSJge+PndKl9qqGrm8yB4SxLMuoqu/doSJE2hRczE3gOrwynoeorEJTJklRIA+8QGkDzuJ54o43yKj7dxjgVLMoyy1PWLlIEjobXB5jnGMvXo5bg9MsD3uYeyA7x/+q9Tz2xkaKcTTLrVp1arIfuCoxdRMDwte/JVkjmBhDTzJqMXqVDCyapaWcgcpPMm1439sLsV2GxzV7TVKhmvRTMNyLU50gnYRy/tzx2DuE5LKVHqhq1SE06VoBgqgrN3Rxrc85JiOUnHYdJM1g9Gs5pmqgDAmI1DUG5g9R1PuJnHZfOrSKtmKC1UcFXXTqCSLMi82G07xthPwzjq0jSVqaGiFKliILozRBAGnXTJIJ3IPMacars5wcZiqwqVYRACFT4nnaSR8IHTeRjk+J14/DQepPhBgreEYviOVpms4o1JRWBpv0mCCIvAPMbwDzwVwPiZSaVS52DEmTPI9T0Pt0w17Y8BNOqXQ6gbg2Mxb1sTB5THUxnKoBAIAJEHxc45EeuKaOrp/EaanHKZmnFhnFOM1KWqktWoU06YYhgqm5CT8IPM7nnywlo8VYNqLFmEC8nz/AH/vizjOZTMZh2pp3Qb7loBi+noJFh+WwGo8MZiBAUEwCfL62HyxPUU5O5tsnxwb3srmKuYVUpJqIF0WIEAC7G4HKCQLwBtj6FUzNDKU1DgVa5WGDKJ2iL/CoFh13vvj512dq1cmBUoNoJH8QEDS8CBPOxNtsXZepUzVXU5JIABYOQ2mNmUjradxf1wU6WEUSvsYpV72oyBRpIOqJgTy3tb3x1PLLl6bBdRvYM5MfO5ne8m/QDFmYrU0HdKdt4MEe/XGVzlfvHilziCSeRgtPIQbTvGNbSo15HbjWZ7qnqsNRgz0/q9owTXXN0aQzCpCyF1UwSwJMCFHiaSQPCDc4AyuWp01NXMVW0IRFIHx1CdlkAQLHn9YxLM9qmWqHy1NkTSo0NdUYzJ+JhquIsPPfBilyxs0M+NcOr0aVOpUqhmqk6k0iwieRDMesfPaSct2Memoak6uI2phV/5+eLuGcIrrUp1cwjZgtThRU8RVSQdjMXP3vLpa3jlSktMmgXo1ZuswCBuCJ6cx+eEm0uFgaK8iL/t1JjqNFWeQQxUa1I25SN+d7YlWyRLDS5U9InAeZzrNqawZzpCqbSbAS3nedhfDvs/wjv0/iVFpSPCGE6iRvBVbH4tzIIwI6bk0gb402J/s1QmVdCdi2m48t+uJrwoMDLEkG5P097emB+JMQ5CeLSxB3FusdT74X1eI6TqXVq1XBBgRzMb9IF74Sn0P3wOsxwhHXu3GpbXJ3+V/+cA1uzdJjDG8fdJWANog2x7luL6hGsm14B1D1ESPlivgFFKdXSjVW1A6u81cukgCcMsIVvNBD8CmkaIKhZEeEcgQPPYn5ziocDpoR/DDAKQFmN5vYW8R1QIvh3WBA+KMZrjPFq9KsFBpFDcKZ1QNzZT+7c8CNt4YXVZHOVzShnZaOjTCr49UFpFkK+LSqsd+lpwDQyxY6qbLUpqp1BR4h/mUxUW28qBfnvgijxWm669JE+HeDJEiQbHxCN/PywV9hWo6tC6hfVsUHXVvfpzw/qOOGDYmB1eFir3WpJIOpFneOcdPM+uNXWzdL7L3dNlR9MywiWU3v947i0zy2xRw/MGnU7xafeQpAZoEnlPMAXizH8ws43mySDIDFpbw7zysOXvsMUjJPgSqFtQ3tOCOG8FrVwWRSVBu1onoJNzhpwDgnfyzylFT4mNi8dD06t+ws7bdsVKDK5NgtIDxlIgjkAwPPnz5HmMUWeAHvaDtYaVH7NQUIfvFOXlPMk3PTrMwJ2VyJ/jqjUTVVd6l1VzsoSCC1yIIsYPKMKuzKU+8NTMFtKoWFOn/ADXAG62tEi9iNwRbCbhVCpWqu+XFQd2Gc1KTCUQbksSoI5HYNeJ2xRRoVst47w6sGqCoYANllWUkbkFTpVFUbnaIAGwVZXilakrIjlAxEkWYRcAPGpd5iY2MbYZ8H4sqs32hVrIyhAzLqVAQFLaAQGhZgWE+eG9PuHpVvs1KmlJfDRNZyylyW1EyhJYqJnltq+KGwDNi/gvak01IZn1E6i2qABCg6QBE3N7EkmN8PaPDlzhq1EqIg1BiERQtOZvWRl5INKr+ImCxJjCZ/Kd3oF5KBixEAgidQO0ch6T0wbwftHmcp4UaFnVpKj4oIkNEzfqdgd8ZrwYFOSRyZKsoMKwAIYSbjVsJ/XpjsOeHcbV9RrdxqtL1Aysx5/yhBC2AJudyTy8wLYRc0MsjwpUnyCPEEf5Daf6SNymNN2Y4gVMSabUpVQQCWsT3bANMSDDDpHMYyWUqLJU2RwAxN9LDZvYz7FhglkO5kVaW8blRYEHqthP4dJ+6ThdXTWpFxlwaMqNs1VtU1DqLfFbmQJsRb0P1wu+ymhWSrSR6jagUAhpiT0JkRPoOoY4acNz1LMUO8qllq2JndlJIBWRcWNxYEHpjW9p+BZP7IrUmCArCjVeoDYi95vPtBtbEdNbVSVV0PI+bZfirJmjnKCIpJk091KmNQB3kiTbrYRbEhxanmcxVC0u61sGRRBiAJPK5PiIiLkXvAmbQ06rIxJ5yRa9v09ojkcOsjwrTS+1skqH0khpKsDbUAZWT1/US7W5A4YTQyQb43ErciICx5TPv8owxyXEaBSA2hdtarAkWJ6xM+ftcj51O8ya5uk1NgtSKtMGGE+ERMS0HY8jY4QUjrYNUYeEytNTZQNmY8zzggAdJE4k1XJm/HAdxLgVddTsy1gT4GnaY3vblI28uWA3ylSmhCnxN/iRsT1HIDkNrDB2U4gVOuSFkELPx+cTGmOu9sNl4emdE01YEQWC6oncXG3PEm3YVQhQkBUc63Ivy9/LF/wD2ukviDvcyomRr3DDmTP188GPwNI0sXmfFNi3KG6iB8tsajs/2bpV6LE1SIJXSkeAgRBkfT64Mcywg1SyIsn2xzWXok1T351BQwU6mtp32BEEyTcztIxOtxHK1cua5ZzVtTSkeRuQCCCpFz8MjlckDH0J6tKmqZesqwVhQFlWCwPhEwbi31x834ktOnVrHuXpIW8Csh1/I7iZI8iMdGprNaeyk/OMk4wuVirhWVFBx3lJ2Jb4qbBd9oBhVuYJC7A9YBGdq10p06YqOtYMr6CqvTkHcKZ8I2A3A2uJwdmK00BU7lyjAFTpNxPLnMcv+cMOxnCKVauWNMwEBbUTMSdCzvuWPseuBpaijFqS+Z8Dzi21XBDgqZnPVj3xRSFvAMEKQpi+qTJ3mLiYiXOS7KPRqd5WanWoqCSunxSNjcXETI1QbWxHtTTp0GZ6KFSiCdBHxMYUEEkRtICk3UyIMjZStmc3qpqzNTNizAqIuLgyIMm0Tt0xN85WQ9YKuLrRarqoKqppAIVQAT1EWiIFuYPXAuWbUxRFJIEmBaLzflEc43HUY1+V4KioyJDuRBquoKr6LsfT5nGF45SVK1SmKpYhr1GMHXA8Pgi8AAEbQBHVXp1lhUuka3JcIq0Kgq1aa1Ei4XxFCY8UEXgSLdel8Le3XZ3J16D5mkypWCyCsRUOw1LEG5swgzF8d2W7Y1INOtDBB8c9IjneZgbmd4wtrUgKjVqwvUYsKQPM32+6CfcycNaisCuLvIv4BwkLTmtGnkd/FP3AZm1hhgtfloCJNlMEnzM/e6k8rDrjx61V2GkKTzDAlVX0BF42/XAXEs3THgRtVQTvsSBJHSYuB+eFUO2Om6x0PawgHV8XKOXP9/uVXDMuK+ZVCJAJn0Fz+/XDLsbXNVu7Y6g9F0vc6hBFzz0zjPZHOdzWp1Kkd3LLUkWhjz8r4rFYtCpW6GHb3j3dg0FhNKxCz4njlH3V6nz3NsfPeEZI1mMAtAmBALHpJsJg36A26aDt1wlvthqDxJXl1eRp0qFkzsAs7nlB54ApZ2kEqohIHwU1VmQwR4qtRtOkrpkaSZkCRERaKpUibAsrxmtRqPVApMdUOjRJg7b6ioNyJ8RAkmMN+AZ6m9OrUrVqYqVHDFQqKxZAWLPp0lgTBVATOmSSZGE+V4QtUrFRVWAXJMMkjU5YNpJYiyAQuwtMYS1lXdWY3PxAKQDOnZjJK7gYcyTlkLzmUYFmU6jqMwd4gGx8WokyZAAveximpQZfHGmbahsYsfUAkjofOcEcM409EPpClmXSrMJCSRMDaIG0G49sNMlxCi9RGqprCAEhSEWQpbUUKtpXVuNiJsFNyA9o9plNBcvWSFuXrfzCW8Kq8aNQhZshBsINyMPqJo5ihWWlQR6VJbGo9lLuVLy8DvmAEHUIE8zdZmuAd/mFW2X7xdbVHEIRp1Fgo8PkFUzMkneM5xDKVctUNMsy8x+F13BAO0gzFiJGAGqK63DCHZWIpRsKpgnzEwSsizc98djqnFKvhCmnT0qFM0w2qOd1aLdIn8uxgNsi0RMb+Fh+Fh/ff3I5YIp1Syh1/mU9/6k2BPWJ0kc1K8gcH8dyio4qC1OrZ7WV+Te//APXXClKzI4kDUliDzFwQesgkemFhJTjaM1THGV4gtOnRVaTN4zpPeE/wyPFSCkfEGg6pvCGPEcaenX7xVEghVlG/EpvMfn/tjF6FHgn+FU8SMT8J5SfIyrf6uQw/7IZwI5o1lYhSSvUHZlPPSeY6z1jE9SPaHi+h5TyQrDxUy5UGADE269LD5A8rqeKUTQLIjkI8EgGzdJ84n1uMaLMipRCkDSsWHMRhZxTLCsQ7VAimA50ltEXFQCRBWLmdt503EXkzADRC5dq1DMEMx0VKREHSfOYbpMCx6SMD5J6bCTTXvBJM3BHQDa5E359cULRfL1WpMJMkMFvI31D62PmCLkYtemC0CzdOTeaz/wCpuDI3sGlG1TAmP+Ddn6lbMpTZ08ad6W3i8aSpAuLW29cbl88vDUWhJqFpIaBIP9UGOY84Pvj5lluIlSstoZWkPvBFuf5W/TDI8Qqu5dxrvCkmSB90/X4YF+szhNPRlhWvvx/wEpVeB6meSqHLAqkSskMwczOhlgFQYhTy9MeZfMV6ak5epIN4AGoGRuDNoBBj5jA+VyBLKGgxd+fisdI67yfYRfHmarTXRKY8THTKxdidO/kfnBjDy+GklcXbz+BlqXhmy4NSaoqZys+pwraVgAIDuDYmbQT5YlX4lRzFA66DVFYHwkKesESbeVpuMDcZ4etDLFu8ZiIB1WDajB2iJn9zhNT7K1AS6M9AxJK1gRa8wbYkm06o1JkOznZzP0ssnd5lNCjwUaqEyJ+FnmV25KY9LADM12XNBFy9bKVZBLBgEKCJPhYqV8NwOQE9A07NcRemk0qne0tQ1Spszt1HNifmRttjztTTbMaXqgU0jQrGQCWPU9Y2wu612V3dNL9/n/YqXN/aKoQuBSDk63eNV2MEtMmBYmL6bbHGt4Y6sqims0Wlkpq1ybXf+idvEffGUoZCmi913iRE3aT8gMeZiuUrDMHPOKioVkJMqQBBBABPhBk3sMFasU3f6hHE2fGawSlqzFXu0t4KbaS19tXxH0SDbnMYw3EKFOu5TLUgtIuHB06X+GCJmQpN/FcXt0FfiFJqgLLXqz8dWowUC8C5kmbmFNrSBNm+dzLLTU0RpVheesTvz579CIwZTclhGS28MtJp0BAVTUN4A8IJ5nz/AC5bRgalTZ2LMZM3P6DzxQoWnT72sdCxJk+JvTyn54Q8R43VrOi5ceEbqu6wZDdI9J69cBRoOWMO1PFTTpU1oFYq6xIPiVkOkqRFmkHexjHnARQX+JmVrtYMndb6ha5F1JWI8QFjPLHuaymtmqba21lYA8UCSIJiel9zttiJqhL22vO3nzj574SWpTwhopoOqZymz0jliMm0SqrWp1KhlT4iCGiQ0Eknl64p4jw8MGpudQYXPWdza0z+uBqPEzQUrTo0U1yGYUxqIaLG8EQOnM4vr8RaoFUKGH3iPi8jA+R9AesUWom8CNUFcPpK/DauWZnrCgp0kKC28peykWI3EBT0nCHs12KbOZZ6uoU5YdwxvMbkwbKTYGJtMDYzp8JamrJTqNTbemeaHex3jymYw94JxquirqjX96mzQreatEI3PSRoJ20yTi1iGEzNHMZKqKWaRkWfiUA2gIWQ2DkLO557DbDHtBSyVT+LllVJBAKk6dwsuN1ZiCSUExfmTj6dTzuWzqPRqU5CgGpTqrBUkkC24I0mGFuYJ3x8O7S5ahTzVellyWoq4ADGZ03IJEEgNIHkN+eGRlRPLcCrOEhDLyVIHxmY8Ow0LBJ/2wJxTKGhU7oshdDJZTqXVFom1psY5+mCezXE1o1w1U1WQEvppmC1TRpUTsiciReI5bbX/p/w3I5mrXFZNzYVSGQyPuuY1FQDpUiRBa8SWbFMfQ7R1DU7yo66xBDOoKEjTDMNgRptpCxyI3GnyNXL1FqVcw6O1RmATRrWmC4R6jCmCykA6lnYA9fCg7ejKnOFMnR7tV8JW4DFbFoPwrsBO8E2kE56jmHRWVDpDgEiB1BDbSZHncHGXsZo0vaXgdGjU/hVSFYtppwahVQdIJaRdiGMEAjnjsJ/tyVABUqMumY8Orck2tA9vljsEzdM2tSijq1JhIcfIi4+uMXUqPpSoYkDT5FfEAIjoCPTTznHY7HH8I8NDTLMmNatTPQup6FVk+zKseoXpg7JV7JV+9TYBrSGEGJE38KlTtaOpOOx2OqQEbijxk1aMMJCMFYm7Q2xXzHnvgLN1zQcifvaZHnab47HY5YlHwmL+D8GGdKUaS06JCVKgaG8QVgpRhMAamBBGwJEWugfLlv4YNyNSN5xcNzg6Y8rHqD2Ox0Q4Jj3glNcxlqj3DUd5MypJ033kaSIPRYIviIqPTMA8gfY3/Yx2OwidtoZ4GGQzhuUJQk+IrF7Re0bdIww4ODTzFGtIZKTfDcbgr1IJG/rjzHY25xTSZmk8jrtf2vZjR7pB4GFWH2JBMC3mJxnuM9tWzFJqdWhTEjdSdQM7g2+XoeUY7HY5HrSUqCsHvBe0NOvSocOpoyMlTVVaYDRLDSRfeOkQMa7tPxymMqtKmrhmVWpk3AlgbkkmdLETfHY7HTB3AEuTIUc5SbU+lhVA0sbXAsTPqBuNsU5VAxJAE7y1/kJjHmOwNkb4C3YalIb7nqcNKNTQKiHxMlMuAQNI2IvvIjoB4m8sdjsCTpGSF3bbhBfRFQlXTXDR4gRcNy+WA+zCtkmRqbFgD4lYkhlYDUt5gRt5i83nsdiUpNSpFIpNEcwp7/vVsjMGFOTpChyWX0It5bYs4lw8VUJU6RvBvbpjsdhd7pDNFPZFlq0MzVcFkpLAWYIYyARG4BBscEcdSnl81SFMEF6ak7QGZQxjyx2Ox0bIvr9yST/AH8Fme4mTTYlQXQTMxI3jbEcvUFQIRMOAVnfxdd/1x2Owuk21k08MnWprEOD8JUVEOmqsjSdLen3TKmBbCfs32KSk1WrmwtXL0ELFEZg76tWkmywYT4QwG1zy9x2LReaEkYbNKreNF003LFFJkquogAnmQOePKGcZA6gnS4h1kgOAIAbqBG3SRj3HYqBmxp5hBk6JzKtmKjl5YtoIp0yA1PUASVOqADsCY04G7V5hcy5MEJSU6AYBSmiiFGkAE3m/Mec47HYMRXyJu0nZx8mKBd1fvqYqCARpkAxffcXt6Y7HY7GQT//2Q=="/>
          <p:cNvSpPr>
            <a:spLocks noChangeAspect="1" noChangeArrowheads="1"/>
          </p:cNvSpPr>
          <p:nvPr/>
        </p:nvSpPr>
        <p:spPr bwMode="auto">
          <a:xfrm>
            <a:off x="155575" y="-1385888"/>
            <a:ext cx="4419600" cy="28956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8" name="Picture 14" descr="https://upload.wikimedia.org/wikipedia/commons/f/fd/Pentagon_on_9.11_-_2.jpg"/>
          <p:cNvPicPr>
            <a:picLocks noChangeAspect="1" noChangeArrowheads="1"/>
          </p:cNvPicPr>
          <p:nvPr/>
        </p:nvPicPr>
        <p:blipFill>
          <a:blip r:embed="rId4" cstate="print"/>
          <a:srcRect/>
          <a:stretch>
            <a:fillRect/>
          </a:stretch>
        </p:blipFill>
        <p:spPr bwMode="auto">
          <a:xfrm>
            <a:off x="5029200" y="3581400"/>
            <a:ext cx="3886200" cy="254613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EE710D3-36D8-49FA-9BBC-4E790DC65D6B}" type="slidenum">
              <a:rPr lang="en-US"/>
              <a:pPr/>
              <a:t>3</a:t>
            </a:fld>
            <a:endParaRPr lang="en-US"/>
          </a:p>
        </p:txBody>
      </p:sp>
      <p:graphicFrame>
        <p:nvGraphicFramePr>
          <p:cNvPr id="5" name="Object 2"/>
          <p:cNvGraphicFramePr>
            <a:graphicFrameLocks noChangeAspect="1"/>
          </p:cNvGraphicFramePr>
          <p:nvPr/>
        </p:nvGraphicFramePr>
        <p:xfrm>
          <a:off x="355600" y="973138"/>
          <a:ext cx="8680450" cy="5757862"/>
        </p:xfrm>
        <a:graphic>
          <a:graphicData uri="http://schemas.openxmlformats.org/drawingml/2006/chart">
            <c:chart xmlns:c="http://schemas.openxmlformats.org/drawingml/2006/chart" xmlns:r="http://schemas.openxmlformats.org/officeDocument/2006/relationships" r:id="rId3"/>
          </a:graphicData>
        </a:graphic>
      </p:graphicFrame>
      <p:sp>
        <p:nvSpPr>
          <p:cNvPr id="203779" name="Text Box 3"/>
          <p:cNvSpPr txBox="1">
            <a:spLocks noChangeArrowheads="1"/>
          </p:cNvSpPr>
          <p:nvPr/>
        </p:nvSpPr>
        <p:spPr bwMode="auto">
          <a:xfrm>
            <a:off x="914400" y="152400"/>
            <a:ext cx="7391400" cy="819150"/>
          </a:xfrm>
          <a:prstGeom prst="rect">
            <a:avLst/>
          </a:prstGeom>
          <a:solidFill>
            <a:schemeClr val="tx2">
              <a:lumMod val="50000"/>
            </a:schemeClr>
          </a:solidFill>
          <a:ln w="57150" cmpd="thinThick">
            <a:solidFill>
              <a:schemeClr val="tx1"/>
            </a:solidFill>
            <a:miter lim="800000"/>
            <a:headEnd/>
            <a:tailEnd/>
          </a:ln>
          <a:effectLst/>
        </p:spPr>
        <p:txBody>
          <a:bodyPr>
            <a:spAutoFit/>
          </a:bodyPr>
          <a:lstStyle/>
          <a:p>
            <a:pPr algn="ctr">
              <a:spcBef>
                <a:spcPct val="50000"/>
              </a:spcBef>
            </a:pPr>
            <a:r>
              <a:rPr lang="en-US" sz="4400" b="1" dirty="0"/>
              <a:t>Ronald Reagan won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3050"/>
            <a:ext cx="8229600" cy="1399032"/>
          </a:xfrm>
        </p:spPr>
        <p:txBody>
          <a:bodyPr/>
          <a:lstStyle/>
          <a:p>
            <a:r>
              <a:rPr lang="en-US" dirty="0" smtClean="0"/>
              <a:t>Hurricane Katrina</a:t>
            </a:r>
            <a:endParaRPr lang="en-US" dirty="0"/>
          </a:p>
        </p:txBody>
      </p:sp>
      <p:sp>
        <p:nvSpPr>
          <p:cNvPr id="3" name="Content Placeholder 2"/>
          <p:cNvSpPr>
            <a:spLocks noGrp="1"/>
          </p:cNvSpPr>
          <p:nvPr>
            <p:ph sz="half" idx="1"/>
          </p:nvPr>
        </p:nvSpPr>
        <p:spPr/>
        <p:txBody>
          <a:bodyPr/>
          <a:lstStyle/>
          <a:p>
            <a:r>
              <a:rPr lang="en-US" dirty="0" smtClean="0"/>
              <a:t>August 2005</a:t>
            </a:r>
          </a:p>
          <a:p>
            <a:r>
              <a:rPr lang="en-US" dirty="0" smtClean="0"/>
              <a:t>Category 5 Hurricane</a:t>
            </a:r>
          </a:p>
          <a:p>
            <a:r>
              <a:rPr lang="en-US" dirty="0" smtClean="0"/>
              <a:t>Levees broke in New Orleans</a:t>
            </a: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 xmlns:a14="http://schemas.microsoft.com/office/drawing/2010/main" val="0"/>
              </a:ext>
            </a:extLst>
          </a:blip>
          <a:stretch>
            <a:fillRect/>
          </a:stretch>
        </p:blipFill>
        <p:spPr>
          <a:xfrm>
            <a:off x="4872251" y="1143000"/>
            <a:ext cx="4038600" cy="2270760"/>
          </a:xfrm>
        </p:spPr>
      </p:pic>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28600" y="4282209"/>
            <a:ext cx="3591378" cy="2022102"/>
          </a:xfrm>
          <a:prstGeom prst="rect">
            <a:avLst/>
          </a:prstGeom>
        </p:spPr>
      </p:pic>
      <p:pic>
        <p:nvPicPr>
          <p:cNvPr id="7" name="Picture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205734" y="3809999"/>
            <a:ext cx="4121555" cy="2733965"/>
          </a:xfrm>
          <a:prstGeom prst="rect">
            <a:avLst/>
          </a:prstGeom>
        </p:spPr>
      </p:pic>
    </p:spTree>
    <p:extLst>
      <p:ext uri="{BB962C8B-B14F-4D97-AF65-F5344CB8AC3E}">
        <p14:creationId xmlns="" xmlns:p14="http://schemas.microsoft.com/office/powerpoint/2010/main" val="32593783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Election of 2008</a:t>
            </a:r>
            <a:endParaRPr lang="en-US" dirty="0"/>
          </a:p>
        </p:txBody>
      </p:sp>
      <p:sp>
        <p:nvSpPr>
          <p:cNvPr id="3" name="Content Placeholder 2"/>
          <p:cNvSpPr>
            <a:spLocks noGrp="1"/>
          </p:cNvSpPr>
          <p:nvPr>
            <p:ph sz="half" idx="1"/>
          </p:nvPr>
        </p:nvSpPr>
        <p:spPr>
          <a:xfrm>
            <a:off x="152400" y="1447800"/>
            <a:ext cx="4038600" cy="4525963"/>
          </a:xfrm>
        </p:spPr>
        <p:txBody>
          <a:bodyPr/>
          <a:lstStyle/>
          <a:p>
            <a:r>
              <a:rPr lang="en-US" dirty="0" smtClean="0"/>
              <a:t>Considered “full circle” of the Civil Rights Movement</a:t>
            </a:r>
          </a:p>
          <a:p>
            <a:r>
              <a:rPr lang="en-US" dirty="0" smtClean="0"/>
              <a:t>First African American President</a:t>
            </a:r>
          </a:p>
          <a:p>
            <a:r>
              <a:rPr lang="en-US" dirty="0" smtClean="0"/>
              <a:t>Barack Obama</a:t>
            </a:r>
            <a:endParaRPr lang="en-US" dirty="0"/>
          </a:p>
        </p:txBody>
      </p:sp>
      <p:sp>
        <p:nvSpPr>
          <p:cNvPr id="4" name="Content Placeholder 3"/>
          <p:cNvSpPr>
            <a:spLocks noGrp="1"/>
          </p:cNvSpPr>
          <p:nvPr>
            <p:ph sz="half" idx="2"/>
          </p:nvPr>
        </p:nvSpPr>
        <p:spPr/>
        <p:txBody>
          <a:bodyPr/>
          <a:lstStyle/>
          <a:p>
            <a:endParaRPr lang="en-US"/>
          </a:p>
        </p:txBody>
      </p:sp>
      <p:pic>
        <p:nvPicPr>
          <p:cNvPr id="62466" name="Picture 2" descr="https://upload.wikimedia.org/wikipedia/commons/thumb/2/24/ElectoralCollege2008.svg/349px-ElectoralCollege2008.svg.png"/>
          <p:cNvPicPr>
            <a:picLocks noChangeAspect="1" noChangeArrowheads="1"/>
          </p:cNvPicPr>
          <p:nvPr/>
        </p:nvPicPr>
        <p:blipFill>
          <a:blip r:embed="rId2" cstate="print"/>
          <a:srcRect/>
          <a:stretch>
            <a:fillRect/>
          </a:stretch>
        </p:blipFill>
        <p:spPr bwMode="auto">
          <a:xfrm>
            <a:off x="4427860" y="1981200"/>
            <a:ext cx="4716140" cy="2743200"/>
          </a:xfrm>
          <a:prstGeom prst="rect">
            <a:avLst/>
          </a:prstGeom>
          <a:noFill/>
        </p:spPr>
      </p:pic>
      <p:pic>
        <p:nvPicPr>
          <p:cNvPr id="62468" name="Picture 4" descr="http://static.guim.co.uk/sys-images/Guardian/Pix/pictures/2009/11/3/1257238181565/USA-PRESIDENTIAL-ELECTION-001.jpg"/>
          <p:cNvPicPr>
            <a:picLocks noChangeAspect="1" noChangeArrowheads="1"/>
          </p:cNvPicPr>
          <p:nvPr/>
        </p:nvPicPr>
        <p:blipFill>
          <a:blip r:embed="rId3" cstate="print"/>
          <a:srcRect/>
          <a:stretch>
            <a:fillRect/>
          </a:stretch>
        </p:blipFill>
        <p:spPr bwMode="auto">
          <a:xfrm>
            <a:off x="0" y="4229100"/>
            <a:ext cx="4381500" cy="26289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Sonia </a:t>
            </a:r>
            <a:r>
              <a:rPr lang="en-US" dirty="0" err="1" smtClean="0"/>
              <a:t>Sotomayor</a:t>
            </a:r>
            <a:endParaRPr lang="en-US" dirty="0"/>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r>
              <a:rPr lang="en-US" dirty="0" smtClean="0"/>
              <a:t>First Hispanic Supreme Court Justice</a:t>
            </a:r>
          </a:p>
          <a:p>
            <a:r>
              <a:rPr lang="en-US" dirty="0" smtClean="0"/>
              <a:t>Appointed by President Obama</a:t>
            </a:r>
            <a:endParaRPr lang="en-US" dirty="0"/>
          </a:p>
        </p:txBody>
      </p:sp>
      <p:pic>
        <p:nvPicPr>
          <p:cNvPr id="1026" name="Picture 2" descr="http://a5.files.biography.com/image/upload/c_fill,cs_srgb,dpr_1.0,g_face,h_300,q_80,w_300/MTE5NDg0MDU0ODMxNDY1OTk5.jpg"/>
          <p:cNvPicPr>
            <a:picLocks noChangeAspect="1" noChangeArrowheads="1"/>
          </p:cNvPicPr>
          <p:nvPr/>
        </p:nvPicPr>
        <p:blipFill>
          <a:blip r:embed="rId2" cstate="print"/>
          <a:srcRect/>
          <a:stretch>
            <a:fillRect/>
          </a:stretch>
        </p:blipFill>
        <p:spPr bwMode="auto">
          <a:xfrm>
            <a:off x="990600" y="2209800"/>
            <a:ext cx="2857500" cy="28575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ED792395-3DD3-49FF-A1DA-FFB8C945FF9D}" type="slidenum">
              <a:rPr lang="en-US"/>
              <a:pPr/>
              <a:t>4</a:t>
            </a:fld>
            <a:endParaRPr lang="en-US"/>
          </a:p>
        </p:txBody>
      </p:sp>
      <p:sp>
        <p:nvSpPr>
          <p:cNvPr id="199682" name="WordArt 2"/>
          <p:cNvSpPr>
            <a:spLocks noChangeArrowheads="1" noChangeShapeType="1" noTextEdit="1"/>
          </p:cNvSpPr>
          <p:nvPr/>
        </p:nvSpPr>
        <p:spPr bwMode="auto">
          <a:xfrm>
            <a:off x="1295400" y="152400"/>
            <a:ext cx="6586538" cy="1066800"/>
          </a:xfrm>
          <a:prstGeom prst="rect">
            <a:avLst/>
          </a:prstGeom>
        </p:spPr>
        <p:txBody>
          <a:bodyPr wrap="none" fromWordArt="1">
            <a:prstTxWarp prst="textPlain">
              <a:avLst>
                <a:gd name="adj" fmla="val 50000"/>
              </a:avLst>
            </a:prstTxWarp>
          </a:bodyPr>
          <a:lstStyle/>
          <a:p>
            <a:pPr algn="ctr"/>
            <a:r>
              <a:rPr lang="en-US" sz="3600" kern="10">
                <a:ln w="19050">
                  <a:solidFill>
                    <a:srgbClr val="000000"/>
                  </a:solidFill>
                  <a:round/>
                  <a:headEnd/>
                  <a:tailEnd/>
                </a:ln>
                <a:gradFill rotWithShape="1">
                  <a:gsLst>
                    <a:gs pos="0">
                      <a:srgbClr val="B9CBE5"/>
                    </a:gs>
                    <a:gs pos="100000">
                      <a:srgbClr val="FBD1A3"/>
                    </a:gs>
                  </a:gsLst>
                  <a:lin ang="5400000" scaled="1"/>
                </a:gradFill>
                <a:latin typeface="Arial Black"/>
              </a:rPr>
              <a:t>Domestic Policy</a:t>
            </a:r>
          </a:p>
        </p:txBody>
      </p:sp>
      <p:sp>
        <p:nvSpPr>
          <p:cNvPr id="199683" name="Text Box 3"/>
          <p:cNvSpPr txBox="1">
            <a:spLocks noChangeArrowheads="1"/>
          </p:cNvSpPr>
          <p:nvPr/>
        </p:nvSpPr>
        <p:spPr bwMode="auto">
          <a:xfrm>
            <a:off x="609600" y="1219200"/>
            <a:ext cx="8382000" cy="5319713"/>
          </a:xfrm>
          <a:prstGeom prst="rect">
            <a:avLst/>
          </a:prstGeom>
          <a:noFill/>
          <a:ln w="9525">
            <a:noFill/>
            <a:miter lim="800000"/>
            <a:headEnd/>
            <a:tailEnd/>
          </a:ln>
          <a:effectLst/>
        </p:spPr>
        <p:txBody>
          <a:bodyPr>
            <a:spAutoFit/>
          </a:bodyPr>
          <a:lstStyle/>
          <a:p>
            <a:pPr>
              <a:spcBef>
                <a:spcPct val="50000"/>
              </a:spcBef>
              <a:buSzPct val="200000"/>
              <a:buFontTx/>
              <a:buBlip>
                <a:blip r:embed="rId3"/>
              </a:buBlip>
            </a:pPr>
            <a:r>
              <a:rPr lang="en-US" b="1"/>
              <a:t>1980 election</a:t>
            </a:r>
          </a:p>
          <a:p>
            <a:pPr>
              <a:spcBef>
                <a:spcPct val="50000"/>
              </a:spcBef>
              <a:buSzPct val="200000"/>
              <a:buFontTx/>
              <a:buBlip>
                <a:blip r:embed="rId3"/>
              </a:buBlip>
            </a:pPr>
            <a:r>
              <a:rPr lang="en-US" b="1"/>
              <a:t>Religious Right</a:t>
            </a:r>
          </a:p>
          <a:p>
            <a:pPr>
              <a:spcBef>
                <a:spcPct val="50000"/>
              </a:spcBef>
              <a:buSzPct val="200000"/>
              <a:buFontTx/>
              <a:buBlip>
                <a:blip r:embed="rId3"/>
              </a:buBlip>
            </a:pPr>
            <a:r>
              <a:rPr lang="en-US" b="1"/>
              <a:t>“Reaganomics”</a:t>
            </a:r>
          </a:p>
          <a:p>
            <a:pPr>
              <a:spcBef>
                <a:spcPct val="50000"/>
              </a:spcBef>
              <a:buSzPct val="200000"/>
              <a:buFontTx/>
              <a:buBlip>
                <a:blip r:embed="rId3"/>
              </a:buBlip>
            </a:pPr>
            <a:r>
              <a:rPr lang="en-US" b="1"/>
              <a:t>Space shuttle Columbia </a:t>
            </a:r>
          </a:p>
          <a:p>
            <a:pPr>
              <a:spcBef>
                <a:spcPct val="50000"/>
              </a:spcBef>
              <a:buSzPct val="200000"/>
              <a:buFontTx/>
              <a:buBlip>
                <a:blip r:embed="rId3"/>
              </a:buBlip>
            </a:pPr>
            <a:r>
              <a:rPr lang="en-US" b="1"/>
              <a:t>Supreme Court nominees</a:t>
            </a:r>
          </a:p>
          <a:p>
            <a:pPr>
              <a:spcBef>
                <a:spcPct val="50000"/>
              </a:spcBef>
              <a:buSzPct val="200000"/>
              <a:buFontTx/>
              <a:buBlip>
                <a:blip r:embed="rId3"/>
              </a:buBlip>
            </a:pPr>
            <a:r>
              <a:rPr lang="en-US" b="1"/>
              <a:t>AIDs</a:t>
            </a:r>
          </a:p>
          <a:p>
            <a:pPr>
              <a:spcBef>
                <a:spcPct val="50000"/>
              </a:spcBef>
              <a:buSzPct val="200000"/>
              <a:buFontTx/>
              <a:buBlip>
                <a:blip r:embed="rId3"/>
              </a:buBlip>
            </a:pPr>
            <a:r>
              <a:rPr lang="en-US" b="1"/>
              <a:t>Martin Luther King, Jr. holiday</a:t>
            </a:r>
          </a:p>
          <a:p>
            <a:pPr>
              <a:spcBef>
                <a:spcPct val="50000"/>
              </a:spcBef>
              <a:buSzPct val="200000"/>
              <a:buFontTx/>
              <a:buBlip>
                <a:blip r:embed="rId3"/>
              </a:buBlip>
            </a:pPr>
            <a:r>
              <a:rPr lang="en-US" b="1"/>
              <a:t>1984 election</a:t>
            </a:r>
          </a:p>
          <a:p>
            <a:pPr>
              <a:spcBef>
                <a:spcPct val="50000"/>
              </a:spcBef>
              <a:buSzPct val="200000"/>
              <a:buFontTx/>
              <a:buBlip>
                <a:blip r:embed="rId3"/>
              </a:buBlip>
            </a:pPr>
            <a:r>
              <a:rPr lang="en-US" b="1"/>
              <a:t>Challenger</a:t>
            </a:r>
          </a:p>
          <a:p>
            <a:pPr>
              <a:spcBef>
                <a:spcPct val="50000"/>
              </a:spcBef>
              <a:buSzPct val="200000"/>
              <a:buFontTx/>
              <a:buBlip>
                <a:blip r:embed="rId3"/>
              </a:buBlip>
            </a:pPr>
            <a:r>
              <a:rPr lang="en-US" b="1"/>
              <a:t>War on Drugs</a:t>
            </a:r>
          </a:p>
          <a:p>
            <a:pPr>
              <a:spcBef>
                <a:spcPct val="50000"/>
              </a:spcBef>
              <a:buSzPct val="200000"/>
              <a:buFontTx/>
              <a:buBlip>
                <a:blip r:embed="rId3"/>
              </a:buBlip>
            </a:pPr>
            <a:r>
              <a:rPr lang="en-US" b="1"/>
              <a:t>Reparations</a:t>
            </a:r>
          </a:p>
          <a:p>
            <a:pPr>
              <a:spcBef>
                <a:spcPct val="50000"/>
              </a:spcBef>
              <a:buSzPct val="200000"/>
              <a:buFontTx/>
              <a:buBlip>
                <a:blip r:embed="rId3"/>
              </a:buBlip>
            </a:pPr>
            <a:r>
              <a:rPr lang="en-US" b="1"/>
              <a:t>1988 election</a:t>
            </a:r>
          </a:p>
          <a:p>
            <a:pPr>
              <a:spcBef>
                <a:spcPct val="50000"/>
              </a:spcBef>
              <a:buSzPct val="200000"/>
              <a:buFontTx/>
              <a:buBlip>
                <a:blip r:embed="rId3"/>
              </a:buBlip>
            </a:pPr>
            <a:r>
              <a:rPr lang="en-US" b="1"/>
              <a:t>Savings and loan crisis </a:t>
            </a:r>
          </a:p>
        </p:txBody>
      </p:sp>
      <p:sp>
        <p:nvSpPr>
          <p:cNvPr id="199684" name="AutoShape 4">
            <a:hlinkClick r:id="rId4" action="ppaction://hlinksldjump" highlightClick="1"/>
          </p:cNvPr>
          <p:cNvSpPr>
            <a:spLocks noChangeArrowheads="1"/>
          </p:cNvSpPr>
          <p:nvPr/>
        </p:nvSpPr>
        <p:spPr bwMode="auto">
          <a:xfrm>
            <a:off x="0" y="6248400"/>
            <a:ext cx="304800" cy="304800"/>
          </a:xfrm>
          <a:prstGeom prst="actionButtonHome">
            <a:avLst/>
          </a:prstGeom>
          <a:solidFill>
            <a:schemeClr val="accent1"/>
          </a:solidFill>
          <a:ln w="9525">
            <a:no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898E5E2D-A3E3-4940-B9A5-21148FADE1B9}" type="slidenum">
              <a:rPr lang="en-US"/>
              <a:pPr/>
              <a:t>5</a:t>
            </a:fld>
            <a:endParaRPr lang="en-US"/>
          </a:p>
        </p:txBody>
      </p:sp>
      <p:pic>
        <p:nvPicPr>
          <p:cNvPr id="207874" name="Picture 2" descr="official portrait"/>
          <p:cNvPicPr>
            <a:picLocks noChangeAspect="1" noChangeArrowheads="1"/>
          </p:cNvPicPr>
          <p:nvPr/>
        </p:nvPicPr>
        <p:blipFill>
          <a:blip r:embed="rId4" cstate="print"/>
          <a:srcRect/>
          <a:stretch>
            <a:fillRect/>
          </a:stretch>
        </p:blipFill>
        <p:spPr bwMode="auto">
          <a:xfrm>
            <a:off x="5138738" y="762000"/>
            <a:ext cx="3929062" cy="4953000"/>
          </a:xfrm>
          <a:prstGeom prst="rect">
            <a:avLst/>
          </a:prstGeom>
          <a:noFill/>
          <a:ln w="38100">
            <a:solidFill>
              <a:srgbClr val="000000"/>
            </a:solidFill>
            <a:miter lim="800000"/>
            <a:headEnd/>
            <a:tailEnd/>
          </a:ln>
        </p:spPr>
      </p:pic>
      <p:sp>
        <p:nvSpPr>
          <p:cNvPr id="207875" name="Text Box 3"/>
          <p:cNvSpPr txBox="1">
            <a:spLocks noChangeArrowheads="1"/>
          </p:cNvSpPr>
          <p:nvPr/>
        </p:nvSpPr>
        <p:spPr bwMode="auto">
          <a:xfrm>
            <a:off x="152400" y="304800"/>
            <a:ext cx="4648200" cy="6126163"/>
          </a:xfrm>
          <a:prstGeom prst="rect">
            <a:avLst/>
          </a:prstGeom>
          <a:solidFill>
            <a:srgbClr val="00B0F0"/>
          </a:solidFill>
          <a:ln w="9525">
            <a:solidFill>
              <a:schemeClr val="tx1"/>
            </a:solidFill>
            <a:miter lim="800000"/>
            <a:headEnd/>
            <a:tailEnd/>
          </a:ln>
          <a:effectLst/>
        </p:spPr>
        <p:txBody>
          <a:bodyPr>
            <a:spAutoFit/>
          </a:bodyPr>
          <a:lstStyle/>
          <a:p>
            <a:pPr algn="ctr">
              <a:spcBef>
                <a:spcPct val="50000"/>
              </a:spcBef>
            </a:pPr>
            <a:r>
              <a:rPr lang="en-US" sz="2400" b="1" dirty="0"/>
              <a:t>Ronald Reagan</a:t>
            </a:r>
          </a:p>
          <a:p>
            <a:pPr>
              <a:spcBef>
                <a:spcPct val="50000"/>
              </a:spcBef>
              <a:buFont typeface="Wingdings" pitchFamily="2" charset="2"/>
              <a:buChar char="Ø"/>
            </a:pPr>
            <a:r>
              <a:rPr lang="en-US" sz="2400" b="1" dirty="0"/>
              <a:t>Reaganomics or “trickle-down theory” of economics</a:t>
            </a:r>
          </a:p>
          <a:p>
            <a:pPr>
              <a:spcBef>
                <a:spcPct val="50000"/>
              </a:spcBef>
              <a:buFont typeface="Wingdings" pitchFamily="2" charset="2"/>
              <a:buChar char="Ø"/>
            </a:pPr>
            <a:r>
              <a:rPr lang="en-US" sz="2400" b="1" dirty="0"/>
              <a:t>Increased defense spending</a:t>
            </a:r>
          </a:p>
          <a:p>
            <a:pPr>
              <a:spcBef>
                <a:spcPct val="50000"/>
              </a:spcBef>
              <a:buFont typeface="Wingdings" pitchFamily="2" charset="2"/>
              <a:buChar char="Ø"/>
            </a:pPr>
            <a:r>
              <a:rPr lang="en-US" sz="2400" b="1" dirty="0"/>
              <a:t>Cut taxes</a:t>
            </a:r>
          </a:p>
          <a:p>
            <a:pPr>
              <a:spcBef>
                <a:spcPct val="50000"/>
              </a:spcBef>
              <a:buFont typeface="Wingdings" pitchFamily="2" charset="2"/>
              <a:buChar char="Ø"/>
            </a:pPr>
            <a:r>
              <a:rPr lang="en-US" sz="2400" b="1" dirty="0"/>
              <a:t>Reduced funding of social welfare programs</a:t>
            </a:r>
          </a:p>
          <a:p>
            <a:pPr>
              <a:spcBef>
                <a:spcPct val="50000"/>
              </a:spcBef>
              <a:buFont typeface="Wingdings" pitchFamily="2" charset="2"/>
              <a:buChar char="Ø"/>
            </a:pPr>
            <a:r>
              <a:rPr lang="en-US" sz="2400" b="1" dirty="0"/>
              <a:t>Tripled the debt</a:t>
            </a:r>
          </a:p>
          <a:p>
            <a:pPr>
              <a:spcBef>
                <a:spcPct val="50000"/>
              </a:spcBef>
              <a:buFont typeface="Wingdings" pitchFamily="2" charset="2"/>
              <a:buChar char="Ø"/>
            </a:pPr>
            <a:r>
              <a:rPr lang="en-US" sz="2400" b="1" dirty="0"/>
              <a:t>Iran-contra scandal</a:t>
            </a:r>
          </a:p>
          <a:p>
            <a:pPr>
              <a:spcBef>
                <a:spcPct val="50000"/>
              </a:spcBef>
              <a:buFont typeface="Wingdings" pitchFamily="2" charset="2"/>
              <a:buChar char="Ø"/>
            </a:pPr>
            <a:r>
              <a:rPr lang="en-US" sz="2400" b="1" dirty="0"/>
              <a:t>Helped end the Cold War</a:t>
            </a:r>
          </a:p>
        </p:txBody>
      </p:sp>
      <p:pic>
        <p:nvPicPr>
          <p:cNvPr id="207876" name="americaisback.wav">
            <a:hlinkClick r:id="" action="ppaction://media"/>
          </p:cNvPr>
          <p:cNvPicPr>
            <a:picLocks noRot="1" noChangeAspect="1" noChangeArrowheads="1"/>
          </p:cNvPicPr>
          <p:nvPr>
            <a:audioFile r:link="rId1"/>
          </p:nvPr>
        </p:nvPicPr>
        <p:blipFill>
          <a:blip r:embed="rId5" cstate="print"/>
          <a:srcRect/>
          <a:stretch>
            <a:fillRect/>
          </a:stretch>
        </p:blipFill>
        <p:spPr bwMode="auto">
          <a:xfrm>
            <a:off x="7010400" y="6019800"/>
            <a:ext cx="304800" cy="304800"/>
          </a:xfrm>
          <a:prstGeom prst="rect">
            <a:avLst/>
          </a:prstGeom>
          <a:solidFill>
            <a:srgbClr val="DCD6C2"/>
          </a:solid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43" fill="hold"/>
                                        <p:tgtEl>
                                          <p:spTgt spid="20787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0787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0" y="0"/>
            <a:ext cx="9144000" cy="838200"/>
          </a:xfrm>
        </p:spPr>
        <p:txBody>
          <a:bodyPr/>
          <a:lstStyle/>
          <a:p>
            <a:r>
              <a:rPr lang="en-US" sz="4000" b="1" smtClean="0">
                <a:latin typeface="Times New Roman" pitchFamily="18" charset="0"/>
                <a:cs typeface="Times New Roman" pitchFamily="18" charset="0"/>
              </a:rPr>
              <a:t>Supply-Side Economics (Reaganomics)</a:t>
            </a:r>
          </a:p>
        </p:txBody>
      </p:sp>
      <p:sp>
        <p:nvSpPr>
          <p:cNvPr id="30723" name="Content Placeholder 2"/>
          <p:cNvSpPr>
            <a:spLocks noGrp="1"/>
          </p:cNvSpPr>
          <p:nvPr>
            <p:ph idx="1"/>
          </p:nvPr>
        </p:nvSpPr>
        <p:spPr>
          <a:xfrm>
            <a:off x="0" y="1219200"/>
            <a:ext cx="5791200" cy="5638800"/>
          </a:xfrm>
        </p:spPr>
        <p:txBody>
          <a:bodyPr>
            <a:normAutofit/>
          </a:bodyPr>
          <a:lstStyle/>
          <a:p>
            <a:r>
              <a:rPr lang="en-US" sz="2400" dirty="0" smtClean="0">
                <a:latin typeface="Times New Roman" pitchFamily="18" charset="0"/>
                <a:cs typeface="Times New Roman" pitchFamily="18" charset="0"/>
              </a:rPr>
              <a:t>The Reagan administration advocated </a:t>
            </a:r>
            <a:r>
              <a:rPr lang="en-US" sz="2400" dirty="0" smtClean="0">
                <a:solidFill>
                  <a:srgbClr val="FFFF00"/>
                </a:solidFill>
                <a:latin typeface="Times New Roman" pitchFamily="18" charset="0"/>
                <a:cs typeface="Times New Roman" pitchFamily="18" charset="0"/>
              </a:rPr>
              <a:t>supply-side economics</a:t>
            </a:r>
            <a:r>
              <a:rPr lang="en-US" sz="2400" dirty="0" smtClean="0">
                <a:latin typeface="Times New Roman" pitchFamily="18" charset="0"/>
                <a:cs typeface="Times New Roman" pitchFamily="18" charset="0"/>
              </a:rPr>
              <a:t>, arguing that tax cuts reduced government spending would increase investment by the private sector (more jobs, production, and prosperity)</a:t>
            </a:r>
          </a:p>
          <a:p>
            <a:endParaRPr lang="en-US" sz="2400" dirty="0" smtClean="0">
              <a:latin typeface="Times New Roman" pitchFamily="18" charset="0"/>
              <a:cs typeface="Times New Roman" pitchFamily="18" charset="0"/>
            </a:endParaRPr>
          </a:p>
        </p:txBody>
      </p:sp>
      <p:pic>
        <p:nvPicPr>
          <p:cNvPr id="29701" name="Picture 5" descr="Reganomics"/>
          <p:cNvPicPr>
            <a:picLocks noChangeAspect="1" noChangeArrowheads="1"/>
          </p:cNvPicPr>
          <p:nvPr/>
        </p:nvPicPr>
        <p:blipFill>
          <a:blip r:embed="rId2" cstate="print"/>
          <a:srcRect/>
          <a:stretch>
            <a:fillRect/>
          </a:stretch>
        </p:blipFill>
        <p:spPr bwMode="auto">
          <a:xfrm>
            <a:off x="5943600" y="1371600"/>
            <a:ext cx="2895600" cy="217170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0725" name="Rectangle 4"/>
          <p:cNvSpPr>
            <a:spLocks noChangeArrowheads="1"/>
          </p:cNvSpPr>
          <p:nvPr/>
        </p:nvSpPr>
        <p:spPr bwMode="auto">
          <a:xfrm>
            <a:off x="6019800" y="3733800"/>
            <a:ext cx="2590800" cy="1600200"/>
          </a:xfrm>
          <a:prstGeom prst="rect">
            <a:avLst/>
          </a:prstGeom>
          <a:noFill/>
          <a:ln w="9525">
            <a:noFill/>
            <a:miter lim="800000"/>
            <a:headEnd/>
            <a:tailEnd/>
          </a:ln>
        </p:spPr>
        <p:txBody>
          <a:bodyPr>
            <a:spAutoFit/>
          </a:bodyPr>
          <a:lstStyle/>
          <a:p>
            <a:r>
              <a:rPr lang="en-US" sz="1400">
                <a:latin typeface="Times New Roman" pitchFamily="18" charset="0"/>
                <a:cs typeface="Times New Roman" pitchFamily="18" charset="0"/>
              </a:rPr>
              <a:t>Based on trickle-down theory, the idea is that with a lower tax burden and increased investment, business can produce (or supply) more, increasing employment and worker pay.  (It did not work!)</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9AD28FB-45EF-4444-8D84-2E786D1C0434}" type="slidenum">
              <a:rPr lang="en-US"/>
              <a:pPr/>
              <a:t>7</a:t>
            </a:fld>
            <a:endParaRPr lang="en-US"/>
          </a:p>
        </p:txBody>
      </p:sp>
      <p:graphicFrame>
        <p:nvGraphicFramePr>
          <p:cNvPr id="5" name="Object 2"/>
          <p:cNvGraphicFramePr>
            <a:graphicFrameLocks noChangeAspect="1"/>
          </p:cNvGraphicFramePr>
          <p:nvPr/>
        </p:nvGraphicFramePr>
        <p:xfrm>
          <a:off x="-101600" y="1443038"/>
          <a:ext cx="9194800" cy="5013325"/>
        </p:xfrm>
        <a:graphic>
          <a:graphicData uri="http://schemas.openxmlformats.org/drawingml/2006/chart">
            <c:chart xmlns:c="http://schemas.openxmlformats.org/drawingml/2006/chart" xmlns:r="http://schemas.openxmlformats.org/officeDocument/2006/relationships" r:id="rId3"/>
          </a:graphicData>
        </a:graphic>
      </p:graphicFrame>
      <p:sp>
        <p:nvSpPr>
          <p:cNvPr id="216067" name="Text Box 3"/>
          <p:cNvSpPr txBox="1">
            <a:spLocks noChangeArrowheads="1"/>
          </p:cNvSpPr>
          <p:nvPr/>
        </p:nvSpPr>
        <p:spPr bwMode="auto">
          <a:xfrm>
            <a:off x="304800" y="304800"/>
            <a:ext cx="8610600" cy="831850"/>
          </a:xfrm>
          <a:prstGeom prst="rect">
            <a:avLst/>
          </a:prstGeom>
          <a:solidFill>
            <a:srgbClr val="0070C0"/>
          </a:solidFill>
          <a:ln w="9525">
            <a:solidFill>
              <a:schemeClr val="tx1"/>
            </a:solidFill>
            <a:miter lim="800000"/>
            <a:headEnd/>
            <a:tailEnd/>
          </a:ln>
          <a:effectLst/>
        </p:spPr>
        <p:txBody>
          <a:bodyPr>
            <a:spAutoFit/>
          </a:bodyPr>
          <a:lstStyle/>
          <a:p>
            <a:pPr algn="ctr">
              <a:spcBef>
                <a:spcPct val="50000"/>
              </a:spcBef>
            </a:pPr>
            <a:r>
              <a:rPr lang="en-US" sz="2400" b="1" dirty="0"/>
              <a:t>A major success of Reagan’s economic policies was the reduction of inflation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96F1628-0783-4434-9D4E-3C0640C4872C}" type="slidenum">
              <a:rPr lang="en-US"/>
              <a:pPr/>
              <a:t>8</a:t>
            </a:fld>
            <a:endParaRPr lang="en-US"/>
          </a:p>
        </p:txBody>
      </p:sp>
      <p:graphicFrame>
        <p:nvGraphicFramePr>
          <p:cNvPr id="5" name="Object 2"/>
          <p:cNvGraphicFramePr>
            <a:graphicFrameLocks noChangeAspect="1"/>
          </p:cNvGraphicFramePr>
          <p:nvPr/>
        </p:nvGraphicFramePr>
        <p:xfrm>
          <a:off x="127000" y="1041400"/>
          <a:ext cx="8890000" cy="5357813"/>
        </p:xfrm>
        <a:graphic>
          <a:graphicData uri="http://schemas.openxmlformats.org/drawingml/2006/chart">
            <c:chart xmlns:c="http://schemas.openxmlformats.org/drawingml/2006/chart" xmlns:r="http://schemas.openxmlformats.org/officeDocument/2006/relationships" r:id="rId3"/>
          </a:graphicData>
        </a:graphic>
      </p:graphicFrame>
      <p:sp>
        <p:nvSpPr>
          <p:cNvPr id="220163" name="Text Box 3"/>
          <p:cNvSpPr txBox="1">
            <a:spLocks noChangeArrowheads="1"/>
          </p:cNvSpPr>
          <p:nvPr/>
        </p:nvSpPr>
        <p:spPr bwMode="auto">
          <a:xfrm>
            <a:off x="152400" y="233363"/>
            <a:ext cx="8839200" cy="528637"/>
          </a:xfrm>
          <a:prstGeom prst="rect">
            <a:avLst/>
          </a:prstGeom>
          <a:gradFill rotWithShape="1">
            <a:gsLst>
              <a:gs pos="0">
                <a:srgbClr val="D0D6C8"/>
              </a:gs>
              <a:gs pos="100000">
                <a:schemeClr val="bg1"/>
              </a:gs>
            </a:gsLst>
            <a:lin ang="5400000" scaled="1"/>
          </a:gradFill>
          <a:ln w="9525">
            <a:solidFill>
              <a:schemeClr val="tx1"/>
            </a:solidFill>
            <a:miter lim="800000"/>
            <a:headEnd/>
            <a:tailEnd/>
          </a:ln>
          <a:effectLst/>
        </p:spPr>
        <p:txBody>
          <a:bodyPr>
            <a:spAutoFit/>
          </a:bodyPr>
          <a:lstStyle/>
          <a:p>
            <a:pPr algn="ctr">
              <a:spcBef>
                <a:spcPct val="50000"/>
              </a:spcBef>
            </a:pPr>
            <a:r>
              <a:rPr lang="en-US" sz="2800" b="1"/>
              <a:t>Military spending increased under Reagan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608D993-5AA0-49BC-975E-E1D19F19EFE6}" type="slidenum">
              <a:rPr lang="en-US"/>
              <a:pPr/>
              <a:t>9</a:t>
            </a:fld>
            <a:endParaRPr lang="en-US"/>
          </a:p>
        </p:txBody>
      </p:sp>
      <p:graphicFrame>
        <p:nvGraphicFramePr>
          <p:cNvPr id="5" name="Object 2"/>
          <p:cNvGraphicFramePr>
            <a:graphicFrameLocks noChangeAspect="1"/>
          </p:cNvGraphicFramePr>
          <p:nvPr/>
        </p:nvGraphicFramePr>
        <p:xfrm>
          <a:off x="172011" y="1752600"/>
          <a:ext cx="8971989" cy="4597400"/>
        </p:xfrm>
        <a:graphic>
          <a:graphicData uri="http://schemas.openxmlformats.org/drawingml/2006/chart">
            <c:chart xmlns:c="http://schemas.openxmlformats.org/drawingml/2006/chart" xmlns:r="http://schemas.openxmlformats.org/officeDocument/2006/relationships" r:id="rId3"/>
          </a:graphicData>
        </a:graphic>
      </p:graphicFrame>
      <p:sp>
        <p:nvSpPr>
          <p:cNvPr id="222211" name="Text Box 3"/>
          <p:cNvSpPr txBox="1">
            <a:spLocks noChangeArrowheads="1"/>
          </p:cNvSpPr>
          <p:nvPr/>
        </p:nvSpPr>
        <p:spPr bwMode="auto">
          <a:xfrm>
            <a:off x="304800" y="381000"/>
            <a:ext cx="8534400" cy="528638"/>
          </a:xfrm>
          <a:prstGeom prst="rect">
            <a:avLst/>
          </a:prstGeom>
          <a:solidFill>
            <a:srgbClr val="B7C19F"/>
          </a:solidFill>
          <a:ln w="9525">
            <a:solidFill>
              <a:schemeClr val="tx1"/>
            </a:solidFill>
            <a:miter lim="800000"/>
            <a:headEnd/>
            <a:tailEnd/>
          </a:ln>
          <a:effectLst/>
        </p:spPr>
        <p:txBody>
          <a:bodyPr>
            <a:spAutoFit/>
          </a:bodyPr>
          <a:lstStyle/>
          <a:p>
            <a:pPr algn="ctr">
              <a:spcBef>
                <a:spcPct val="50000"/>
              </a:spcBef>
            </a:pPr>
            <a:r>
              <a:rPr lang="en-US" sz="2800" b="1"/>
              <a:t>The national debt tripled under Reagan</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981</TotalTime>
  <Words>1342</Words>
  <Application>Microsoft Office PowerPoint</Application>
  <PresentationFormat>On-screen Show (4:3)</PresentationFormat>
  <Paragraphs>150</Paragraphs>
  <Slides>32</Slides>
  <Notes>15</Notes>
  <HiddenSlides>0</HiddenSlides>
  <MMClips>2</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Verve</vt:lpstr>
      <vt:lpstr>Ch. 41:1980’s and Reagan</vt:lpstr>
      <vt:lpstr>Slide 2</vt:lpstr>
      <vt:lpstr>Slide 3</vt:lpstr>
      <vt:lpstr>Slide 4</vt:lpstr>
      <vt:lpstr>Slide 5</vt:lpstr>
      <vt:lpstr>Supply-Side Economics (Reaganomics)</vt:lpstr>
      <vt:lpstr>Slide 7</vt:lpstr>
      <vt:lpstr>Slide 8</vt:lpstr>
      <vt:lpstr>Slide 9</vt:lpstr>
      <vt:lpstr>Slide 10</vt:lpstr>
      <vt:lpstr>Slide 11</vt:lpstr>
      <vt:lpstr>Slide 12</vt:lpstr>
      <vt:lpstr>Slide 13</vt:lpstr>
      <vt:lpstr>Iran-Contra Affair</vt:lpstr>
      <vt:lpstr>Slide 15</vt:lpstr>
      <vt:lpstr>Slide 16</vt:lpstr>
      <vt:lpstr>Slide 17</vt:lpstr>
      <vt:lpstr>Slide 18</vt:lpstr>
      <vt:lpstr>Slide 19</vt:lpstr>
      <vt:lpstr>Slide 20</vt:lpstr>
      <vt:lpstr>Persian Gulf War</vt:lpstr>
      <vt:lpstr>1980’s FADS</vt:lpstr>
      <vt:lpstr>Movies and Television of the 1980’s</vt:lpstr>
      <vt:lpstr>The Clinton Years, 1993-2001: Prosperity and Partisanship</vt:lpstr>
      <vt:lpstr>Clinton’s Early Accomplishments</vt:lpstr>
      <vt:lpstr>Rust Belt</vt:lpstr>
      <vt:lpstr>Sun Belt</vt:lpstr>
      <vt:lpstr>Pop Culture of the 1990s</vt:lpstr>
      <vt:lpstr>9-11-2001</vt:lpstr>
      <vt:lpstr>Hurricane Katrina</vt:lpstr>
      <vt:lpstr>Election of 2008</vt:lpstr>
      <vt:lpstr>Sonia Sotomayor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12: 1980’s</dc:title>
  <dc:creator>EPISD</dc:creator>
  <cp:lastModifiedBy>EPISD</cp:lastModifiedBy>
  <cp:revision>46</cp:revision>
  <dcterms:created xsi:type="dcterms:W3CDTF">2014-04-09T20:02:32Z</dcterms:created>
  <dcterms:modified xsi:type="dcterms:W3CDTF">2016-04-26T20:01:34Z</dcterms:modified>
</cp:coreProperties>
</file>