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68" d="100"/>
          <a:sy n="68" d="100"/>
        </p:scale>
        <p:origin x="-139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C773229-3221-4F52-B47F-5723AD6EC66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77C41-CED2-49C4-AF50-E13FB253B6EE}"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773229-3221-4F52-B47F-5723AD6EC66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77C41-CED2-49C4-AF50-E13FB253B6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773229-3221-4F52-B47F-5723AD6EC660}" type="datetimeFigureOut">
              <a:rPr lang="en-US" smtClean="0"/>
              <a:t>11/5/2013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7077C41-CED2-49C4-AF50-E13FB253B6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773229-3221-4F52-B47F-5723AD6EC66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77C41-CED2-49C4-AF50-E13FB253B6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C773229-3221-4F52-B47F-5723AD6EC660}"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77C41-CED2-49C4-AF50-E13FB253B6E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C773229-3221-4F52-B47F-5723AD6EC660}"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77C41-CED2-49C4-AF50-E13FB253B6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773229-3221-4F52-B47F-5723AD6EC660}" type="datetimeFigureOut">
              <a:rPr lang="en-US" smtClean="0"/>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77C41-CED2-49C4-AF50-E13FB253B6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773229-3221-4F52-B47F-5723AD6EC660}"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077C41-CED2-49C4-AF50-E13FB253B6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773229-3221-4F52-B47F-5723AD6EC660}" type="datetimeFigureOut">
              <a:rPr lang="en-US" smtClean="0"/>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77C41-CED2-49C4-AF50-E13FB253B6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773229-3221-4F52-B47F-5723AD6EC660}"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77C41-CED2-49C4-AF50-E13FB253B6EE}"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C773229-3221-4F52-B47F-5723AD6EC660}" type="datetimeFigureOut">
              <a:rPr lang="en-US" smtClean="0"/>
              <a:t>11/5/2013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7077C41-CED2-49C4-AF50-E13FB253B6E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C773229-3221-4F52-B47F-5723AD6EC660}" type="datetimeFigureOut">
              <a:rPr lang="en-US" smtClean="0"/>
              <a:t>11/5/2013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7077C41-CED2-49C4-AF50-E13FB253B6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0"/>
            <a:ext cx="9144000" cy="1524000"/>
          </a:xfrm>
        </p:spPr>
        <p:txBody>
          <a:bodyPr>
            <a:normAutofit/>
          </a:bodyPr>
          <a:lstStyle/>
          <a:p>
            <a:pPr algn="ctr"/>
            <a:r>
              <a:rPr lang="en-US" sz="3800" dirty="0" smtClean="0"/>
              <a:t>Comparison of the Fall of Classical Empires:</a:t>
            </a:r>
            <a:br>
              <a:rPr lang="en-US" sz="3800" dirty="0" smtClean="0"/>
            </a:br>
            <a:r>
              <a:rPr lang="en-US" sz="3800" dirty="0" smtClean="0"/>
              <a:t>Roman, Han, Gupta</a:t>
            </a:r>
            <a:endParaRPr lang="en-US" sz="3800" dirty="0"/>
          </a:p>
        </p:txBody>
      </p:sp>
      <p:graphicFrame>
        <p:nvGraphicFramePr>
          <p:cNvPr id="4" name="Table 3"/>
          <p:cNvGraphicFramePr>
            <a:graphicFrameLocks noGrp="1"/>
          </p:cNvGraphicFramePr>
          <p:nvPr/>
        </p:nvGraphicFramePr>
        <p:xfrm>
          <a:off x="0" y="2"/>
          <a:ext cx="9144000" cy="5105400"/>
        </p:xfrm>
        <a:graphic>
          <a:graphicData uri="http://schemas.openxmlformats.org/drawingml/2006/table">
            <a:tbl>
              <a:tblPr firstRow="1" bandRow="1">
                <a:tableStyleId>{073A0DAA-6AF3-43AB-8588-CEC1D06C72B9}</a:tableStyleId>
              </a:tblPr>
              <a:tblGrid>
                <a:gridCol w="2286000"/>
                <a:gridCol w="2286000"/>
                <a:gridCol w="2286000"/>
                <a:gridCol w="2286000"/>
              </a:tblGrid>
              <a:tr h="850900">
                <a:tc>
                  <a:txBody>
                    <a:bodyPr/>
                    <a:lstStyle/>
                    <a:p>
                      <a:pPr algn="ctr"/>
                      <a:endParaRPr lang="en-US" dirty="0"/>
                    </a:p>
                  </a:txBody>
                  <a:tcPr/>
                </a:tc>
                <a:tc>
                  <a:txBody>
                    <a:bodyPr/>
                    <a:lstStyle/>
                    <a:p>
                      <a:pPr algn="ctr"/>
                      <a:endParaRPr lang="en-US" dirty="0" smtClean="0"/>
                    </a:p>
                    <a:p>
                      <a:pPr algn="ctr"/>
                      <a:r>
                        <a:rPr lang="en-US" dirty="0" smtClean="0"/>
                        <a:t>Western Rome</a:t>
                      </a:r>
                      <a:endParaRPr lang="en-US" dirty="0"/>
                    </a:p>
                  </a:txBody>
                  <a:tcPr/>
                </a:tc>
                <a:tc>
                  <a:txBody>
                    <a:bodyPr/>
                    <a:lstStyle/>
                    <a:p>
                      <a:pPr algn="ctr"/>
                      <a:endParaRPr lang="en-US" dirty="0" smtClean="0"/>
                    </a:p>
                    <a:p>
                      <a:pPr algn="ctr"/>
                      <a:r>
                        <a:rPr lang="en-US" dirty="0" smtClean="0"/>
                        <a:t>Han</a:t>
                      </a:r>
                      <a:endParaRPr lang="en-US" dirty="0"/>
                    </a:p>
                  </a:txBody>
                  <a:tcPr/>
                </a:tc>
                <a:tc>
                  <a:txBody>
                    <a:bodyPr/>
                    <a:lstStyle/>
                    <a:p>
                      <a:pPr algn="ctr"/>
                      <a:endParaRPr lang="en-US" dirty="0" smtClean="0"/>
                    </a:p>
                    <a:p>
                      <a:pPr algn="ctr"/>
                      <a:r>
                        <a:rPr lang="en-US" dirty="0" smtClean="0"/>
                        <a:t>Gupta</a:t>
                      </a:r>
                      <a:endParaRPr lang="en-US" dirty="0"/>
                    </a:p>
                  </a:txBody>
                  <a:tcPr/>
                </a:tc>
              </a:tr>
              <a:tr h="850900">
                <a:tc>
                  <a:txBody>
                    <a:bodyPr/>
                    <a:lstStyle/>
                    <a:p>
                      <a:pPr algn="ctr"/>
                      <a:endParaRPr lang="en-US" dirty="0" smtClean="0"/>
                    </a:p>
                    <a:p>
                      <a:pPr algn="ctr"/>
                      <a:r>
                        <a:rPr lang="en-US" dirty="0" smtClean="0"/>
                        <a:t>Time of Fall</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850900">
                <a:tc>
                  <a:txBody>
                    <a:bodyPr/>
                    <a:lstStyle/>
                    <a:p>
                      <a:pPr algn="ctr"/>
                      <a:endParaRPr lang="en-US" dirty="0" smtClean="0"/>
                    </a:p>
                    <a:p>
                      <a:pPr algn="ctr"/>
                      <a:r>
                        <a:rPr lang="en-US" dirty="0" smtClean="0"/>
                        <a:t>Economic Reasons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850900">
                <a:tc>
                  <a:txBody>
                    <a:bodyPr/>
                    <a:lstStyle/>
                    <a:p>
                      <a:pPr algn="ctr"/>
                      <a:endParaRPr lang="en-US" dirty="0" smtClean="0"/>
                    </a:p>
                    <a:p>
                      <a:pPr algn="ctr"/>
                      <a:r>
                        <a:rPr lang="en-US" dirty="0" smtClean="0"/>
                        <a:t>Political Reasons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850900">
                <a:tc>
                  <a:txBody>
                    <a:bodyPr/>
                    <a:lstStyle/>
                    <a:p>
                      <a:pPr algn="ctr"/>
                      <a:endParaRPr lang="en-US" dirty="0" smtClean="0"/>
                    </a:p>
                    <a:p>
                      <a:pPr algn="ctr"/>
                      <a:r>
                        <a:rPr lang="en-US" dirty="0" smtClean="0"/>
                        <a:t>Social Reasons</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850900">
                <a:tc>
                  <a:txBody>
                    <a:bodyPr/>
                    <a:lstStyle/>
                    <a:p>
                      <a:pPr algn="ctr"/>
                      <a:endParaRPr lang="en-US" sz="800" dirty="0" smtClean="0"/>
                    </a:p>
                    <a:p>
                      <a:pPr algn="ctr"/>
                      <a:r>
                        <a:rPr lang="en-US" dirty="0" smtClean="0"/>
                        <a:t>Role of Nomadic Invaders</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800" b="1" dirty="0" smtClean="0"/>
              <a:t>Social Reasons</a:t>
            </a:r>
            <a:endParaRPr lang="en-US" sz="48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2062103"/>
          </a:xfrm>
          <a:prstGeom prst="rect">
            <a:avLst/>
          </a:prstGeom>
          <a:noFill/>
        </p:spPr>
        <p:txBody>
          <a:bodyPr wrap="square" rtlCol="0">
            <a:spAutoFit/>
          </a:bodyPr>
          <a:lstStyle/>
          <a:p>
            <a:r>
              <a:rPr lang="en-US" sz="3200" dirty="0" smtClean="0"/>
              <a:t>Han:  The population increase led to smaller family plots and increased difficulty of the peasant class to pay taxes.</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800" b="1" dirty="0" smtClean="0"/>
              <a:t>Social Reasons</a:t>
            </a:r>
            <a:endParaRPr lang="en-US" sz="48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2554545"/>
          </a:xfrm>
          <a:prstGeom prst="rect">
            <a:avLst/>
          </a:prstGeom>
          <a:noFill/>
        </p:spPr>
        <p:txBody>
          <a:bodyPr wrap="square" rtlCol="0">
            <a:spAutoFit/>
          </a:bodyPr>
          <a:lstStyle/>
          <a:p>
            <a:r>
              <a:rPr lang="en-US" sz="3200" dirty="0" smtClean="0"/>
              <a:t>Gupta:  Pre-</a:t>
            </a:r>
            <a:r>
              <a:rPr lang="en-US" sz="3200" dirty="0" err="1" smtClean="0"/>
              <a:t>exsisting</a:t>
            </a:r>
            <a:r>
              <a:rPr lang="en-US" sz="3200" dirty="0" smtClean="0"/>
              <a:t> issues cause by the caste system.  The extravagant standard of living created a culture of laziness in the ruling class.</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600" b="1" dirty="0" smtClean="0"/>
              <a:t>Role of Nomadic Invaders</a:t>
            </a:r>
            <a:endParaRPr lang="en-US" sz="46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3046988"/>
          </a:xfrm>
          <a:prstGeom prst="rect">
            <a:avLst/>
          </a:prstGeom>
          <a:noFill/>
        </p:spPr>
        <p:txBody>
          <a:bodyPr wrap="square" rtlCol="0">
            <a:spAutoFit/>
          </a:bodyPr>
          <a:lstStyle/>
          <a:p>
            <a:r>
              <a:rPr lang="en-US" sz="3200" dirty="0" smtClean="0"/>
              <a:t>Western Rome:  The Roman army could not defend against the movement of such nomadic groups as the </a:t>
            </a:r>
            <a:r>
              <a:rPr lang="en-US" sz="3200" dirty="0" err="1" smtClean="0"/>
              <a:t>Ostrogoths</a:t>
            </a:r>
            <a:r>
              <a:rPr lang="en-US" sz="3200" dirty="0" smtClean="0"/>
              <a:t>, Huns, Vandals, and Visigoths.  Rome was sacked and the emperor killed in 476 CE.</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600" b="1" dirty="0" smtClean="0"/>
              <a:t>Role of Nomadic Invaders</a:t>
            </a:r>
          </a:p>
          <a:p>
            <a:pPr algn="ctr"/>
            <a:endParaRPr lang="en-US" sz="46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3046988"/>
          </a:xfrm>
          <a:prstGeom prst="rect">
            <a:avLst/>
          </a:prstGeom>
          <a:noFill/>
        </p:spPr>
        <p:txBody>
          <a:bodyPr wrap="square" rtlCol="0">
            <a:spAutoFit/>
          </a:bodyPr>
          <a:lstStyle/>
          <a:p>
            <a:r>
              <a:rPr lang="en-US" sz="3200" dirty="0" smtClean="0"/>
              <a:t>Han:  The </a:t>
            </a:r>
            <a:r>
              <a:rPr lang="en-US" sz="3200" dirty="0" err="1" smtClean="0"/>
              <a:t>Xiongnu</a:t>
            </a:r>
            <a:r>
              <a:rPr lang="en-US" sz="3200" dirty="0" smtClean="0"/>
              <a:t> invaded, but only after the empire had already fallen.  Nomadic invasion took place because the empire was no longer providing them with what they needed.</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600" b="1" dirty="0" smtClean="0"/>
              <a:t>Role of Nomadic Invaders</a:t>
            </a:r>
            <a:endParaRPr lang="en-US" sz="46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2062103"/>
          </a:xfrm>
          <a:prstGeom prst="rect">
            <a:avLst/>
          </a:prstGeom>
          <a:noFill/>
        </p:spPr>
        <p:txBody>
          <a:bodyPr wrap="square" rtlCol="0">
            <a:spAutoFit/>
          </a:bodyPr>
          <a:lstStyle/>
          <a:p>
            <a:r>
              <a:rPr lang="en-US" sz="3200" dirty="0" smtClean="0"/>
              <a:t>Gupta:  The government was too weak to defend against the nomadic invasions of the White Huns.</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800" b="1" dirty="0" smtClean="0"/>
              <a:t>Time </a:t>
            </a:r>
          </a:p>
          <a:p>
            <a:pPr algn="ctr"/>
            <a:r>
              <a:rPr lang="en-US" sz="4800" b="1" dirty="0" smtClean="0"/>
              <a:t>Of</a:t>
            </a:r>
          </a:p>
          <a:p>
            <a:pPr algn="ctr"/>
            <a:r>
              <a:rPr lang="en-US" sz="4800" b="1" dirty="0" smtClean="0"/>
              <a:t>Fall</a:t>
            </a:r>
            <a:endParaRPr lang="en-US" sz="48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2554545"/>
          </a:xfrm>
          <a:prstGeom prst="rect">
            <a:avLst/>
          </a:prstGeom>
          <a:noFill/>
        </p:spPr>
        <p:txBody>
          <a:bodyPr wrap="square" rtlCol="0">
            <a:spAutoFit/>
          </a:bodyPr>
          <a:lstStyle/>
          <a:p>
            <a:r>
              <a:rPr lang="en-US" sz="3200" dirty="0" smtClean="0"/>
              <a:t>Western Rome: 476 CE</a:t>
            </a:r>
          </a:p>
          <a:p>
            <a:endParaRPr lang="en-US" sz="3200" dirty="0"/>
          </a:p>
          <a:p>
            <a:r>
              <a:rPr lang="en-US" sz="3200" dirty="0" smtClean="0"/>
              <a:t>Han: 220 CE</a:t>
            </a:r>
          </a:p>
          <a:p>
            <a:endParaRPr lang="en-US" sz="3200" dirty="0"/>
          </a:p>
          <a:p>
            <a:r>
              <a:rPr lang="en-US" sz="3200" dirty="0" smtClean="0"/>
              <a:t>Gupta: 550 CE</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200" b="1" dirty="0" smtClean="0"/>
              <a:t>Economic Reasons</a:t>
            </a:r>
            <a:endParaRPr lang="en-US" sz="42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4832092"/>
          </a:xfrm>
          <a:prstGeom prst="rect">
            <a:avLst/>
          </a:prstGeom>
          <a:noFill/>
        </p:spPr>
        <p:txBody>
          <a:bodyPr wrap="square" rtlCol="0">
            <a:spAutoFit/>
          </a:bodyPr>
          <a:lstStyle/>
          <a:p>
            <a:r>
              <a:rPr lang="en-US" sz="2800" dirty="0" smtClean="0"/>
              <a:t>Western Rome: The rich landowning class often resisted paying their taxes and when the tax collectors did approach, they were driven away by the landowners private armies.  Also the church land was not taxable. As the empire declined, so did the trade because of unsafe roads and because it relied on economic interdependence.  The drop in tax revenue and inflation crippled Rome’s economy</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200" b="1" dirty="0" smtClean="0"/>
              <a:t>Economic Reasons</a:t>
            </a:r>
            <a:endParaRPr lang="en-US" sz="42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4524315"/>
          </a:xfrm>
          <a:prstGeom prst="rect">
            <a:avLst/>
          </a:prstGeom>
          <a:noFill/>
        </p:spPr>
        <p:txBody>
          <a:bodyPr wrap="square" rtlCol="0">
            <a:spAutoFit/>
          </a:bodyPr>
          <a:lstStyle/>
          <a:p>
            <a:r>
              <a:rPr lang="en-US" sz="3200" dirty="0" smtClean="0"/>
              <a:t>Han: Scholar officials were often exempt from taxes and peasants often fled from tax collectors to these estates.  As a result, a severe reduction on tax revenue financially crippled the empire.  Long-distance trade did decrease, but the Chinese were quite self-sufficient and were not severely hurt by this.</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200" b="1" dirty="0" smtClean="0"/>
              <a:t>Economic Reasons</a:t>
            </a:r>
            <a:endParaRPr lang="en-US" sz="42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1569660"/>
          </a:xfrm>
          <a:prstGeom prst="rect">
            <a:avLst/>
          </a:prstGeom>
          <a:noFill/>
        </p:spPr>
        <p:txBody>
          <a:bodyPr wrap="square" rtlCol="0">
            <a:spAutoFit/>
          </a:bodyPr>
          <a:lstStyle/>
          <a:p>
            <a:r>
              <a:rPr lang="en-US" sz="3200" dirty="0" smtClean="0"/>
              <a:t>Gupta: The government had great difficulty raising enough taxes to pay the army to protect its borders</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800" b="1" dirty="0" smtClean="0"/>
              <a:t>Political</a:t>
            </a:r>
          </a:p>
          <a:p>
            <a:pPr algn="ctr"/>
            <a:r>
              <a:rPr lang="en-US" sz="4800" b="1" dirty="0" smtClean="0"/>
              <a:t>Reasons</a:t>
            </a:r>
            <a:endParaRPr lang="en-US" sz="48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4708981"/>
          </a:xfrm>
          <a:prstGeom prst="rect">
            <a:avLst/>
          </a:prstGeom>
          <a:noFill/>
        </p:spPr>
        <p:txBody>
          <a:bodyPr wrap="square" rtlCol="0">
            <a:spAutoFit/>
          </a:bodyPr>
          <a:lstStyle/>
          <a:p>
            <a:r>
              <a:rPr lang="en-US" sz="3000" dirty="0" smtClean="0"/>
              <a:t>Western Rome: The government had trouble finding bureaucrats who could enforce the laws.  Power struggles for the throne plagued the empire.  From 235 to 284 CE 25 out of 26 emperors died a violent death.  The division of the empire into two sections allowed the eastern portion to remain stronger, while the western portion weakened.</a:t>
            </a:r>
            <a:endParaRPr lang="en-US"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800" b="1" dirty="0" smtClean="0"/>
              <a:t>Political</a:t>
            </a:r>
          </a:p>
          <a:p>
            <a:pPr algn="ctr"/>
            <a:r>
              <a:rPr lang="en-US" sz="4800" b="1" dirty="0" smtClean="0"/>
              <a:t>Reasons</a:t>
            </a:r>
            <a:endParaRPr lang="en-US" sz="48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3539430"/>
          </a:xfrm>
          <a:prstGeom prst="rect">
            <a:avLst/>
          </a:prstGeom>
          <a:noFill/>
        </p:spPr>
        <p:txBody>
          <a:bodyPr wrap="square" rtlCol="0">
            <a:spAutoFit/>
          </a:bodyPr>
          <a:lstStyle/>
          <a:p>
            <a:r>
              <a:rPr lang="en-US" sz="3200" dirty="0" smtClean="0"/>
              <a:t>Han:  The government was unable to check the power of the large private estate owners.  The emperor heavily relied on the advice of his court officials and was often misinformed for their personal gain.</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800" b="1" dirty="0" smtClean="0"/>
              <a:t>Political Reasons</a:t>
            </a:r>
            <a:endParaRPr lang="en-US" sz="48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2554545"/>
          </a:xfrm>
          <a:prstGeom prst="rect">
            <a:avLst/>
          </a:prstGeom>
          <a:noFill/>
        </p:spPr>
        <p:txBody>
          <a:bodyPr wrap="square" rtlCol="0">
            <a:spAutoFit/>
          </a:bodyPr>
          <a:lstStyle/>
          <a:p>
            <a:r>
              <a:rPr lang="en-US" sz="3200" dirty="0" smtClean="0"/>
              <a:t>Gupta: The regional powers of the </a:t>
            </a:r>
            <a:r>
              <a:rPr lang="en-US" sz="3200" dirty="0" err="1" smtClean="0"/>
              <a:t>Guptas</a:t>
            </a:r>
            <a:r>
              <a:rPr lang="en-US" sz="3200" dirty="0" smtClean="0"/>
              <a:t> allowed them to keep much of their administrative power.  They eventually grew more powerful than the central government.</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p:txBody>
          <a:bodyPr>
            <a:normAutofit/>
          </a:bodyPr>
          <a:lstStyle/>
          <a:p>
            <a:pPr algn="ctr"/>
            <a:r>
              <a:rPr lang="en-US" sz="4800" b="1" dirty="0" smtClean="0"/>
              <a:t>Social Reasons</a:t>
            </a:r>
            <a:endParaRPr lang="en-US" sz="4800" b="1" dirty="0"/>
          </a:p>
        </p:txBody>
      </p:sp>
      <p:sp>
        <p:nvSpPr>
          <p:cNvPr id="5" name="Rectangle 4"/>
          <p:cNvSpPr/>
          <p:nvPr/>
        </p:nvSpPr>
        <p:spPr>
          <a:xfrm>
            <a:off x="3048000" y="0"/>
            <a:ext cx="6096000" cy="1384995"/>
          </a:xfrm>
          <a:prstGeom prst="rect">
            <a:avLst/>
          </a:prstGeom>
        </p:spPr>
        <p:txBody>
          <a:bodyPr wrap="square">
            <a:spAutoFit/>
          </a:bodyPr>
          <a:lstStyle/>
          <a:p>
            <a:pPr algn="ctr"/>
            <a:r>
              <a:rPr lang="en-US" sz="2800" dirty="0" smtClean="0">
                <a:solidFill>
                  <a:srgbClr val="FFFF00"/>
                </a:solidFill>
              </a:rPr>
              <a:t>Comparison of the Fall of Classical Empires:</a:t>
            </a:r>
            <a:br>
              <a:rPr lang="en-US" sz="2800" dirty="0" smtClean="0">
                <a:solidFill>
                  <a:srgbClr val="FFFF00"/>
                </a:solidFill>
              </a:rPr>
            </a:br>
            <a:r>
              <a:rPr lang="en-US" sz="2800" dirty="0" smtClean="0">
                <a:solidFill>
                  <a:srgbClr val="FFFF00"/>
                </a:solidFill>
              </a:rPr>
              <a:t>Roman, Han, Gupta</a:t>
            </a:r>
            <a:endParaRPr lang="en-US" sz="2800" dirty="0">
              <a:solidFill>
                <a:srgbClr val="FFFF00"/>
              </a:solidFill>
            </a:endParaRPr>
          </a:p>
        </p:txBody>
      </p:sp>
      <p:sp>
        <p:nvSpPr>
          <p:cNvPr id="6" name="TextBox 5"/>
          <p:cNvSpPr txBox="1"/>
          <p:nvPr/>
        </p:nvSpPr>
        <p:spPr>
          <a:xfrm>
            <a:off x="2971800" y="1600200"/>
            <a:ext cx="6172200" cy="3046988"/>
          </a:xfrm>
          <a:prstGeom prst="rect">
            <a:avLst/>
          </a:prstGeom>
          <a:noFill/>
        </p:spPr>
        <p:txBody>
          <a:bodyPr wrap="square" rtlCol="0">
            <a:spAutoFit/>
          </a:bodyPr>
          <a:lstStyle/>
          <a:p>
            <a:r>
              <a:rPr lang="en-US" sz="3200" dirty="0" smtClean="0"/>
              <a:t>Western Rome:  Plagues dramatically reduced the population, in particular the farming population.  Low interest, loyalty, and patriotism in the government.</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33</TotalTime>
  <Words>602</Words>
  <Application>Microsoft Office PowerPoint</Application>
  <PresentationFormat>On-screen Show (4:3)</PresentationFormat>
  <Paragraphs>64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Comparison of the Fall of Classical Empires: Roman, Han, Gupta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of the Fall of Classical Empires: Roman, Han, Gupta</dc:title>
  <dc:creator>EPISD</dc:creator>
  <cp:lastModifiedBy>EPISD</cp:lastModifiedBy>
  <cp:revision>4</cp:revision>
  <dcterms:created xsi:type="dcterms:W3CDTF">2013-11-05T14:52:58Z</dcterms:created>
  <dcterms:modified xsi:type="dcterms:W3CDTF">2013-11-05T15:26:43Z</dcterms:modified>
</cp:coreProperties>
</file>