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4" r:id="rId19"/>
    <p:sldId id="295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379F-91FC-41AA-9F09-CE7880263E82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77525-95A1-4E8B-A701-99176E5CA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5019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941B0-64BC-42AE-B491-BB62332591D4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806F8-FA3E-44B6-9F5E-6A2FACB66F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110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806F8-FA3E-44B6-9F5E-6A2FACB66F1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79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806F8-FA3E-44B6-9F5E-6A2FACB66F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76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806F8-FA3E-44B6-9F5E-6A2FACB66F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171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B04E9F-3392-45B3-912E-A2799D6F3DF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411B3-72D5-45F3-8DC0-27D0369CA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s://www.youtube.com/watch?v=JoCUXInCrX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U.S. HISTORY EOC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77315" y="989114"/>
            <a:ext cx="7204857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Voting Restriction for African Americans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352800"/>
            <a:ext cx="8991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Poll Tax 		</a:t>
            </a:r>
            <a:r>
              <a:rPr lang="en-US" sz="2400" dirty="0" smtClean="0"/>
              <a:t>Literacy </a:t>
            </a:r>
            <a:r>
              <a:rPr lang="en-US" sz="2400" dirty="0"/>
              <a:t>Test		</a:t>
            </a:r>
            <a:r>
              <a:rPr lang="en-US" sz="2400" dirty="0" smtClean="0"/>
              <a:t>  </a:t>
            </a:r>
            <a:r>
              <a:rPr lang="en-US" sz="2400" dirty="0"/>
              <a:t>	</a:t>
            </a:r>
            <a:r>
              <a:rPr lang="en-US" sz="2400" dirty="0" smtClean="0"/>
              <a:t>Grandfather 								Clause</a:t>
            </a:r>
            <a:endParaRPr lang="en-US" sz="2400" dirty="0"/>
          </a:p>
          <a:p>
            <a:r>
              <a:rPr lang="en-US" u="sng" dirty="0"/>
              <a:t>Pay to vote</a:t>
            </a:r>
            <a:r>
              <a:rPr lang="en-US" dirty="0"/>
              <a:t>		</a:t>
            </a:r>
            <a:r>
              <a:rPr lang="en-US" dirty="0" smtClean="0"/>
              <a:t> </a:t>
            </a:r>
            <a:r>
              <a:rPr lang="en-US" u="sng" dirty="0"/>
              <a:t>Must be able to read to vote</a:t>
            </a:r>
            <a:r>
              <a:rPr lang="en-US" dirty="0"/>
              <a:t>	</a:t>
            </a:r>
            <a:r>
              <a:rPr lang="en-US" u="sng" dirty="0" smtClean="0"/>
              <a:t>May </a:t>
            </a:r>
            <a:r>
              <a:rPr lang="en-US" u="sng" dirty="0"/>
              <a:t>vote if grandfather </a:t>
            </a:r>
          </a:p>
          <a:p>
            <a:r>
              <a:rPr lang="en-US" dirty="0"/>
              <a:t>     </a:t>
            </a:r>
            <a:r>
              <a:rPr lang="en-US" dirty="0" smtClean="0"/>
              <a:t>							 </a:t>
            </a:r>
            <a:r>
              <a:rPr lang="en-US" u="sng" dirty="0"/>
              <a:t>voted prior to Civil </a:t>
            </a:r>
            <a:r>
              <a:rPr lang="en-US" dirty="0" smtClean="0"/>
              <a:t>							</a:t>
            </a:r>
            <a:r>
              <a:rPr lang="en-US" u="sng" dirty="0" smtClean="0"/>
              <a:t>War</a:t>
            </a:r>
            <a:endParaRPr lang="en-US" u="sng" dirty="0"/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381000" y="2788916"/>
            <a:ext cx="7239000" cy="457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7619999" y="2819400"/>
            <a:ext cx="45719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114799" y="2819400"/>
            <a:ext cx="45719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80999" y="2819400"/>
            <a:ext cx="45719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7204991"/>
              </p:ext>
            </p:extLst>
          </p:nvPr>
        </p:nvGraphicFramePr>
        <p:xfrm>
          <a:off x="0" y="1295400"/>
          <a:ext cx="9144000" cy="5562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741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Booker T. Washington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Similarities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WEB Dubois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Raised as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former slave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in South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African Americans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Raised in the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North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1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Blacks should get a vocational education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Leaders at the turn of the century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Blacks should get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liberal arts education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8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Blacks should work to gain equality with whites gradually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Educated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Blacks should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be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equal now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8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Founded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Tuskegee Institute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Working for what each believed best for African Americans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Founded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NAACP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70358" y="639634"/>
            <a:ext cx="5762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Booker T. Washington v. WEB Dubois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7694445"/>
              </p:ext>
            </p:extLst>
          </p:nvPr>
        </p:nvGraphicFramePr>
        <p:xfrm>
          <a:off x="0" y="1066801"/>
          <a:ext cx="9144000" cy="5791201"/>
        </p:xfrm>
        <a:graphic>
          <a:graphicData uri="http://schemas.openxmlformats.org/drawingml/2006/table">
            <a:tbl>
              <a:tblPr/>
              <a:tblGrid>
                <a:gridCol w="2042808"/>
                <a:gridCol w="7101192"/>
              </a:tblGrid>
              <a:tr h="2252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Who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Middle class Americans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, especially women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Muckrakers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: Bring problems of society to public attention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Ida Tarbell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Book on the Standard Oil Company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Upton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Sinclair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800" i="1" u="none" dirty="0">
                          <a:latin typeface="Times New Roman"/>
                          <a:ea typeface="Times New Roman"/>
                        </a:rPr>
                        <a:t>The Jungle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on meatpacking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industry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Jacob Riis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800" i="1" u="none" dirty="0" smtClean="0">
                          <a:latin typeface="Times New Roman"/>
                          <a:ea typeface="Times New Roman"/>
                        </a:rPr>
                        <a:t>How The</a:t>
                      </a:r>
                      <a:r>
                        <a:rPr lang="en-US" sz="1800" i="1" u="none" baseline="0" dirty="0" smtClean="0">
                          <a:latin typeface="Times New Roman"/>
                          <a:ea typeface="Times New Roman"/>
                        </a:rPr>
                        <a:t> Other Half Lives 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poverty in tenements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baseline="0" dirty="0" smtClean="0">
                          <a:latin typeface="Times New Roman"/>
                          <a:ea typeface="Times New Roman"/>
                        </a:rPr>
                        <a:t>Jane Addams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: Hull House, settlement houses for immigrants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baseline="0" dirty="0" smtClean="0">
                          <a:latin typeface="Times New Roman"/>
                          <a:ea typeface="Times New Roman"/>
                        </a:rPr>
                        <a:t>Ida B Wells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: Organized anti-lynching crusade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Demands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Make government accountable to citizens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Curb power of wealthy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Be more active in the lives of individuals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Solutions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Direct Primaries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en-US" sz="1800" u="sng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 Amendment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Initiative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Referendum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Recall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Candidates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Theodore Roosevelt (1912)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Political Party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3886200" algn="l"/>
                        </a:tabLs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Bull Moose Party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43000" y="304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Progressive Movement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(Early 1900s)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5876375"/>
              </p:ext>
            </p:extLst>
          </p:nvPr>
        </p:nvGraphicFramePr>
        <p:xfrm>
          <a:off x="0" y="1371600"/>
          <a:ext cx="8915400" cy="5105400"/>
        </p:xfrm>
        <a:graphic>
          <a:graphicData uri="http://schemas.openxmlformats.org/drawingml/2006/table">
            <a:tbl>
              <a:tblPr/>
              <a:tblGrid>
                <a:gridCol w="2228850"/>
                <a:gridCol w="2228850"/>
                <a:gridCol w="2228850"/>
                <a:gridCol w="2228850"/>
              </a:tblGrid>
              <a:tr h="709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Theodore Roosevelt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William Taft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Woodrow Wilson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9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600" b="1" kern="0" dirty="0">
                          <a:latin typeface="Times New Roman"/>
                        </a:rPr>
                        <a:t>Foreign Policy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Big Stick Diplomacy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>
                          <a:latin typeface="Times New Roman"/>
                          <a:ea typeface="Times New Roman"/>
                        </a:rPr>
                        <a:t>Dollar Diplomacy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>
                          <a:latin typeface="Times New Roman"/>
                          <a:ea typeface="Times New Roman"/>
                        </a:rPr>
                        <a:t>Moral Diplomacy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Explanation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Use force and aggression in dealing with other nations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Invest money in the economies of other nations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Apply US morals in dealing with other nations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Historical Usage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Panama Canal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China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Mexican Revolution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Usage Today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Attack on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Afghanistan and Iraq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Investing money in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Iraq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Spreading democracy and ridding of tyrannical dictator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0" y="304800"/>
            <a:ext cx="591713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Foreign Policies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(Early 1900s)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828800" y="30480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495800" y="29718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324600" y="2362200"/>
            <a:ext cx="266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8801100" y="23622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67600" y="2362200"/>
            <a:ext cx="190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25" name="Line 1"/>
          <p:cNvSpPr>
            <a:spLocks noChangeShapeType="1"/>
          </p:cNvSpPr>
          <p:nvPr/>
        </p:nvSpPr>
        <p:spPr bwMode="auto">
          <a:xfrm>
            <a:off x="2743200" y="23622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419600" y="23622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7239000" y="29718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24000" y="381000"/>
            <a:ext cx="6102633" cy="89255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Path of Imperialism to 1917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33600"/>
            <a:ext cx="93618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  <a:tab pos="4572000" algn="l"/>
                <a:tab pos="5029200" algn="l"/>
                <a:tab pos="5486400" algn="l"/>
                <a:tab pos="5867400" algn="l"/>
              </a:tabLst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Spanish American War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Philippines        Puerto Rico	 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Hawaii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  <a:tab pos="4572000" algn="l"/>
                <a:tab pos="5029200" algn="l"/>
                <a:tab pos="5486400" algn="l"/>
                <a:tab pos="58674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819400"/>
            <a:ext cx="9190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  <a:tab pos="1828800" algn="l"/>
                <a:tab pos="2286000" algn="l"/>
                <a:tab pos="2743200" algn="l"/>
                <a:tab pos="3154363" algn="ctr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Panama Canal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Roosevelt Corollary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Mexican Revolution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World War 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676400" y="1143000"/>
            <a:ext cx="4457700" cy="395605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Creating Regulations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Conservation of Resources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 rot="16200000">
            <a:off x="400050" y="2876550"/>
            <a:ext cx="3429000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Controlling Corporations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 rot="5400000">
            <a:off x="4095750" y="2914650"/>
            <a:ext cx="34290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Consumer Protection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667000" y="304800"/>
            <a:ext cx="24826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  <a:tab pos="1828800" algn="l"/>
                <a:tab pos="2286000" algn="l"/>
                <a:tab pos="2743200" algn="l"/>
                <a:tab pos="3154363" algn="ctr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Square Deal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  <a:tab pos="1828800" algn="l"/>
                <a:tab pos="2286000" algn="l"/>
                <a:tab pos="2743200" algn="l"/>
                <a:tab pos="3154363" algn="ctr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(Teddy Roosevelt)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  <a:tab pos="1828800" algn="l"/>
                <a:tab pos="2286000" algn="l"/>
                <a:tab pos="2743200" algn="l"/>
                <a:tab pos="3154363" algn="ctr"/>
                <a:tab pos="3200400" algn="l"/>
                <a:tab pos="3657600" algn="l"/>
                <a:tab pos="4114800" algn="l"/>
                <a:tab pos="4572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6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810000"/>
            <a:ext cx="8494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154363" algn="ct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Woodrow Wilson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 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Democrat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 	           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Wins Election of 1912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	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4384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William Taft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Republican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	    					        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Split Republican Vote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Candidates 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Theodore Roosevelt  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Bull Moose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8674" name="AutoShape 2"/>
          <p:cNvSpPr>
            <a:spLocks/>
          </p:cNvSpPr>
          <p:nvPr/>
        </p:nvSpPr>
        <p:spPr bwMode="auto">
          <a:xfrm>
            <a:off x="1371600" y="2438400"/>
            <a:ext cx="152400" cy="1676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5" name="AutoShape 3"/>
          <p:cNvSpPr>
            <a:spLocks/>
          </p:cNvSpPr>
          <p:nvPr/>
        </p:nvSpPr>
        <p:spPr bwMode="auto">
          <a:xfrm>
            <a:off x="5562600" y="2667000"/>
            <a:ext cx="228600" cy="685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3" name="Line 1"/>
          <p:cNvSpPr>
            <a:spLocks noChangeShapeType="1"/>
          </p:cNvSpPr>
          <p:nvPr/>
        </p:nvSpPr>
        <p:spPr bwMode="auto">
          <a:xfrm>
            <a:off x="5105400" y="39624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124200" y="228600"/>
            <a:ext cx="2526654" cy="73866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Election of 1912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9215240"/>
              </p:ext>
            </p:extLst>
          </p:nvPr>
        </p:nvGraphicFramePr>
        <p:xfrm>
          <a:off x="152400" y="990600"/>
          <a:ext cx="8763000" cy="5754452"/>
        </p:xfrm>
        <a:graphic>
          <a:graphicData uri="http://schemas.openxmlformats.org/drawingml/2006/table">
            <a:tbl>
              <a:tblPr/>
              <a:tblGrid>
                <a:gridCol w="2268436"/>
                <a:gridCol w="6494564"/>
              </a:tblGrid>
              <a:tr h="123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Overall Causes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Militarism, Nationalism, Imperialism, Alliances, Assassination of Archduke Ferdinand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22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US Entry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Violation of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Sussex Pledge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and Zimmerman Note (1917)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US Leaders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Woodrow Wilson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1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Warfare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Trench Warfare, Tanks, Poison Gas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Sides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Central Powers: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Austria-Hungary and Germany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Allies: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Great Britain, France, Russia, US, and Serbia 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1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Theatres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All fought in western Europe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Winners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Allies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1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Dates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1914-1918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Treaty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Treaty of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Versailles: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Reparations, Redraw Map of Europe,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League of Nations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71800" y="0"/>
            <a:ext cx="300646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World War 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ilitarism</a:t>
            </a:r>
          </a:p>
          <a:p>
            <a:pPr lvl="1"/>
            <a:r>
              <a:rPr lang="en-US" sz="35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lliances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mperialism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ationalism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US entry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ussex Pledge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usitania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nrestricted Submarine Warfare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ies to Great Britain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immerman note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Allies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ritain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rance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merica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 I</a:t>
            </a:r>
            <a:r>
              <a:rPr lang="en-US" dirty="0" smtClean="0">
                <a:solidFill>
                  <a:schemeClr val="tx1"/>
                </a:solidFill>
              </a:rPr>
              <a:t>taly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ussia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Central Powers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ustria-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ungary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ttoman Empire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ermany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42098297"/>
              </p:ext>
            </p:extLst>
          </p:nvPr>
        </p:nvGraphicFramePr>
        <p:xfrm>
          <a:off x="381000" y="1676400"/>
          <a:ext cx="8382000" cy="4686141"/>
        </p:xfrm>
        <a:graphic>
          <a:graphicData uri="http://schemas.openxmlformats.org/drawingml/2006/table">
            <a:tbl>
              <a:tblPr/>
              <a:tblGrid>
                <a:gridCol w="2517670"/>
                <a:gridCol w="2517670"/>
                <a:gridCol w="3346660"/>
              </a:tblGrid>
              <a:tr h="292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Invention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Inventor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Impact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Oil Drill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Edwin Drake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Made production of oil faster and more efficient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78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Light Bulb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Thomas Edison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Made lighting easier and more accessible; </a:t>
                      </a: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longer workdays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Alternating Currents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George Westinghouse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Made light available to rural areas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78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Telephone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Alexander Graham Bell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Allowed more communication around 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Transcontinental Railroad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Times New Roman"/>
                          <a:ea typeface="Times New Roman"/>
                          <a:cs typeface="Times New Roman"/>
                        </a:rPr>
                        <a:t>XXXXXXXXX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Connected the country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and allowed for trade throughout the 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5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Bessemer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William Kelly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Allowed for </a:t>
                      </a: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faster and cheaper production of steel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Industrial Revolution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(Late 1800s)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5078685"/>
              </p:ext>
            </p:extLst>
          </p:nvPr>
        </p:nvGraphicFramePr>
        <p:xfrm>
          <a:off x="0" y="914400"/>
          <a:ext cx="9144000" cy="5791200"/>
        </p:xfrm>
        <a:graphic>
          <a:graphicData uri="http://schemas.openxmlformats.org/drawingml/2006/table">
            <a:tbl>
              <a:tblPr/>
              <a:tblGrid>
                <a:gridCol w="2042808"/>
                <a:gridCol w="7101192"/>
              </a:tblGrid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Term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Meaning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Isolation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Cutting country off from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the rest of the world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Prohibition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Banned consumption, sale, and use of alcohol in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organized crime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Airplanes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The Wright Brothers launched first aircraft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Lost Generation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Writers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disconnected with culture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(Hemingway, Fitzgerald)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Fundamentalism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Interpreting the Bible literally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Problems with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evolution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Scopes Trial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Easy Credit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More goods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more to buy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people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buying now and paying later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Radio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Nationwide stations allowed a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common connection and culture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America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Renaissance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Literary and artistic movement among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African Americans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Jazz Age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Jazz music comes to the forefront and club open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Automobiles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Henry Ford begins mass producing his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Model 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Film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First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sound films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come out in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America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80021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Characteristics of Life in the 1920s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336864"/>
            <a:ext cx="9144000" cy="443198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Warning Signs of the Great Depression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Uneven Prosperity (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rich getting richer, poor getting poorer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Lack of Savings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(80% of families had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savings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Personal Debt (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more Americans buying on credit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Buying on the Margin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(buying stock for half the price and paying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rest when money comes in)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Speculation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(get rich quick schemes)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Troubles for Farmers (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crop prices falling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Overproduction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(no business regulations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warehouses overstocked and no one to sell to)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1295400"/>
            <a:ext cx="8727069" cy="452431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Ripple Effect of the Stock Market Crash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Market investors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lose savings and cannot pay loans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Banks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who invested in high risk companies cannot get loans back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Banks demand money from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consumer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borrowers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Borrowers do not have the money to pay banks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American panic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at thought of banks running out of money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Everyone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goes to the bank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to get their money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Banks run out of money and fail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Savings accounts are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wiped out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with no insurance 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Companies who lost money have to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cut production and jobs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Rise in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unemployment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919867"/>
              </p:ext>
            </p:extLst>
          </p:nvPr>
        </p:nvGraphicFramePr>
        <p:xfrm>
          <a:off x="0" y="1097280"/>
          <a:ext cx="9144000" cy="5641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72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Herbert Hoover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Franklin Roosevelt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7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Philosophy of Government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Rugged Individualism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(People should help themselves as much as possible without government assistance)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Forgotten Man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(Government should work for the people)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Relief Type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Indirect Relief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(Give money to state and local governments and to businesses and let the benefits trickle down)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Direct Relief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(Federal government deals with problem by creating programs to assist Americans)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9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Dealing with the Depression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Let it work itself out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Relief, Recovery, and Reform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Political Party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Republican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Democrat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95400" y="228600"/>
            <a:ext cx="6445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Herbert Hoover Versus Franklin Roosevelt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9506252"/>
              </p:ext>
            </p:extLst>
          </p:nvPr>
        </p:nvGraphicFramePr>
        <p:xfrm>
          <a:off x="0" y="914400"/>
          <a:ext cx="9144000" cy="5823519"/>
        </p:xfrm>
        <a:graphic>
          <a:graphicData uri="http://schemas.openxmlformats.org/drawingml/2006/table">
            <a:tbl>
              <a:tblPr/>
              <a:tblGrid>
                <a:gridCol w="3048000"/>
                <a:gridCol w="1750978"/>
                <a:gridCol w="4345022"/>
              </a:tblGrid>
              <a:tr h="310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New Deal Program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Acronym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Purpose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Federal Deposit Insurance Corporation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FDIC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Insure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bank deposits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up to $5,000.00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0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Securities and Exchange Commission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SEC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Assures that all information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about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stocks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and bonds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is accurate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Civilian Conservation Corps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CCC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Put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young unmarried men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to work doing useful jobs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0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Tennessee Valley Authority</a:t>
                      </a: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TVA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Sought to build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hydroelectric power plants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on the to help poor area and create jobs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Public Works Administration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PWA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Relieved unemployment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through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large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scale work projects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0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Works Progress Administration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WPA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Constructed public buildings, bridges, and roads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National Recovery Administration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(Wagner Act)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NRA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Reduced hours for factories, set minimum wage, restricted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child labor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, guaranteed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collective bargaining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Agricultural Adjustment Act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AAA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Federal government pays farmers not to farm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Social Security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_______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Provided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unemployment insurance, old age pensions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, and benefits for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the disabled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57091"/>
            <a:ext cx="9144000" cy="80021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 Deal Policies (FDRs domestic reform programs)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6740969"/>
              </p:ext>
            </p:extLst>
          </p:nvPr>
        </p:nvGraphicFramePr>
        <p:xfrm>
          <a:off x="0" y="457200"/>
          <a:ext cx="9144000" cy="6248400"/>
        </p:xfrm>
        <a:graphic>
          <a:graphicData uri="http://schemas.openxmlformats.org/drawingml/2006/table">
            <a:tbl>
              <a:tblPr/>
              <a:tblGrid>
                <a:gridCol w="2150892"/>
                <a:gridCol w="6993108"/>
              </a:tblGrid>
              <a:tr h="73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Times New Roman"/>
                        </a:rPr>
                        <a:t>Overall Causes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German Rearmament, Rise of Dictators, Invasion of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Poland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7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US Entry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Japanese Attack on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Pearl Harbor(1941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2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US Leaders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Presidents: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Franklin D. Roosevelt, Harry Truman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Generals: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Dwight Eisenhower, George Patton, Douglas Macarthur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Warfare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Naval and Air Power, Blitzkrieg, Fox Holes, Atomic Bomb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Sides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Axis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Powers: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Germany, Italy,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and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Japan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Allies: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Great Britain, France, Soviet Union, and US 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Theatres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Pacific Theatre (against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Japan)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Atlantic Theatre (against and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Germany and Italy)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Winners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Allies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7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Dates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1939-1945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Treaty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Treaty of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Paris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Nuremburg Trials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276600" y="0"/>
            <a:ext cx="23705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World War II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2950461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  <a:tab pos="1828800" algn="l"/>
                <a:tab pos="2286000" algn="l"/>
                <a:tab pos="2743200" algn="l"/>
                <a:tab pos="3154363" algn="ct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								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Containment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  <a:tab pos="1828800" algn="l"/>
                <a:tab pos="2286000" algn="l"/>
                <a:tab pos="2743200" algn="l"/>
                <a:tab pos="3154363" algn="ct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US = Capitalist                                                            WWII Ends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  <a:tab pos="1828800" algn="l"/>
                <a:tab pos="2286000" algn="l"/>
                <a:tab pos="2743200" algn="l"/>
                <a:tab pos="3154363" algn="ct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       Common Enemy: 	    Germany Defeated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  <a:tab pos="1828800" algn="l"/>
                <a:tab pos="2286000" algn="l"/>
                <a:tab pos="2743200" algn="l"/>
                <a:tab pos="3154363" algn="ctr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AutoShape 3"/>
          <p:cNvSpPr>
            <a:spLocks/>
          </p:cNvSpPr>
          <p:nvPr/>
        </p:nvSpPr>
        <p:spPr bwMode="auto">
          <a:xfrm>
            <a:off x="2209800" y="3352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267200" y="36576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1524000" y="3124200"/>
            <a:ext cx="55626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5" name="Line 1"/>
          <p:cNvSpPr>
            <a:spLocks noChangeShapeType="1"/>
          </p:cNvSpPr>
          <p:nvPr/>
        </p:nvSpPr>
        <p:spPr bwMode="auto">
          <a:xfrm>
            <a:off x="1828800" y="4343400"/>
            <a:ext cx="5486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475338" y="1277036"/>
            <a:ext cx="4193327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Ultimate Issues of the Cold 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3820182"/>
            <a:ext cx="805927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Germany		    US and SU Disagree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 = Communist				    Iron Curtain Develops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28600" y="4402724"/>
            <a:ext cx="88200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Satellite Nations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-304800" y="3657600"/>
            <a:ext cx="87630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Assembly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Security Council 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2514600" y="2971800"/>
            <a:ext cx="19812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4495800" y="2971800"/>
            <a:ext cx="21336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2133600" y="45720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89" name="Line 1"/>
          <p:cNvSpPr>
            <a:spLocks noChangeShapeType="1"/>
          </p:cNvSpPr>
          <p:nvPr/>
        </p:nvSpPr>
        <p:spPr bwMode="auto">
          <a:xfrm>
            <a:off x="6934200" y="46482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3224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Organization of the United Nations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Formation: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San Francisco Conference of 1945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Goal: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Peacekeeping organization to replace League of Nations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Two Main Houses of the United Nations (1945)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  <a:tab pos="5029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4906834"/>
            <a:ext cx="944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 Member Nation Participates			Responsible for keeping the peace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Handles major issues of the UN 			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members, 5 that are permanent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Appoints various Subcommittees 			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France, GB, US, SU, and China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9792887"/>
              </p:ext>
            </p:extLst>
          </p:nvPr>
        </p:nvGraphicFramePr>
        <p:xfrm>
          <a:off x="152399" y="609602"/>
          <a:ext cx="8839201" cy="6248398"/>
        </p:xfrm>
        <a:graphic>
          <a:graphicData uri="http://schemas.openxmlformats.org/drawingml/2006/table">
            <a:tbl>
              <a:tblPr/>
              <a:tblGrid>
                <a:gridCol w="1974714"/>
                <a:gridCol w="1358271"/>
                <a:gridCol w="1567234"/>
                <a:gridCol w="3938982"/>
              </a:tblGrid>
              <a:tr h="4806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Times New Roman"/>
                        </a:rPr>
                        <a:t>Event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Year(s)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</a:rPr>
                        <a:t>President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latin typeface="Times New Roman"/>
                        </a:rPr>
                        <a:t>Explanation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61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Yalta Conference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1945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Divides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Germany into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4 parts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Divides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Berlin into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parts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(1. US, 2. GB, 3.</a:t>
                      </a:r>
                      <a:r>
                        <a:rPr lang="en-US" sz="2000" u="sng" baseline="0" dirty="0" smtClean="0">
                          <a:latin typeface="Times New Roman"/>
                          <a:ea typeface="Times New Roman"/>
                        </a:rPr>
                        <a:t> Fr, 4. SU)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Marshall Plan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1947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US offers aid to all European countries to help rebuild; only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Western Europe accepts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61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Truman Doctrine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1947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US must protect free nations from communism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Berlin Airlift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1948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Stalin wants to run US out of , blockades city, Truman drops food from planes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61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Formation of NATO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1949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Organization of western nations for collective security against Soviets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Fall of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China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1949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Communists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led by Mao Zedong overthrow democratic government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in China 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057400" y="0"/>
            <a:ext cx="50508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Cold War Escalation Abroad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0783518"/>
              </p:ext>
            </p:extLst>
          </p:nvPr>
        </p:nvGraphicFramePr>
        <p:xfrm>
          <a:off x="152400" y="104867"/>
          <a:ext cx="8839202" cy="6661088"/>
        </p:xfrm>
        <a:graphic>
          <a:graphicData uri="http://schemas.openxmlformats.org/drawingml/2006/table">
            <a:tbl>
              <a:tblPr/>
              <a:tblGrid>
                <a:gridCol w="1974714"/>
                <a:gridCol w="1358271"/>
                <a:gridCol w="1567235"/>
                <a:gridCol w="3938982"/>
              </a:tblGrid>
              <a:tr h="11271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Nuclear Arms Race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1949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Truman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Purpose of Arms Race: </a:t>
                      </a:r>
                      <a:r>
                        <a:rPr lang="en-US" sz="1800" b="1" u="sng" dirty="0">
                          <a:latin typeface="Times New Roman"/>
                          <a:ea typeface="Times New Roman"/>
                        </a:rPr>
                        <a:t>Deterrence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US Accomplishment: </a:t>
                      </a:r>
                      <a:r>
                        <a:rPr lang="en-US" sz="1800" b="1" u="sng" dirty="0">
                          <a:latin typeface="Times New Roman"/>
                          <a:ea typeface="Times New Roman"/>
                        </a:rPr>
                        <a:t>Hydrogen Bomb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Soviet Accomplishment: </a:t>
                      </a:r>
                      <a:r>
                        <a:rPr lang="en-US" sz="1800" b="1" u="sng" dirty="0" smtClean="0">
                          <a:latin typeface="Times New Roman"/>
                          <a:ea typeface="Times New Roman"/>
                        </a:rPr>
                        <a:t>ICBMs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800" dirty="0" smtClean="0"/>
                        <a:t>Intercontinental Ballistic Missile)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45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Korean War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1950-1953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Truman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Eisenhower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Communist North Korea, with Soviet help, invades democratic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South Korea;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US helps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South Korea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Warsaw Pact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1955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Eisenhower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Soviet response to the creation of NATO; collective security for eastern Europe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31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Space Race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1957-1969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Eisenhower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Kennedy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Nixon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Soviet Accomplishments: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Sputnik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US Accomplishment: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First Man on Moon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Vietnam War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1954-1975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Eisenhower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Kennedy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L. Johnson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Nixon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Communist North Vietnam invades democratic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South Korea ; US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helps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South Vietnam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U2 Incident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1960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Eisenhower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Soviets shoot down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US spy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plane flying over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Soviet Union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Bay of Pigs Invasion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1961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Kennedy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Attempted overthrow of Communist Cuban leader Fidel Castro; Failed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9224932"/>
              </p:ext>
            </p:extLst>
          </p:nvPr>
        </p:nvGraphicFramePr>
        <p:xfrm>
          <a:off x="0" y="1219200"/>
          <a:ext cx="9144000" cy="5486401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Andrew Carnegie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John D. Rockefeller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JP Morgan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Calibri"/>
                          <a:cs typeface="Times New Roman"/>
                        </a:rPr>
                        <a:t>Industry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US Steel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Standard Oil Company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Banker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97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Technique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Vertical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Consolidation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Horizontal Consolidation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Interlocking Directorates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496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Explanation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Buy up all phases of production to cut out middle 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Control all companies in the same industry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  <a:cs typeface="Times New Roman"/>
                        </a:rPr>
                        <a:t>Put members of company in every branch of business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95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Calibri"/>
                          <a:cs typeface="Times New Roman"/>
                        </a:rPr>
                        <a:t>Example</a:t>
                      </a:r>
                      <a:endParaRPr lang="en-US" sz="28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McDonald’s buys up chicken farms, cows, wheat fields, and Oreo Company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McDonald’s works with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Hardee’s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, Wendy’s, and Burger King to keep prices the same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The managers of all fast food businesses work for McDonald’s corporation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95600" y="228600"/>
            <a:ext cx="31995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Industrialists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4884746"/>
              </p:ext>
            </p:extLst>
          </p:nvPr>
        </p:nvGraphicFramePr>
        <p:xfrm>
          <a:off x="152399" y="304799"/>
          <a:ext cx="8839201" cy="6432975"/>
        </p:xfrm>
        <a:graphic>
          <a:graphicData uri="http://schemas.openxmlformats.org/drawingml/2006/table">
            <a:tbl>
              <a:tblPr/>
              <a:tblGrid>
                <a:gridCol w="1798701"/>
                <a:gridCol w="1393098"/>
                <a:gridCol w="1607420"/>
                <a:gridCol w="4039982"/>
              </a:tblGrid>
              <a:tr h="1041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Berlin Crisis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1961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Kennedy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JFK meets with Soviet leader Khrushchev and leaves feeling bullied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; Soviets build Berlin Wall to separate East and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West Berlin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41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Cuban Missile Crisis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1962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Kennedy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US finds Soviet missiles in Communist Cuba; US blockades leading to near nuclear disaster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Limited Test Ban Treaty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1963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Kennedy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Treaty signed between US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Great Britain, and Soviet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Union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to stop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above ground nuclear testing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42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Détente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1968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Nixon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Policy of </a:t>
                      </a:r>
                      <a:r>
                        <a:rPr lang="en-US" sz="1800" b="1" u="sng" dirty="0">
                          <a:latin typeface="Times New Roman"/>
                          <a:ea typeface="Times New Roman"/>
                        </a:rPr>
                        <a:t>relieving tensions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between the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US, China,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and the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Soviet Union</a:t>
                      </a: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Strategic Arms Limitation Talks (SALT I)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1972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Nixon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Limited offensive nuclear weapons between the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US and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the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Soviet</a:t>
                      </a:r>
                      <a:r>
                        <a:rPr lang="en-US" sz="1800" u="sng" baseline="0" dirty="0" smtClean="0">
                          <a:latin typeface="Times New Roman"/>
                          <a:ea typeface="Times New Roman"/>
                        </a:rPr>
                        <a:t> Union</a:t>
                      </a: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42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Boycott of Olympics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1980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Carter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Soviets invaded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Afghanistan,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US refuses to attend the Olympic games in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Moscow</a:t>
                      </a: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Strategic Defense Initiative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1983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Reagan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Aka “Star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Wars” –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Wanted to create a massive shield in space to intercept and destroy Soviet missiles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320911"/>
              </p:ext>
            </p:extLst>
          </p:nvPr>
        </p:nvGraphicFramePr>
        <p:xfrm>
          <a:off x="152399" y="152400"/>
          <a:ext cx="8839202" cy="6700059"/>
        </p:xfrm>
        <a:graphic>
          <a:graphicData uri="http://schemas.openxmlformats.org/drawingml/2006/table">
            <a:tbl>
              <a:tblPr/>
              <a:tblGrid>
                <a:gridCol w="1974715"/>
                <a:gridCol w="1358271"/>
                <a:gridCol w="1567234"/>
                <a:gridCol w="3938982"/>
              </a:tblGrid>
              <a:tr h="1136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Grenada Invasion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1983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Reagan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Pro-Cuban government took over in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Grenada;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US helps oust regime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36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Iran-Contra Affair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1986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Reagan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US sells weapons to and uses money to support anti-communist Contras in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Nicaragua;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illegal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Gorbachev Controls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Soviet Union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1985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Reagan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Gorbachev institutes glasnost (openness) and perestroika (restructuring) in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Soviet Union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04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Fall of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Berlin Wall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1989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Bush I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East Germany allows 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free travel for first time between East and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West;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People flood over Berlin Wall and tear it down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USSR Collapses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1991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Bush I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Gorbachev resigns from presidency of the Soviet Union and collapses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" y="-141208"/>
            <a:ext cx="9144000" cy="714041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Cold War Escalation at Home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(The Red Scare)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House Un-American Activities Committee (HUAC) Formed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Hollywood Ten Jailed and Blacklisted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Alger Hiss Imprisoned for Communist Leanings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Julius and Ethel Rosenberg Executed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Selling Atomic Secrets to Soviets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McCarthyism Spreads Fear of Communism (Falsely Accused Thousands of US Officials)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NASA created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Beat Soviets into Space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National Education and Defense Act Established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Teach More Science and Math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“Duck and Cover” Adopted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Emergency Procedure during Nuclear Fallout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Fallout Shelters Built Throughout America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Deficit Spending Becomes Policy to Keep US Ahead of Soviets in Cold 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-74398"/>
            <a:ext cx="91440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Life in the 1950s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533400"/>
          <a:ext cx="9144000" cy="6324600"/>
        </p:xfrm>
        <a:graphic>
          <a:graphicData uri="http://schemas.openxmlformats.org/drawingml/2006/table">
            <a:tbl>
              <a:tblPr/>
              <a:tblGrid>
                <a:gridCol w="2840443"/>
                <a:gridCol w="6303557"/>
              </a:tblGrid>
              <a:tr h="16128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Technological Advances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Television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Desktop Computers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Polio Vaccine / Antibiotic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Hydrogen Bomb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Nuclear Energy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1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Youth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Silent Generation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Baby Boom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67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Religion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Flock Back to Churches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Billy Graham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“Under God” and “In God We Trust”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0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Family Roles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Male: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Breadwinner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Female: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Homemaker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 err="1">
                          <a:latin typeface="Times New Roman"/>
                          <a:ea typeface="Times New Roman"/>
                        </a:rPr>
                        <a:t>Levittowns</a:t>
                      </a:r>
                      <a:r>
                        <a:rPr lang="en-US" sz="2000" u="none" dirty="0">
                          <a:latin typeface="Times New Roman"/>
                          <a:ea typeface="Times New Roman"/>
                        </a:rPr>
                        <a:t> (Suburbs)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latin typeface="Times New Roman"/>
                          <a:ea typeface="Times New Roman"/>
                        </a:rPr>
                        <a:t>GI Bill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67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Music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Rock and Roll Music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Elvis Presley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Shakes racial and moral barriers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0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Business/Workforce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Franchise System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(Ray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Kroc-McDonald’s)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Change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from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Blue Collar to White Collar Jobs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09602"/>
          <a:ext cx="9144000" cy="6248397"/>
        </p:xfrm>
        <a:graphic>
          <a:graphicData uri="http://schemas.openxmlformats.org/drawingml/2006/table">
            <a:tbl>
              <a:tblPr/>
              <a:tblGrid>
                <a:gridCol w="2201333"/>
                <a:gridCol w="1457347"/>
                <a:gridCol w="2900284"/>
                <a:gridCol w="2585036"/>
              </a:tblGrid>
              <a:tr h="328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Times New Roman"/>
                        </a:rPr>
                        <a:t>Policy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President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Ideas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Actions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1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Fair Deal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Truman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Improve Housing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Increase Minimum Wage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Extend Social Security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Unsuccessful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No support from Congress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Taft Hartley Act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(Hurt labor unions)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65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Modern Republicanism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Eisenhower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Conservative with Money Liberal with People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Support Big Business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Interstate Highway Act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1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New Frontier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Kennedy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Combat Poverty and Inequality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Establish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Space Program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Increased Minimum Wage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Promoted Urban Renewal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24</a:t>
                      </a:r>
                      <a:r>
                        <a:rPr lang="en-US" sz="1800" u="sng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 Amendment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Equal Pay Act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Great Society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L. Johnson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War on Poverty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Head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Medicare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Medicaid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Immigration Act of 1965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865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New Federalism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Nixon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Put More Power in Hands of States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Deficit Spending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Cuts Social Programs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Watergate Scandal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-18364"/>
            <a:ext cx="91440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Presidential Domestic Policies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201334"/>
                <a:gridCol w="1457347"/>
                <a:gridCol w="2900284"/>
                <a:gridCol w="2585035"/>
              </a:tblGrid>
              <a:tr h="1469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Deregulation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Carter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Reduce Government Controls on Industries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Deregulated Railroads, Trucking, and Airlines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Department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of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Energy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Three Mile Island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49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Supply Side Economics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Reagan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Decrease Taxes for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Businesses and Benefits Trickle Down to Poor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Deregulation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MLK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Holiday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Appoints Supreme Court Justices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Challenger Explosion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9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“The Economy, Stupid”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Clinton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Improve Economy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Balance Budget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Improve Healthcare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Balanced Budget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Budget Surplus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Healthcare Reform Failed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Family and Medical Leave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Reformed Welfare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Impeached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"/>
          <a:ext cx="9144001" cy="2819398"/>
        </p:xfrm>
        <a:graphic>
          <a:graphicData uri="http://schemas.openxmlformats.org/drawingml/2006/table">
            <a:tbl>
              <a:tblPr/>
              <a:tblGrid>
                <a:gridCol w="1610468"/>
                <a:gridCol w="3458724"/>
                <a:gridCol w="4074809"/>
              </a:tblGrid>
              <a:tr h="4027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Korean Conflict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Vietnam Conflict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27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Times New Roman"/>
                        </a:rPr>
                        <a:t>Dates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1950-1953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1954-1975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55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Presidents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Eisenhower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Eisenhower, Kennedy, Johnson,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Nixon, Ford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Divisions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N Korea: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Communist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 Korea: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Democratic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Parallel: 38</a:t>
                      </a:r>
                      <a:r>
                        <a:rPr lang="en-US" sz="1800" u="sng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 Parallel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N Vietnam: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Communist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 Vietnam: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Democratic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Parallel: 17</a:t>
                      </a:r>
                      <a:r>
                        <a:rPr lang="en-US" sz="1800" u="sng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 Parallel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895601"/>
          <a:ext cx="9144000" cy="3977479"/>
        </p:xfrm>
        <a:graphic>
          <a:graphicData uri="http://schemas.openxmlformats.org/drawingml/2006/table">
            <a:tbl>
              <a:tblPr/>
              <a:tblGrid>
                <a:gridCol w="1610468"/>
                <a:gridCol w="3458724"/>
                <a:gridCol w="4074808"/>
              </a:tblGrid>
              <a:tr h="10860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Cause of Conflict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North Korea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invades South Korea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US pushes back to the 38</a:t>
                      </a:r>
                      <a:r>
                        <a:rPr lang="en-US" sz="1800" u="sng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 parallel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N Vietnam invades S Vietnam;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US sends in advisors and troops to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assist the South Vietnamese in keeping democracy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Problems for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America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General Macarthur invades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North Korea without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permission;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China becomes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involved; Macarthur is fired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America is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fighting both the Viet Minh (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from N Vietnam)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and the </a:t>
                      </a:r>
                      <a:endParaRPr lang="en-US" sz="1800" u="sng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Viet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Cong (from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 Vietnam)</a:t>
                      </a: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5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Military Leaders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US: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General Douglas Macarthur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US: General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William Westmoreland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N Vietnam: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Ho Chi Minh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0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Public Reaction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Original Public Support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“Forgotten War”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Protest Movements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Conscientious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Objectors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Kent State University</a:t>
                      </a: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Counter Culture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09600"/>
          <a:ext cx="9144000" cy="7836131"/>
        </p:xfrm>
        <a:graphic>
          <a:graphicData uri="http://schemas.openxmlformats.org/drawingml/2006/table">
            <a:tbl>
              <a:tblPr/>
              <a:tblGrid>
                <a:gridCol w="1610467"/>
                <a:gridCol w="3458724"/>
                <a:gridCol w="4074809"/>
              </a:tblGrid>
              <a:tr h="1704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Results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Fight two year stalemate at 38</a:t>
                      </a:r>
                      <a:r>
                        <a:rPr lang="en-US" sz="2400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Call truce at the 38</a:t>
                      </a:r>
                      <a:r>
                        <a:rPr lang="en-US" sz="2400" u="sng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 parallel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Nixon institutes </a:t>
                      </a:r>
                      <a:r>
                        <a:rPr lang="en-US" sz="2400" u="sng" dirty="0" err="1">
                          <a:latin typeface="Times New Roman"/>
                          <a:ea typeface="Times New Roman"/>
                        </a:rPr>
                        <a:t>Vietnamization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and signs Paris Peace Accords; Two years later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North Vietnam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invades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South Vietnam and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it falls to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communism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42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Important Terms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Military-Industrial Complex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Domino Theory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Geneva Accords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Gulf of Tonkin Resolution 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TET Offensive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Agent Orange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Napalm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dirty="0">
                          <a:latin typeface="Times New Roman"/>
                          <a:ea typeface="Times New Roman"/>
                        </a:rPr>
                        <a:t>Ho Chi Minh Trail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My Lai Incident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6201"/>
          <a:ext cx="9057533" cy="457199"/>
        </p:xfrm>
        <a:graphic>
          <a:graphicData uri="http://schemas.openxmlformats.org/drawingml/2006/table">
            <a:tbl>
              <a:tblPr/>
              <a:tblGrid>
                <a:gridCol w="5029200"/>
                <a:gridCol w="4028333"/>
              </a:tblGrid>
              <a:tr h="4571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                        Korean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Conflict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Vietnam Conflict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533400"/>
          <a:ext cx="8839200" cy="6324600"/>
        </p:xfrm>
        <a:graphic>
          <a:graphicData uri="http://schemas.openxmlformats.org/drawingml/2006/table">
            <a:tbl>
              <a:tblPr/>
              <a:tblGrid>
                <a:gridCol w="2946400"/>
                <a:gridCol w="2946400"/>
                <a:gridCol w="2946400"/>
              </a:tblGrid>
              <a:tr h="486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Organizations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People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Events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380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National Association for the Advancement of Colored People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(NAACP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Congress of Racial Equality (CORE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Southern Christian Leadership Conference (SCLC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Student Nonviolent Coordinating Committee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(SNCC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Black Nationalism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Movement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Black Panthers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latin typeface="Times New Roman"/>
                          <a:ea typeface="Times New Roman"/>
                        </a:rPr>
                        <a:t>Thurgood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 Marshall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Emmitt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Till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Rosa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Parks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Martin Luther King, Jr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James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Meredith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John F.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Kennedy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latin typeface="Times New Roman"/>
                          <a:ea typeface="Times New Roman"/>
                        </a:rPr>
                        <a:t>Malcom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latin typeface="Times New Roman"/>
                          <a:ea typeface="Times New Roman"/>
                        </a:rPr>
                        <a:t>Stokely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sng" dirty="0" err="1">
                          <a:latin typeface="Times New Roman"/>
                          <a:ea typeface="Times New Roman"/>
                        </a:rPr>
                        <a:t>Carmicheal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u="sng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Robert Kennedy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Greensboro Sit-In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Freedom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Rides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Integration of Ole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Miss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Letter from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Birmingham Jail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March on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Washington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“I Have A Dream”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Speech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Civil Rights Act of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1964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Freedom </a:t>
                      </a: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Summer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latin typeface="Times New Roman"/>
                          <a:ea typeface="Times New Roman"/>
                        </a:rPr>
                        <a:t>Selma to Montgomery </a:t>
                      </a: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March </a:t>
                      </a:r>
                      <a:endParaRPr lang="en-US" sz="1800" u="sng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Times New Roman"/>
                        </a:rPr>
                        <a:t>Voting Rights Act of 1965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Civil Rights Movement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1960s and 1970s Activism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0" y="533400"/>
            <a:ext cx="9144000" cy="3124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Supreme Court Decisions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University of California v </a:t>
            </a:r>
            <a:r>
              <a:rPr kumimoji="0" lang="en-US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Bakke</a:t>
            </a: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(1978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Affirmative action is legal, but no quotas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Tinker v. Des Moines (1969)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Students can wear armbands in protest of the Vietnam 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Wisconsin v. Yoder (1972)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Amish children do not have to attend school after 8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grade, freedom of religion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Roe v. Wade (1973):</a:t>
            </a:r>
            <a:r>
              <a:rPr kumimoji="0" lang="en-US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Abortion in the first trimester is legal</a:t>
            </a:r>
            <a:endParaRPr kumimoji="0" lang="en-US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7" name="AutoShape 1"/>
          <p:cNvSpPr>
            <a:spLocks noChangeArrowheads="1"/>
          </p:cNvSpPr>
          <p:nvPr/>
        </p:nvSpPr>
        <p:spPr bwMode="auto">
          <a:xfrm>
            <a:off x="0" y="3733800"/>
            <a:ext cx="9144000" cy="31242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Women’s Movement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Title IX: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Women cannot be discriminated against in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educational programs or 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Betty Freidan: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Wrote the </a:t>
            </a: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Feminine Mystique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stating women were not happy at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National Organization for Women: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Activist group fighting for women’s rights; Gloria Steinem = leader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Equal Rights Amendment: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Would make women equal under the law but failed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/>
          </p:cNvSpPr>
          <p:nvPr/>
        </p:nvSpPr>
        <p:spPr bwMode="auto">
          <a:xfrm>
            <a:off x="2590800" y="2133600"/>
            <a:ext cx="228600" cy="1981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648200" y="26670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648200" y="32766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" y="2405391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066800" y="1905744"/>
            <a:ext cx="7975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  <a:tab pos="2286000" algn="l"/>
                <a:tab pos="41338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Piecework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More Production = More Pay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2438400"/>
            <a:ext cx="9185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3357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        Sweatshops                    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Long hours, low wages, bad jobs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3357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Workplace Problems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729735"/>
            <a:ext cx="2137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33575" algn="l"/>
                <a:tab pos="2286000" algn="l"/>
                <a:tab pos="2743200" algn="l"/>
                <a:tab pos="4324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6474" y="3581400"/>
            <a:ext cx="875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Child Labor		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Children as young as 5 work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3048000"/>
            <a:ext cx="6934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933575" algn="l"/>
                <a:tab pos="2286000" algn="l"/>
                <a:tab pos="2743200" algn="l"/>
                <a:tab pos="4324350" algn="l"/>
              </a:tabLs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Division of Labor	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n-US" u="sng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Everyone </a:t>
            </a:r>
            <a:r>
              <a:rPr lang="en-US" u="sng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gets different </a:t>
            </a:r>
            <a:r>
              <a:rPr lang="en-US" u="sng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task</a:t>
            </a:r>
            <a:endParaRPr lang="en-US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75" algn="l"/>
                <a:tab pos="2286000" algn="l"/>
                <a:tab pos="2743200" algn="l"/>
                <a:tab pos="4324350" algn="l"/>
              </a:tabLst>
            </a:pP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4648200" y="37338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4648200" y="21336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0" y="2133600"/>
            <a:ext cx="9144000" cy="14478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Native Americans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National Congress of American Indians: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Activist groups wanting more government support of Native Americans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0" y="3962400"/>
            <a:ext cx="9144000" cy="2895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Counterculture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Hippies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Dressed as a rejection of corporate world;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Protested war; Pro Civil Rights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Sexual and Drug Revolution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Free love, psychedelic drugs, Woodstock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Environmental Awareness: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Pressure government to form EPA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0" y="228600"/>
            <a:ext cx="9144000" cy="1524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Hispanic Americans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Caesar Chavez: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Formed the United Farm Workers to get rights for migrant workers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6104604"/>
              </p:ext>
            </p:extLst>
          </p:nvPr>
        </p:nvGraphicFramePr>
        <p:xfrm>
          <a:off x="0" y="850135"/>
          <a:ext cx="9144000" cy="5963798"/>
        </p:xfrm>
        <a:graphic>
          <a:graphicData uri="http://schemas.openxmlformats.org/drawingml/2006/table">
            <a:tbl>
              <a:tblPr/>
              <a:tblGrid>
                <a:gridCol w="3112852"/>
                <a:gridCol w="6031148"/>
              </a:tblGrid>
              <a:tr h="558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endParaRPr lang="en-US" sz="900" b="1" kern="0" dirty="0">
                        <a:latin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Purpose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7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National Trades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First labor union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in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America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Included all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crafts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2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Knights of Labor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Included workers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from all crafts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Accepted African Americans and Women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Fought for shorter hours, better conditions, no child labor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Did not fight for higher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wages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5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American Federation of Labor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Included only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skilled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workers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United workers of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similar interests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Did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not have very many women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or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African Americans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Led by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Samuel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Gompers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6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American Railway 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Worked to unite all railway workers, skilled and unskilled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Led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by Eugene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Debs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4505325" algn="l"/>
                        </a:tabLst>
                      </a:pPr>
                      <a:r>
                        <a:rPr lang="en-US" sz="2000" u="none" dirty="0" smtClean="0">
                          <a:latin typeface="Times New Roman"/>
                          <a:ea typeface="Times New Roman"/>
                        </a:rPr>
                        <a:t>Trade union</a:t>
                      </a:r>
                      <a:endParaRPr lang="en-US" sz="2000" u="none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0"/>
            <a:ext cx="39805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Labor Unions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3821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Labor Union Strikes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0" y="1066800"/>
            <a:ext cx="2674938" cy="5105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Haymarket Riot (1886)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Cause: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Wanted 8 hour workday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Strike: Violence erupts when anarchists bomb police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Solution: Police broke up strike Gives people bad  image of unions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96000" y="1066800"/>
            <a:ext cx="2849562" cy="5105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Pullman Strike (1894)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Cause: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Wage cuts, Layoffs, Town Rules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Strike: Interfered with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US Mail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Solution: Court order forbade all union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activity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against Sherman Antitrust Act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066800"/>
            <a:ext cx="2514600" cy="5105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Great Railroad Strike (1877)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Cause: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Wage cuts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Strike: Violence Erupts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Solution: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Hayes sends   federal troops to restore order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066800" y="2590800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066800" y="25908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876800" y="25908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" name="Line 1"/>
          <p:cNvSpPr>
            <a:spLocks noChangeShapeType="1"/>
          </p:cNvSpPr>
          <p:nvPr/>
        </p:nvSpPr>
        <p:spPr bwMode="auto">
          <a:xfrm>
            <a:off x="7924800" y="25908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27973" y="852847"/>
            <a:ext cx="63321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Labor Union Techniques</a:t>
            </a:r>
            <a:endParaRPr kumimoji="0" lang="en-US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-1371600" y="2743200"/>
            <a:ext cx="120396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		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Strikes:			Boycotts: 		Collective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					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Bargaining: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	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Stop Working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not buy from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Negotiate with 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			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Certain businesses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employer</a:t>
            </a: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141577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Populist Movement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(Late 1800s)</a:t>
            </a: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Remember: Wizard of Oz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2497364"/>
              </p:ext>
            </p:extLst>
          </p:nvPr>
        </p:nvGraphicFramePr>
        <p:xfrm>
          <a:off x="0" y="1295401"/>
          <a:ext cx="9144000" cy="5562599"/>
        </p:xfrm>
        <a:graphic>
          <a:graphicData uri="http://schemas.openxmlformats.org/drawingml/2006/table">
            <a:tbl>
              <a:tblPr/>
              <a:tblGrid>
                <a:gridCol w="2042808"/>
                <a:gridCol w="7101192"/>
              </a:tblGrid>
              <a:tr h="3973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Times New Roman"/>
                        </a:rPr>
                        <a:t>Who</a:t>
                      </a:r>
                      <a:endParaRPr lang="en-US" sz="1600" b="1" kern="0" dirty="0">
                        <a:latin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Farmers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1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Demands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Increase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Money Supply (Free Silver)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Decrease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Tariffs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Progressive Income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Tax—tax the wealthy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Government ownership of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communications and transportation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9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Candidate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William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Jennings Bryan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Delivered 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</a:rPr>
                        <a:t>Cross of Gold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speech in Election of 1896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Lost election to </a:t>
                      </a:r>
                      <a:r>
                        <a:rPr lang="en-US" sz="2400" u="sng" dirty="0" smtClean="0">
                          <a:latin typeface="Times New Roman"/>
                          <a:ea typeface="Times New Roman"/>
                        </a:rPr>
                        <a:t>McKinley (1896 &amp; 1900)</a:t>
                      </a:r>
                      <a:endParaRPr lang="en-US" sz="2400" u="sng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Political Party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Populists or </a:t>
                      </a:r>
                      <a:r>
                        <a:rPr lang="en-US" sz="2400" u="sng" dirty="0">
                          <a:latin typeface="Times New Roman"/>
                          <a:ea typeface="Times New Roman"/>
                        </a:rPr>
                        <a:t>The Grange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hdaniel\AppData\Local\Microsoft\Windows\Temporary Internet Files\Content.IE5\P5RM3USC\MC900059639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8600"/>
            <a:ext cx="1017880" cy="1693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9127901"/>
              </p:ext>
            </p:extLst>
          </p:nvPr>
        </p:nvGraphicFramePr>
        <p:xfrm>
          <a:off x="0" y="1523999"/>
          <a:ext cx="9144000" cy="533400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33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Time Period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Immigrant Groups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Problems Arising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1840s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Northwest Europe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(Irish, French, Germans)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Beginning of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Nativism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latin typeface="Times New Roman"/>
                          <a:ea typeface="Times New Roman"/>
                        </a:rPr>
                        <a:t>Know-Nothing </a:t>
                      </a:r>
                      <a:r>
                        <a:rPr lang="en-US" sz="2000" u="none" dirty="0" smtClean="0">
                          <a:latin typeface="Times New Roman"/>
                          <a:ea typeface="Times New Roman"/>
                        </a:rPr>
                        <a:t>Party forms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Tenements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00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1890s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Central Europe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(Austria-Hungary, Yugoslavia, Poland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Crowded Cities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Tenements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u="sng" dirty="0">
                          <a:latin typeface="Times New Roman"/>
                          <a:ea typeface="Times New Roman"/>
                        </a:rPr>
                        <a:t>How The Other Half Lives</a:t>
                      </a:r>
                      <a:endParaRPr lang="en-US" sz="2000" u="sng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Political Machines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Nativism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Grows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1920s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Southern and Eastern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Europe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(Russia, Italy, Greece, Romania,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and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Turkey)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Red Scare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Rise of </a:t>
                      </a:r>
                      <a:r>
                        <a:rPr lang="en-US" sz="2000" u="sng" dirty="0">
                          <a:latin typeface="Times New Roman"/>
                          <a:ea typeface="Times New Roman"/>
                        </a:rPr>
                        <a:t>Ku Klux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Nativism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Continues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Immigration Restrictions</a:t>
                      </a:r>
                    </a:p>
                  </a:txBody>
                  <a:tcPr marL="64851" marR="64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43000" y="533400"/>
            <a:ext cx="6488956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Immigration to the United States</a:t>
            </a:r>
            <a:endParaRPr kumimoji="0" lang="en-US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4404</TotalTime>
  <Words>2996</Words>
  <Application>Microsoft Office PowerPoint</Application>
  <PresentationFormat>On-screen Show (4:3)</PresentationFormat>
  <Paragraphs>785</Paragraphs>
  <Slides>40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Civic</vt:lpstr>
      <vt:lpstr>U.S. HISTORY EOC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World War I</vt:lpstr>
      <vt:lpstr>World War I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hdaniel</dc:creator>
  <cp:lastModifiedBy>hdaniel</cp:lastModifiedBy>
  <cp:revision>327</cp:revision>
  <dcterms:created xsi:type="dcterms:W3CDTF">2014-04-22T16:33:51Z</dcterms:created>
  <dcterms:modified xsi:type="dcterms:W3CDTF">2014-05-01T14:45:23Z</dcterms:modified>
</cp:coreProperties>
</file>