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4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898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9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4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5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039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2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7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4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9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1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517-0D81-4DFF-BF97-BF6AFF7ECC50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8150-52A7-4DA1-847A-71021D6DA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en.wikipedia.org/wiki/File:Battle_of_Lepanto_1571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6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GUNPOWDER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EMPIRES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825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Ottoman Art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Control of the trade routes in the Middle East allowed the Ottomans to have extensive amounts of luxuries such as silk, jewelry, pottery, etc.</a:t>
            </a:r>
          </a:p>
          <a:p>
            <a:r>
              <a:rPr lang="en-US" dirty="0" smtClean="0"/>
              <a:t>Ottomans are famous for their architecture</a:t>
            </a:r>
          </a:p>
          <a:p>
            <a:pPr lvl="1"/>
            <a:r>
              <a:rPr lang="en-US" dirty="0" smtClean="0"/>
              <a:t>Sinan is seen as the greatest architect</a:t>
            </a:r>
          </a:p>
          <a:p>
            <a:pPr lvl="1"/>
            <a:r>
              <a:rPr lang="en-US" dirty="0" smtClean="0"/>
              <a:t>He built 81 mosques</a:t>
            </a:r>
          </a:p>
          <a:p>
            <a:r>
              <a:rPr lang="en-US" dirty="0" smtClean="0"/>
              <a:t>Ottomans were also famous for their rugs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347357"/>
            <a:ext cx="22669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14" y="1447799"/>
            <a:ext cx="2124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1.gstatic.com/images?q=tbn:ANd9GcTWslTfporYGLlAo4NpE01eNpYtU1RFIxJjHcxefx1Sv2zViw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893" y="4944836"/>
            <a:ext cx="1390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43136"/>
            <a:ext cx="2286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1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Ottoman Empire reached its high point under Suleyman the Magnificent in the mid 1500’s</a:t>
            </a:r>
          </a:p>
          <a:p>
            <a:r>
              <a:rPr lang="en-US" dirty="0" smtClean="0"/>
              <a:t>Bad leadership plagued the empire after Suleymans rule</a:t>
            </a:r>
          </a:p>
          <a:p>
            <a:pPr lvl="1"/>
            <a:r>
              <a:rPr lang="en-US" dirty="0" smtClean="0"/>
              <a:t>Leaders allowed others to use more power</a:t>
            </a:r>
          </a:p>
          <a:p>
            <a:pPr lvl="1"/>
            <a:r>
              <a:rPr lang="en-US" dirty="0" smtClean="0"/>
              <a:t>Corruption grew</a:t>
            </a:r>
          </a:p>
          <a:p>
            <a:r>
              <a:rPr lang="en-US" dirty="0" smtClean="0"/>
              <a:t>In the 1600’s, the Ottomans began to copy European styles (coffee as a cash crop)</a:t>
            </a:r>
          </a:p>
          <a:p>
            <a:r>
              <a:rPr lang="en-US" dirty="0" smtClean="0"/>
              <a:t>In 1699, the Ottomans began to lose territory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14287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59504"/>
            <a:ext cx="2190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Battle of Lepanto 157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28575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2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2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Rule of the Safavids</a:t>
            </a:r>
            <a:endParaRPr lang="en-US" sz="7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114" cy="682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6314" y="241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Rule of the Safavids</a:t>
            </a:r>
            <a:endParaRPr lang="en-US" sz="7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Begins after the collapse of the empire of Tamerlane when Shah Ismail captures most of Iraq and Iran in 1501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Safavid Empire were Shiite Muslim – They believe that their leaders must be direct decedents of Muhammad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143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11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Shah Abbas </a:t>
            </a:r>
            <a:r>
              <a:rPr lang="en-US" dirty="0" smtClean="0"/>
              <a:t>r.1588-1629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 was in charge when the Safavids were at their greatest power</a:t>
            </a:r>
          </a:p>
          <a:p>
            <a:r>
              <a:rPr lang="en-US" dirty="0" smtClean="0"/>
              <a:t>He copied ideas from the Ottomans, such as the Janissaries</a:t>
            </a:r>
          </a:p>
          <a:p>
            <a:r>
              <a:rPr lang="en-US" dirty="0" smtClean="0"/>
              <a:t>He attacked the Ottomans (with help from some European powers) in 1602 to gain complete control of territory</a:t>
            </a:r>
          </a:p>
          <a:p>
            <a:r>
              <a:rPr lang="en-US" dirty="0" smtClean="0"/>
              <a:t>He will also fight with India and Portugal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2" y="1338943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8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Safavid Culture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1752599"/>
          </a:xfrm>
        </p:spPr>
        <p:txBody>
          <a:bodyPr/>
          <a:lstStyle/>
          <a:p>
            <a:r>
              <a:rPr lang="en-US" dirty="0" smtClean="0"/>
              <a:t>Shah – Shiite ruler who is a relative of Muhammad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4191001"/>
            <a:ext cx="41910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Road System had rest areas where soldiers were stationed to protect trade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72986"/>
            <a:ext cx="2895600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2133600" cy="30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8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Safavid Culture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671510" cy="1904999"/>
          </a:xfrm>
        </p:spPr>
        <p:txBody>
          <a:bodyPr/>
          <a:lstStyle/>
          <a:p>
            <a:r>
              <a:rPr lang="en-US" dirty="0" smtClean="0"/>
              <a:t>High developed arts – known most for their rugs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4648200"/>
            <a:ext cx="800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Riza-i-Abbasi</a:t>
            </a:r>
            <a:r>
              <a:rPr lang="en-US" dirty="0"/>
              <a:t> </a:t>
            </a:r>
            <a:r>
              <a:rPr lang="en-US" dirty="0" smtClean="0"/>
              <a:t>is the                                               most famous artist,                                                 known most for his simple subjects, soft colors, and flowing movements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258" y="1552575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01043"/>
            <a:ext cx="391891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6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2.gstatic.com/images?q=tbn:ANd9GcRUVahYFlO4fghYbT9RL0dWgipNhILS8s6uhVoTLfNpblwR6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" y="304800"/>
            <a:ext cx="911830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Ottoman Empire            Safavid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4335853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                       Started in 1299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          Expanded from NW Turkey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to the Middle East, Balkans,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and North Africa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Attempted to conquer</a:t>
            </a:r>
          </a:p>
          <a:p>
            <a:pPr marL="0" indent="0">
              <a:buNone/>
            </a:pPr>
            <a:r>
              <a:rPr lang="en-US" sz="1800" dirty="0" smtClean="0"/>
              <a:t> Central Europe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               Sunni Muslims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Ruler: Sultan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      Was generally tolerant of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non-Muslims in the empire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                      Began a slow decline in the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1600’s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9547" y="1066800"/>
            <a:ext cx="4335853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  Started in 1501</a:t>
            </a:r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Controlled area in Iraq, Iran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Lost territory to Ottomans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   Allied itself with European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Countries against the Ottomans</a:t>
            </a:r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      Shiite Muslims</a:t>
            </a:r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   Ruler: Shah</a:t>
            </a:r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Used Shiite faith to unify the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people in the empire</a:t>
            </a:r>
          </a:p>
          <a:p>
            <a:pPr marL="0" indent="0">
              <a:buFont typeface="Arial" pitchFamily="34" charset="0"/>
              <a:buNone/>
            </a:pPr>
            <a:endParaRPr lang="en-US" sz="105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          Collapsed in 1723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981200"/>
            <a:ext cx="2362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Conquered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surrounding territory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/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Strong military used latest weapons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/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Muslims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/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Political and religious ruler inherited position and owned all land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/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Mixed ethnicities and religions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in society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/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Encouraged trade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/>
              <a:t>and arts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885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682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7772400" cy="67056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Mughal</a:t>
            </a:r>
            <a:b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Empire</a:t>
            </a:r>
            <a:b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b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India</a:t>
            </a:r>
            <a:b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(1526-1858)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525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aj mah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30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90800" y="152400"/>
            <a:ext cx="45720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Babur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90800" y="1524000"/>
            <a:ext cx="4343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Founder of the Mughal Empire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an Indian, traced descent to mongols and turkics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went into India to gain supplies and support for conquest of his homeland - Ferghana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several defeats, Babur focused on controlling Northern India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Expertise in military; did little to reform an ineffective government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bu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"/>
            <a:ext cx="217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409px-Babur_idealisi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22590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66" y="15647"/>
            <a:ext cx="9152766" cy="684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17" y="46127"/>
            <a:ext cx="8229600" cy="10969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Rise of the Ottoman Turks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Ottoman Empire began in 1299 as a small territory in northwest Turkey under the leadership of Osman I</a:t>
            </a:r>
          </a:p>
          <a:p>
            <a:r>
              <a:rPr lang="en-US" b="1" dirty="0" smtClean="0"/>
              <a:t>They first expanded to the Bosporus and Dardanelles to control trade</a:t>
            </a:r>
          </a:p>
          <a:p>
            <a:r>
              <a:rPr lang="en-US" b="1" dirty="0" smtClean="0"/>
              <a:t>In 1453, ruler Mehmed II captures Constantinople and conquers the Byzantine Empire and the Balkans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0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Battle For Rule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66800"/>
            <a:ext cx="640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Babur’s son, Humayan, fights for 15 years against his brothers and other groups to gain control.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Humayan’s sudan death, after 20 years of control, created more challenges for rule of the Mughal Empire (His son Akbar was only 13 years old)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200px-Flight_of_Sultan_Bahadur_During_Humayun's_Campaign_in_Gujarat_153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57600"/>
            <a:ext cx="1828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220px-Painting_of_Humayun,_c._17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1425" y="3505200"/>
            <a:ext cx="23653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2390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Akbar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1542 - 1605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000" y="1447800"/>
            <a:ext cx="34290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become one of the greatest leaders in Indian 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Military leader, Rebuilt the government, patronized the arts, carried out social reforms, created his own universalistic religion (Din-I-Ilahi).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Illiterate but a workaholic, had an incredible memory, and a huge desire for knowledge.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220px-Potrait_of_Akbar_by_Manoh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279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Akbar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1542 - 1605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4600" y="1447800"/>
            <a:ext cx="4419600" cy="510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Greatly expanded territory with a policy of reconciliation and cooperation with Hindu princes.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Muslim - Hindu relations: Encouraged Intermarriage, ended tax on Hindus, ended ban on new Hindu buildings, promoted Hindus in government, ordered Muslims to respect cows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20px-Mughal_Troops_Chase_the_Armies_of_Da'u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20113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Akbar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1542 - 1605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86200" y="1447800"/>
            <a:ext cx="29718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Reforms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Established living quarters for homeless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Regulated alcohol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Encouraged widows to remarry (prohibited sati)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Discouraged child marriages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361px-Young_Abdul_Rahim_Khan-I-Khana_being_received_by_Akbar,_Akbarnam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29718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2954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Mughal Empire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1605-1658</a:t>
            </a: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600200"/>
            <a:ext cx="4800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 of Jahangir and Shah Jahan did little to expand the territory but they led India to its peak of splendor (very wealthy cities)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Shah Jahan cared more about architecture and his wife than the people he ruled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Problems: undisciplined armies, great gap between rich and poor.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Europeans greatly desired their goods (reason of English “take over”)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ortrait_of_the_emperor_Shajahan,_enthroned.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177958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220px-Jahangircrop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1879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Taj Mahal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43200" y="1219200"/>
            <a:ext cx="41910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of India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 for Shah Jahan’s favorite wife, Mumtaz Mahal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Mumtaz Mahal died in 1631(birth of 14th child),Building the Taj Mahal, started in 1632, Aurangzeb overthrew his dad, Shah Jahan, in 1657 and imprisoned him in a room with a view of the Taj Mahal, Shah Jahan dies in 1658.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aj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taj hig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24971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eople-around-exterior-of-taj-mahal_28016_600x45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8194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Powerful Women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5000" y="1143000"/>
            <a:ext cx="49530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 Jahan, 20th wife to Jahangir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the court and government with relatives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Seen and the “Real Power” as Jahangir battled addictions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Died giving birth to 19th child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Mumtaz Mahal, 3rd wife to Shah Jahan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Actively involved in court politics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Died giving birth to 14th Child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1000" y="51816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64" charset="2"/>
              <a:buChar char="Ø"/>
              <a:defRPr/>
            </a:pPr>
            <a:r>
              <a:rPr lang="en-US" sz="2000" dirty="0">
                <a:latin typeface="Copperplate Gothic Light" pitchFamily="64" charset="0"/>
                <a:ea typeface="MS Pゴシック" pitchFamily="-92" charset="-128"/>
              </a:rPr>
              <a:t>Power declined for most Indian Women</a:t>
            </a:r>
          </a:p>
          <a:p>
            <a:pPr eaLnBrk="1" hangingPunct="1">
              <a:spcBef>
                <a:spcPct val="20000"/>
              </a:spcBef>
              <a:buFont typeface="Wingdings" pitchFamily="64" charset="2"/>
              <a:buChar char="Ø"/>
              <a:defRPr/>
            </a:pPr>
            <a:r>
              <a:rPr lang="en-US" sz="2000" dirty="0">
                <a:latin typeface="Copperplate Gothic Light" pitchFamily="64" charset="0"/>
                <a:ea typeface="MS Pゴシック" pitchFamily="-92" charset="-128"/>
              </a:rPr>
              <a:t>Child marriage increased, remarriage stopped, seclusion increased, sati increased</a:t>
            </a:r>
          </a:p>
          <a:p>
            <a:pPr eaLnBrk="1" hangingPunct="1">
              <a:spcBef>
                <a:spcPct val="20000"/>
              </a:spcBef>
              <a:buFont typeface="Wingdings" pitchFamily="64" charset="2"/>
              <a:buChar char="Ø"/>
              <a:defRPr/>
            </a:pPr>
            <a:r>
              <a:rPr lang="en-US" sz="2000" dirty="0">
                <a:latin typeface="Copperplate Gothic Light" pitchFamily="64" charset="0"/>
                <a:ea typeface="MS Pゴシック" pitchFamily="-92" charset="-128"/>
              </a:rPr>
              <a:t>Only births of boys were celebrated</a:t>
            </a:r>
          </a:p>
        </p:txBody>
      </p:sp>
      <p:pic>
        <p:nvPicPr>
          <p:cNvPr id="5" name="Picture 9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50px-Nurjah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12842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250px-Mumtaz_Mah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124200"/>
            <a:ext cx="12954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Sikhs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43000"/>
            <a:ext cx="64008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new form of hinduism that began in the 1400’s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Mughal rulers turned against the sikhs when the protected jahangir’s rebellious 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Transformed from a nonviolent group into a militant group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ikh.man.at.the.Golden.Temp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3886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7162800" cy="1143000"/>
          </a:xfrm>
          <a:prstGeom prst="rect">
            <a:avLst/>
          </a:prstGeom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Decline of the Mughal Empire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24000"/>
            <a:ext cx="7086600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Empire was falling apart after the rule of Jahangir and Shah Jahan - corruption, weak government, outside threats, backward technology, “waste” of money and workers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Aurangzeb worked to improve the empire but two of his policies had a negative effect: 1. Extend the empire to all of India (got more land but used up money and soldiers) and, 2. Purify 			Islam/ get rid of Hinduism(created 		social revolts)</a:t>
            </a:r>
          </a:p>
          <a:p>
            <a:pPr marL="1828800" marR="0" lvl="4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Undid the reforms of Akbar (heavy tax on Hindus, no new temples, etc), millions of people died of famine</a:t>
            </a:r>
          </a:p>
          <a:p>
            <a:pPr marL="1828800" marR="0" lvl="4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a larger but weaker empire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64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j mah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-mugh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0"/>
            <a:ext cx="2139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2819400"/>
            <a:ext cx="2130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62475"/>
            <a:ext cx="1714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r>
              <a:rPr lang="en-US" dirty="0" smtClean="0"/>
              <a:t>The Janissaries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mideastweb.org/Middle-East-Encyclopedia/Janissa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37866"/>
            <a:ext cx="5090160" cy="38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8686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		        Well trained elite guard</a:t>
            </a:r>
          </a:p>
          <a:p>
            <a:pPr lvl="2"/>
            <a:endParaRPr lang="en-US" sz="3200" dirty="0" smtClean="0"/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r>
              <a:rPr lang="en-US" sz="3200" dirty="0" smtClean="0"/>
              <a:t>Recruited from the </a:t>
            </a:r>
          </a:p>
          <a:p>
            <a:r>
              <a:rPr lang="en-US" sz="3200" dirty="0" smtClean="0"/>
              <a:t>local Christian </a:t>
            </a:r>
          </a:p>
          <a:p>
            <a:r>
              <a:rPr lang="en-US" sz="3200" dirty="0" smtClean="0"/>
              <a:t>population and </a:t>
            </a:r>
          </a:p>
          <a:p>
            <a:r>
              <a:rPr lang="en-US" sz="3200" dirty="0" smtClean="0"/>
              <a:t>converted to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1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726531" cy="47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4795054"/>
            <a:ext cx="4953000" cy="19105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attack began on April 6, 1453</a:t>
            </a:r>
          </a:p>
          <a:p>
            <a:r>
              <a:rPr lang="en-US" dirty="0" smtClean="0"/>
              <a:t>They had a cannon that was 26 feet long and could shoot stone balls weighing up to 1,200 pounds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831" y="4795054"/>
            <a:ext cx="3706968" cy="1910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siege lasted for almost two months – the city fall on May 29, 1453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8352014">
            <a:off x="3322239" y="4200476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93383"/>
            <a:ext cx="5410200" cy="416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-19373"/>
            <a:ext cx="5410202" cy="687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6000" dirty="0" smtClean="0"/>
              <a:t>Sign of Power:</a:t>
            </a:r>
            <a:br>
              <a:rPr lang="en-US" sz="6000" dirty="0" smtClean="0"/>
            </a:br>
            <a:r>
              <a:rPr lang="en-US" sz="6000" dirty="0" smtClean="0"/>
              <a:t>Fall of Constantinople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5460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19200"/>
            <a:ext cx="4038600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Sultan Selim I took control of Mesopotamia, Egypt, and Arabia from 1514 to 1517</a:t>
            </a:r>
            <a:endParaRPr lang="en-US" dirty="0"/>
          </a:p>
        </p:txBody>
      </p:sp>
      <p:pic>
        <p:nvPicPr>
          <p:cNvPr id="5124" name="Picture 4" descr="http://www.countryofturkey.com/all_about/img/ottoman-empire-158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514600"/>
            <a:ext cx="4876800" cy="29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17563093">
            <a:off x="5812512" y="3028438"/>
            <a:ext cx="2047432" cy="181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6925985">
            <a:off x="4854712" y="3507340"/>
            <a:ext cx="3046870" cy="168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7177021">
            <a:off x="4188431" y="3574558"/>
            <a:ext cx="3183228" cy="200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2954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Suleyman I begins to expand into Europe.  For the next 150 years they will conquer all the Balkans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13108543">
            <a:off x="2709335" y="2734014"/>
            <a:ext cx="2047432" cy="181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020" y="5562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Ottomans will also expand into North Africa during the 1500’s and 1600’s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6346129">
            <a:off x="3250226" y="5381754"/>
            <a:ext cx="1045923" cy="211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 smtClean="0"/>
              <a:t>The Nature of Ottoman Rule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572000" cy="20233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Considered a “gunpowder empire” – formed by outside conquerors who unified the regions they conquered.</a:t>
            </a:r>
            <a:endParaRPr lang="en-US" dirty="0"/>
          </a:p>
        </p:txBody>
      </p:sp>
      <p:pic>
        <p:nvPicPr>
          <p:cNvPr id="6148" name="Picture 4" descr="http://upload.wikimedia.org/wikipedia/commons/8/82/Sultans_of_the_Ottoman_Dynas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23544"/>
            <a:ext cx="4114800" cy="32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03271" y="4229099"/>
            <a:ext cx="4572000" cy="202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Sultans – the head of the Ottoman government and military; position was passed down through the family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599"/>
            <a:ext cx="3352800" cy="24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1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200" b="1" dirty="0" smtClean="0"/>
              <a:t>The Nature of Ottoman Rule</a:t>
            </a:r>
            <a:endParaRPr lang="en-US" sz="5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085" y="1295400"/>
            <a:ext cx="4087186" cy="23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6330" y="1328057"/>
            <a:ext cx="4572000" cy="202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Pashas -  The Ottomans preferred to let locals rule by appointed Pashas to collect taxes, maintain law, and report to the Sultan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90" y="3623545"/>
            <a:ext cx="4363550" cy="3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403271" y="4231841"/>
            <a:ext cx="4572000" cy="202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Grand Vizier – The Sultans chief minister, he will lead the meetings of the council and privately expressed the Sultans decisions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90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Religion in the Ottoman World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Ottomans were Sunni Muslims</a:t>
            </a:r>
          </a:p>
          <a:p>
            <a:r>
              <a:rPr lang="en-US" dirty="0" smtClean="0"/>
              <a:t>A religious advisor named the Ulema fulfilled the Sultans religious duties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38375"/>
            <a:ext cx="2819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1600199"/>
            <a:ext cx="2971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Ottomans were generally tolerant of other religious groups</a:t>
            </a:r>
          </a:p>
          <a:p>
            <a:r>
              <a:rPr lang="en-US" dirty="0" smtClean="0"/>
              <a:t>Other religious were allowed to practice their religion; they only had to pay higher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6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Ottoman Society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Society was organized into the following classes:</a:t>
            </a:r>
          </a:p>
          <a:p>
            <a:pPr lvl="1"/>
            <a:r>
              <a:rPr lang="en-US" sz="2000" dirty="0" smtClean="0"/>
              <a:t>Ruling Class – Sultans – owned all the land</a:t>
            </a:r>
          </a:p>
          <a:p>
            <a:pPr lvl="1"/>
            <a:r>
              <a:rPr lang="en-US" sz="2000" dirty="0" smtClean="0"/>
              <a:t>Artisans – organized by guilds</a:t>
            </a:r>
          </a:p>
          <a:p>
            <a:pPr lvl="2"/>
            <a:r>
              <a:rPr lang="en-US" sz="1600" dirty="0" smtClean="0"/>
              <a:t>Professional groupings</a:t>
            </a:r>
          </a:p>
          <a:p>
            <a:pPr lvl="1"/>
            <a:r>
              <a:rPr lang="en-US" sz="2000" dirty="0" smtClean="0"/>
              <a:t>Merchants</a:t>
            </a:r>
          </a:p>
          <a:p>
            <a:pPr lvl="1"/>
            <a:r>
              <a:rPr lang="en-US" sz="2000" dirty="0" smtClean="0"/>
              <a:t>Peasants – leased the land to work</a:t>
            </a:r>
          </a:p>
          <a:p>
            <a:pPr lvl="1"/>
            <a:r>
              <a:rPr lang="en-US" sz="2000" dirty="0" smtClean="0"/>
              <a:t>Pastoral Peoples – nomadic groups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Women were treated like traditional Muslim women.  They could own and inherit property, they had the right not to be “forced” into marriage, and they could divorce.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50483"/>
            <a:ext cx="3657600" cy="22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4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1316</Words>
  <Application>Microsoft Office PowerPoint</Application>
  <PresentationFormat>On-screen Show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GUNPOWDER    EMPIRES</vt:lpstr>
      <vt:lpstr>Rise of the Ottoman Turks</vt:lpstr>
      <vt:lpstr>The Janissaries</vt:lpstr>
      <vt:lpstr>Sign of Power: Fall of Constantinople</vt:lpstr>
      <vt:lpstr>Expansion of the Ottoman Empire</vt:lpstr>
      <vt:lpstr>The Nature of Ottoman Rule</vt:lpstr>
      <vt:lpstr>The Nature of Ottoman Rule</vt:lpstr>
      <vt:lpstr>Religion in the Ottoman World</vt:lpstr>
      <vt:lpstr>Ottoman Society</vt:lpstr>
      <vt:lpstr>Ottoman Art</vt:lpstr>
      <vt:lpstr>Problems in the Ottoman Empire</vt:lpstr>
      <vt:lpstr>Rule of the Safavids</vt:lpstr>
      <vt:lpstr>Slide 13</vt:lpstr>
      <vt:lpstr>Shah Abbas r.1588-1629</vt:lpstr>
      <vt:lpstr>Safavid Culture</vt:lpstr>
      <vt:lpstr>Safavid Culture</vt:lpstr>
      <vt:lpstr>Ottoman Empire            Safavid Empire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HISTORY FROM  1400 TO 1800</dc:title>
  <dc:creator>Raymund R. Bowers</dc:creator>
  <cp:lastModifiedBy>EPISD</cp:lastModifiedBy>
  <cp:revision>55</cp:revision>
  <dcterms:created xsi:type="dcterms:W3CDTF">2011-02-15T04:33:19Z</dcterms:created>
  <dcterms:modified xsi:type="dcterms:W3CDTF">2014-12-09T17:23:06Z</dcterms:modified>
</cp:coreProperties>
</file>