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6858000" cy="9144000" type="screen4x3"/>
  <p:notesSz cx="6858000" cy="9144000"/>
  <p:embeddedFontLst>
    <p:embeddedFont>
      <p:font typeface="Anton" pitchFamily="2" charset="77"/>
      <p:regular r:id="rId14"/>
    </p:embeddedFont>
    <p:embeddedFont>
      <p:font typeface="Calibri" panose="020F0502020204030204" pitchFamily="34" charset="0"/>
      <p:regular r:id="rId15"/>
      <p:bold r:id="rId16"/>
      <p:italic r:id="rId17"/>
      <p:boldItalic r:id="rId18"/>
    </p:embeddedFont>
    <p:embeddedFont>
      <p:font typeface="Impact" panose="020B0806030902050204" pitchFamily="34"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FBF3F8-1E19-4B61-9A3A-657AB73FF13B}">
  <a:tblStyle styleId="{FCFBF3F8-1E19-4B61-9A3A-657AB73FF13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997E86F-8873-48F4-A305-D1AE2627B47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5"/>
    <p:restoredTop sz="94558"/>
  </p:normalViewPr>
  <p:slideViewPr>
    <p:cSldViewPr snapToGrid="0" snapToObjects="1">
      <p:cViewPr varScale="1">
        <p:scale>
          <a:sx n="90" d="100"/>
          <a:sy n="90" d="100"/>
        </p:scale>
        <p:origin x="5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fe30035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gefe30035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736fcd49a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736fcd49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3dec543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123dec5432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fe300356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efe300356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f0de7ec2a_0_2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f0de7ec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3dec5432_0_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3dec543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736fcd49a_0_1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736fcd49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fe300356_0_1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fe30035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2371e0421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2371e042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736fcd49a_0_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736fcd49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514350" y="1496484"/>
            <a:ext cx="5829300" cy="3183467"/>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857250" y="4802717"/>
            <a:ext cx="5143500" cy="2207683"/>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SzPts val="15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35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772576" y="3622015"/>
            <a:ext cx="7749117" cy="1478756"/>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227799" y="2186121"/>
            <a:ext cx="7749117" cy="435054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7916" y="2279653"/>
            <a:ext cx="5915025" cy="3803649"/>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467916" y="6119286"/>
            <a:ext cx="5915025" cy="200024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8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50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35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471488" y="2434167"/>
            <a:ext cx="2914650"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3471863" y="2434167"/>
            <a:ext cx="2914650"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72381"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472381" y="2241551"/>
            <a:ext cx="2901255" cy="1098549"/>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472381" y="3340100"/>
            <a:ext cx="2901255" cy="4912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3471863" y="2241551"/>
            <a:ext cx="2915543" cy="1098549"/>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75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3471863" y="3340100"/>
            <a:ext cx="2915543" cy="4912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2915543" y="1316569"/>
            <a:ext cx="3471863" cy="649816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72381" y="2743200"/>
            <a:ext cx="2211884" cy="508211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72381" y="609600"/>
            <a:ext cx="2211884" cy="21336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2915543" y="1316569"/>
            <a:ext cx="3471863" cy="6498167"/>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472381" y="2743200"/>
            <a:ext cx="2211884" cy="508211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80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3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488" y="486836"/>
            <a:ext cx="5915025" cy="1767417"/>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71488" y="2434167"/>
            <a:ext cx="5915025" cy="5801784"/>
          </a:xfrm>
          <a:prstGeom prst="rect">
            <a:avLst/>
          </a:prstGeom>
          <a:noFill/>
          <a:ln>
            <a:noFill/>
          </a:ln>
        </p:spPr>
        <p:txBody>
          <a:bodyPr spcFirstLastPara="1" wrap="square" lIns="91425" tIns="91425" rIns="91425" bIns="91425"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71488" y="8475136"/>
            <a:ext cx="1543050" cy="4868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271713" y="8475136"/>
            <a:ext cx="2314575" cy="48683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www.pancanal.com/eng/photo/camera-java.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otf.edu/earthinfo/camerica/panama/PCtopic1.html" TargetMode="External"/><Relationship Id="rId5" Type="http://schemas.openxmlformats.org/officeDocument/2006/relationships/hyperlink" Target="https://history.state.gov/milestones/1899-1913/panama-canal" TargetMode="External"/><Relationship Id="rId4" Type="http://schemas.openxmlformats.org/officeDocument/2006/relationships/hyperlink" Target="http://www.history.com/topics/panama-can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New_Imperialis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Imperialism"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esterncivguides.umwblogs.org/2015/04/30/imperialist-motives/" TargetMode="External"/><Relationship Id="rId5" Type="http://schemas.openxmlformats.org/officeDocument/2006/relationships/hyperlink" Target="http://webs.bcp.org/sites/vcleary/modernworldhistorytextbook/imperialism/section_2/motives.html" TargetMode="External"/><Relationship Id="rId4" Type="http://schemas.openxmlformats.org/officeDocument/2006/relationships/hyperlink" Target="https://en.wikipedia.org/wiki/New_Imperialis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3.amazonaws.com/718937/textbook.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3.amazonaws.com/worldhistory/14imperialism/Nigeria+Imperialism+Case+Study.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historymatters.gmu.edu/d/54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globalresearch.ca/civilization-barbarism-the-white-mans-burden-1898-1902/546142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ocw.mit.edu/ans7870/21f/21f.027/opium_wars_01/ow1_essay04.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bbc.co.uk/history/british/modern/independence1947_01.shtml" TargetMode="External"/><Relationship Id="rId5" Type="http://schemas.openxmlformats.org/officeDocument/2006/relationships/hyperlink" Target="http://blogs.bu.edu/guidedhistory/moderneurope/tao-he/" TargetMode="External"/><Relationship Id="rId4" Type="http://schemas.openxmlformats.org/officeDocument/2006/relationships/hyperlink" Target="http://www.nationalarchives.gov.uk/education/empire/g2/cs4/background.ht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15minutehistory.org/2012/10/24/episode-3-the-scramble-for-africa/" TargetMode="External"/><Relationship Id="rId5" Type="http://schemas.openxmlformats.org/officeDocument/2006/relationships/hyperlink" Target="http://courses.wcupa.edu/jones/his312/lectures/ber-cong.htm" TargetMode="External"/><Relationship Id="rId10" Type="http://schemas.openxmlformats.org/officeDocument/2006/relationships/image" Target="../media/image10.png"/><Relationship Id="rId4" Type="http://schemas.openxmlformats.org/officeDocument/2006/relationships/hyperlink" Target="http://www.saburchill.com/history/chapters/empires/0048.html" TargetMode="Externa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ourdocuments.gov/doc.php?flash=true&amp;doc=2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ites.google.com/site/4nonwesternresponse/home/imperialism-in-asian-countries" TargetMode="External"/><Relationship Id="rId5" Type="http://schemas.openxmlformats.org/officeDocument/2006/relationships/hyperlink" Target="http://webs.bcp.org/sites/vcleary/modernworldhistorytextbook/imperialism/section_6/responses.html" TargetMode="External"/><Relationship Id="rId4" Type="http://schemas.openxmlformats.org/officeDocument/2006/relationships/hyperlink" Target="https://sites.google.com/site/4nonwesternresponse/home/imperialism-in-afri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rchives.gov/education/lessons/hawaii-peti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ushistory.org/us/44b.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508800" y="4212975"/>
            <a:ext cx="5867700" cy="42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t>Student Name</a:t>
            </a:r>
            <a:endParaRPr sz="1800"/>
          </a:p>
        </p:txBody>
      </p:sp>
      <p:cxnSp>
        <p:nvCxnSpPr>
          <p:cNvPr id="85" name="Google Shape;85;p13"/>
          <p:cNvCxnSpPr/>
          <p:nvPr/>
        </p:nvCxnSpPr>
        <p:spPr>
          <a:xfrm>
            <a:off x="481500" y="4212975"/>
            <a:ext cx="5867700" cy="0"/>
          </a:xfrm>
          <a:prstGeom prst="straightConnector1">
            <a:avLst/>
          </a:prstGeom>
          <a:noFill/>
          <a:ln w="9525" cap="flat" cmpd="sng">
            <a:solidFill>
              <a:schemeClr val="dk2"/>
            </a:solidFill>
            <a:prstDash val="solid"/>
            <a:round/>
            <a:headEnd type="none" w="med" len="med"/>
            <a:tailEnd type="none" w="med" len="med"/>
          </a:ln>
        </p:spPr>
      </p:cxnSp>
      <p:sp>
        <p:nvSpPr>
          <p:cNvPr id="86" name="Google Shape;86;p13"/>
          <p:cNvSpPr txBox="1"/>
          <p:nvPr/>
        </p:nvSpPr>
        <p:spPr>
          <a:xfrm>
            <a:off x="583900" y="4912050"/>
            <a:ext cx="5673600" cy="40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t>This Digital Interactive Notebook is designed to help you better understand Age European Imperialism for World History. It includes pages on vocabulary terms, people, and key events of these periods.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a:t>On each page you will see blue text boxes where you can type responses. Simply click in the box and begin typing to provide your response. You can also add your own text boxes by clicking on the text box icon (       ). You also will need to add images to various pages. You can do this by clicking on the “Image” icon (      ) or by going to “Insert &gt; Image” in the menu.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a:t>Each text box can also be resized using the borders </a:t>
            </a:r>
            <a:br>
              <a:rPr lang="en-US" sz="1600"/>
            </a:br>
            <a:r>
              <a:rPr lang="en-US" sz="1600"/>
              <a:t>so that each fits on your pages. </a:t>
            </a:r>
            <a:endParaRPr sz="1600"/>
          </a:p>
        </p:txBody>
      </p:sp>
      <p:pic>
        <p:nvPicPr>
          <p:cNvPr id="87" name="Google Shape;87;p13"/>
          <p:cNvPicPr preferRelativeResize="0"/>
          <p:nvPr/>
        </p:nvPicPr>
        <p:blipFill rotWithShape="1">
          <a:blip r:embed="rId3">
            <a:alphaModFix/>
          </a:blip>
          <a:srcRect l="5305" t="8373" r="11005" b="15156"/>
          <a:stretch/>
        </p:blipFill>
        <p:spPr>
          <a:xfrm>
            <a:off x="4179874" y="6946975"/>
            <a:ext cx="344425" cy="340950"/>
          </a:xfrm>
          <a:prstGeom prst="rect">
            <a:avLst/>
          </a:prstGeom>
          <a:noFill/>
          <a:ln>
            <a:noFill/>
          </a:ln>
        </p:spPr>
      </p:pic>
      <p:pic>
        <p:nvPicPr>
          <p:cNvPr id="88" name="Google Shape;88;p13"/>
          <p:cNvPicPr preferRelativeResize="0"/>
          <p:nvPr/>
        </p:nvPicPr>
        <p:blipFill>
          <a:blip r:embed="rId4">
            <a:alphaModFix/>
          </a:blip>
          <a:stretch>
            <a:fillRect/>
          </a:stretch>
        </p:blipFill>
        <p:spPr>
          <a:xfrm>
            <a:off x="3309438" y="7479972"/>
            <a:ext cx="266425" cy="263025"/>
          </a:xfrm>
          <a:prstGeom prst="rect">
            <a:avLst/>
          </a:prstGeom>
          <a:noFill/>
          <a:ln>
            <a:noFill/>
          </a:ln>
        </p:spPr>
      </p:pic>
      <p:sp>
        <p:nvSpPr>
          <p:cNvPr id="89" name="Google Shape;89;p13"/>
          <p:cNvSpPr txBox="1"/>
          <p:nvPr/>
        </p:nvSpPr>
        <p:spPr>
          <a:xfrm>
            <a:off x="405300" y="4484250"/>
            <a:ext cx="2762700" cy="4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0000FF"/>
                </a:solidFill>
                <a:latin typeface="Impact"/>
                <a:ea typeface="Impact"/>
                <a:cs typeface="Impact"/>
                <a:sym typeface="Impact"/>
              </a:rPr>
              <a:t>Instructions</a:t>
            </a:r>
            <a:endParaRPr sz="2400">
              <a:solidFill>
                <a:srgbClr val="0000FF"/>
              </a:solidFill>
              <a:latin typeface="Impact"/>
              <a:ea typeface="Impact"/>
              <a:cs typeface="Impact"/>
              <a:sym typeface="Impact"/>
            </a:endParaRPr>
          </a:p>
        </p:txBody>
      </p:sp>
      <p:pic>
        <p:nvPicPr>
          <p:cNvPr id="90" name="Google Shape;90;p13"/>
          <p:cNvPicPr preferRelativeResize="0"/>
          <p:nvPr/>
        </p:nvPicPr>
        <p:blipFill rotWithShape="1">
          <a:blip r:embed="rId5">
            <a:alphaModFix/>
          </a:blip>
          <a:srcRect l="3034" r="1244" b="32198"/>
          <a:stretch/>
        </p:blipFill>
        <p:spPr>
          <a:xfrm>
            <a:off x="310125" y="148425"/>
            <a:ext cx="6265049" cy="844354"/>
          </a:xfrm>
          <a:prstGeom prst="rect">
            <a:avLst/>
          </a:prstGeom>
          <a:noFill/>
          <a:ln>
            <a:noFill/>
          </a:ln>
        </p:spPr>
      </p:pic>
      <p:sp>
        <p:nvSpPr>
          <p:cNvPr id="91" name="Google Shape;91;p13"/>
          <p:cNvSpPr txBox="1"/>
          <p:nvPr/>
        </p:nvSpPr>
        <p:spPr>
          <a:xfrm>
            <a:off x="203849" y="4027044"/>
            <a:ext cx="6423000" cy="7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3"/>
          <p:cNvSpPr txBox="1"/>
          <p:nvPr/>
        </p:nvSpPr>
        <p:spPr>
          <a:xfrm>
            <a:off x="508800" y="3647825"/>
            <a:ext cx="5867700" cy="4890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Enter Your Name Here</a:t>
            </a:r>
            <a:endParaRPr sz="1800" b="1"/>
          </a:p>
        </p:txBody>
      </p:sp>
      <p:pic>
        <p:nvPicPr>
          <p:cNvPr id="93" name="Google Shape;93;p13"/>
          <p:cNvPicPr preferRelativeResize="0"/>
          <p:nvPr/>
        </p:nvPicPr>
        <p:blipFill>
          <a:blip r:embed="rId6">
            <a:alphaModFix/>
          </a:blip>
          <a:stretch>
            <a:fillRect/>
          </a:stretch>
        </p:blipFill>
        <p:spPr>
          <a:xfrm>
            <a:off x="-13650" y="1110807"/>
            <a:ext cx="6857999" cy="23846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2"/>
          <p:cNvPicPr preferRelativeResize="0"/>
          <p:nvPr/>
        </p:nvPicPr>
        <p:blipFill>
          <a:blip r:embed="rId3">
            <a:alphaModFix/>
          </a:blip>
          <a:stretch>
            <a:fillRect/>
          </a:stretch>
        </p:blipFill>
        <p:spPr>
          <a:xfrm>
            <a:off x="3406888" y="5874334"/>
            <a:ext cx="3286112" cy="3269675"/>
          </a:xfrm>
          <a:prstGeom prst="rect">
            <a:avLst/>
          </a:prstGeom>
          <a:noFill/>
          <a:ln>
            <a:noFill/>
          </a:ln>
        </p:spPr>
      </p:pic>
      <p:sp>
        <p:nvSpPr>
          <p:cNvPr id="226" name="Google Shape;226;p22"/>
          <p:cNvSpPr txBox="1"/>
          <p:nvPr/>
        </p:nvSpPr>
        <p:spPr>
          <a:xfrm>
            <a:off x="195600" y="1305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The Panama Canal</a:t>
            </a:r>
            <a:endParaRPr sz="2800" b="0" i="0" u="none" strike="noStrike" cap="none">
              <a:solidFill>
                <a:srgbClr val="FF0000"/>
              </a:solidFill>
              <a:latin typeface="Impact"/>
              <a:ea typeface="Impact"/>
              <a:cs typeface="Impact"/>
              <a:sym typeface="Impact"/>
            </a:endParaRPr>
          </a:p>
        </p:txBody>
      </p:sp>
      <p:sp>
        <p:nvSpPr>
          <p:cNvPr id="227" name="Google Shape;227;p22"/>
          <p:cNvSpPr txBox="1"/>
          <p:nvPr/>
        </p:nvSpPr>
        <p:spPr>
          <a:xfrm>
            <a:off x="165000" y="585300"/>
            <a:ext cx="6528000" cy="57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t>Directions</a:t>
            </a:r>
            <a:r>
              <a:rPr lang="en-US" sz="1200"/>
              <a:t>: The </a:t>
            </a:r>
            <a:r>
              <a:rPr lang="en-US" sz="1200" b="1" u="sng">
                <a:solidFill>
                  <a:schemeClr val="hlink"/>
                </a:solidFill>
                <a:hlinkClick r:id="rId4"/>
              </a:rPr>
              <a:t>construction of the Panama Canal</a:t>
            </a:r>
            <a:r>
              <a:rPr lang="en-US" sz="1200"/>
              <a:t> is one of the great building projects in history. </a:t>
            </a:r>
            <a:r>
              <a:rPr lang="en-US" sz="1200" b="1" u="sng">
                <a:solidFill>
                  <a:schemeClr val="hlink"/>
                </a:solidFill>
                <a:hlinkClick r:id="rId5"/>
              </a:rPr>
              <a:t>Research the history</a:t>
            </a:r>
            <a:r>
              <a:rPr lang="en-US" sz="1200"/>
              <a:t> of Panama </a:t>
            </a:r>
            <a:r>
              <a:rPr lang="en-US" sz="1200" b="1" u="sng">
                <a:solidFill>
                  <a:schemeClr val="hlink"/>
                </a:solidFill>
                <a:hlinkClick r:id="rId6"/>
              </a:rPr>
              <a:t>before, during, and after the canal </a:t>
            </a:r>
            <a:r>
              <a:rPr lang="en-US" sz="1200"/>
              <a:t>along with how iit was built to paste a picture of the canal and complete the graphic organizers below. </a:t>
            </a:r>
            <a:endParaRPr sz="1200"/>
          </a:p>
        </p:txBody>
      </p:sp>
      <p:sp>
        <p:nvSpPr>
          <p:cNvPr id="228" name="Google Shape;228;p22"/>
          <p:cNvSpPr txBox="1"/>
          <p:nvPr/>
        </p:nvSpPr>
        <p:spPr>
          <a:xfrm>
            <a:off x="3848400" y="4788100"/>
            <a:ext cx="2768400" cy="11928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t>Click on Insert&gt;Line then select the “Scribble” tool to draw in the route of a ship going from New York to California before the canal and then through the canal on the globe below.</a:t>
            </a:r>
            <a:endParaRPr sz="1200"/>
          </a:p>
        </p:txBody>
      </p:sp>
      <p:sp>
        <p:nvSpPr>
          <p:cNvPr id="229" name="Google Shape;229;p22"/>
          <p:cNvSpPr txBox="1"/>
          <p:nvPr/>
        </p:nvSpPr>
        <p:spPr>
          <a:xfrm>
            <a:off x="195600" y="4788675"/>
            <a:ext cx="3558600" cy="22812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t>Why was a canal in Central America so important for the United States?</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0" name="Google Shape;230;p22"/>
          <p:cNvSpPr txBox="1"/>
          <p:nvPr/>
        </p:nvSpPr>
        <p:spPr>
          <a:xfrm>
            <a:off x="165000" y="7208025"/>
            <a:ext cx="3558600" cy="17706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t>What are concerns facing the Panama Canal today?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1" name="Google Shape;231;p22"/>
          <p:cNvSpPr txBox="1"/>
          <p:nvPr/>
        </p:nvSpPr>
        <p:spPr>
          <a:xfrm>
            <a:off x="-2333525" y="130500"/>
            <a:ext cx="2178000" cy="1365600"/>
          </a:xfrm>
          <a:prstGeom prst="rect">
            <a:avLst/>
          </a:prstGeom>
          <a:solidFill>
            <a:srgbClr val="EA999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The Panama Canal has live webcams that show various spots along the canal! </a:t>
            </a:r>
            <a:r>
              <a:rPr lang="en-US" b="1" u="sng">
                <a:solidFill>
                  <a:schemeClr val="hlink"/>
                </a:solidFill>
                <a:hlinkClick r:id="rId7"/>
              </a:rPr>
              <a:t>These can be viewed here</a:t>
            </a:r>
            <a:r>
              <a:rPr lang="en-US"/>
              <a:t>.</a:t>
            </a:r>
            <a:endParaRPr/>
          </a:p>
        </p:txBody>
      </p:sp>
      <p:sp>
        <p:nvSpPr>
          <p:cNvPr id="232" name="Google Shape;232;p22"/>
          <p:cNvSpPr txBox="1"/>
          <p:nvPr/>
        </p:nvSpPr>
        <p:spPr>
          <a:xfrm>
            <a:off x="2441975" y="3050888"/>
            <a:ext cx="4092000" cy="16419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t>What difficulties were faced in building the canal?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3" name="Google Shape;233;p22"/>
          <p:cNvSpPr txBox="1"/>
          <p:nvPr/>
        </p:nvSpPr>
        <p:spPr>
          <a:xfrm>
            <a:off x="195600" y="1313675"/>
            <a:ext cx="2086200" cy="3336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t>Who first attempted to build a canal? How did their attempt go?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4" name="Google Shape;234;p22"/>
          <p:cNvSpPr/>
          <p:nvPr/>
        </p:nvSpPr>
        <p:spPr>
          <a:xfrm>
            <a:off x="2441975" y="1313675"/>
            <a:ext cx="4092000" cy="1641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22"/>
          <p:cNvPicPr preferRelativeResize="0"/>
          <p:nvPr/>
        </p:nvPicPr>
        <p:blipFill>
          <a:blip r:embed="rId8">
            <a:alphaModFix/>
          </a:blip>
          <a:stretch>
            <a:fillRect/>
          </a:stretch>
        </p:blipFill>
        <p:spPr>
          <a:xfrm>
            <a:off x="4354763" y="2003122"/>
            <a:ext cx="266425" cy="263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p:nvPr/>
        </p:nvSpPr>
        <p:spPr>
          <a:xfrm>
            <a:off x="309535" y="-22769"/>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Timeline of the Age of Imperialism</a:t>
            </a:r>
            <a:endParaRPr sz="2800" b="0" i="0" u="none" strike="noStrike" cap="none">
              <a:solidFill>
                <a:srgbClr val="FF0000"/>
              </a:solidFill>
              <a:latin typeface="Impact"/>
              <a:ea typeface="Impact"/>
              <a:cs typeface="Impact"/>
              <a:sym typeface="Impact"/>
            </a:endParaRPr>
          </a:p>
        </p:txBody>
      </p:sp>
      <p:sp>
        <p:nvSpPr>
          <p:cNvPr id="241" name="Google Shape;241;p23"/>
          <p:cNvSpPr txBox="1"/>
          <p:nvPr/>
        </p:nvSpPr>
        <p:spPr>
          <a:xfrm>
            <a:off x="2088225" y="7133575"/>
            <a:ext cx="4334100" cy="4731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t>Japan defeats Russia in the Russo-Japanese War. </a:t>
            </a:r>
            <a:endParaRPr sz="1300"/>
          </a:p>
        </p:txBody>
      </p:sp>
      <p:sp>
        <p:nvSpPr>
          <p:cNvPr id="242" name="Google Shape;242;p23"/>
          <p:cNvSpPr txBox="1"/>
          <p:nvPr/>
        </p:nvSpPr>
        <p:spPr>
          <a:xfrm>
            <a:off x="2677750" y="2187475"/>
            <a:ext cx="2949300" cy="603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300"/>
              <a:t>The First Opium War between Great Britain and China begins. </a:t>
            </a:r>
            <a:endParaRPr sz="1300"/>
          </a:p>
        </p:txBody>
      </p:sp>
      <p:sp>
        <p:nvSpPr>
          <p:cNvPr id="243" name="Google Shape;243;p23"/>
          <p:cNvSpPr txBox="1"/>
          <p:nvPr/>
        </p:nvSpPr>
        <p:spPr>
          <a:xfrm>
            <a:off x="1770225" y="6303100"/>
            <a:ext cx="4970100" cy="402300"/>
          </a:xfrm>
          <a:prstGeom prst="rect">
            <a:avLst/>
          </a:prstGeom>
          <a:solidFill>
            <a:srgbClr val="FCE5CD"/>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300"/>
              <a:t>The Sepoy Mutiny against British rule in India takes place. </a:t>
            </a:r>
            <a:endParaRPr sz="1300"/>
          </a:p>
        </p:txBody>
      </p:sp>
      <p:sp>
        <p:nvSpPr>
          <p:cNvPr id="244" name="Google Shape;244;p23"/>
          <p:cNvSpPr txBox="1"/>
          <p:nvPr/>
        </p:nvSpPr>
        <p:spPr>
          <a:xfrm>
            <a:off x="1770225" y="5624675"/>
            <a:ext cx="4732500" cy="4023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300"/>
              <a:t>The United States proposes the Open Door Policy for China. </a:t>
            </a:r>
            <a:endParaRPr sz="1300"/>
          </a:p>
        </p:txBody>
      </p:sp>
      <p:sp>
        <p:nvSpPr>
          <p:cNvPr id="245" name="Google Shape;245;p23"/>
          <p:cNvSpPr txBox="1"/>
          <p:nvPr/>
        </p:nvSpPr>
        <p:spPr>
          <a:xfrm>
            <a:off x="2195700" y="3032625"/>
            <a:ext cx="4494900" cy="558900"/>
          </a:xfrm>
          <a:prstGeom prst="rect">
            <a:avLst/>
          </a:prstGeom>
          <a:solidFill>
            <a:srgbClr val="F4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300"/>
              <a:t>The Boer War begins with the British fighting descendants of Dutch </a:t>
            </a:r>
            <a:r>
              <a:rPr lang="en-US" sz="1300">
                <a:solidFill>
                  <a:schemeClr val="dk1"/>
                </a:solidFill>
              </a:rPr>
              <a:t>known as Afrikaners or Boers in South Africa. </a:t>
            </a:r>
            <a:endParaRPr sz="1300"/>
          </a:p>
        </p:txBody>
      </p:sp>
      <p:sp>
        <p:nvSpPr>
          <p:cNvPr id="246" name="Google Shape;246;p23"/>
          <p:cNvSpPr txBox="1"/>
          <p:nvPr/>
        </p:nvSpPr>
        <p:spPr>
          <a:xfrm>
            <a:off x="2488750" y="7991650"/>
            <a:ext cx="3853500" cy="6033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300"/>
              <a:t>Great Britain gains control of the Suez Canal and establishes a protectorate over Egypt. </a:t>
            </a:r>
            <a:endParaRPr sz="1300"/>
          </a:p>
        </p:txBody>
      </p:sp>
      <p:sp>
        <p:nvSpPr>
          <p:cNvPr id="247" name="Google Shape;247;p23"/>
          <p:cNvSpPr txBox="1"/>
          <p:nvPr/>
        </p:nvSpPr>
        <p:spPr>
          <a:xfrm>
            <a:off x="1841925" y="3849250"/>
            <a:ext cx="3642000" cy="603300"/>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t>American Commodore Matthew Perry arrives in Tokyo and opens up trade with Japan. </a:t>
            </a:r>
            <a:endParaRPr sz="1300"/>
          </a:p>
        </p:txBody>
      </p:sp>
      <p:sp>
        <p:nvSpPr>
          <p:cNvPr id="248" name="Google Shape;248;p23"/>
          <p:cNvSpPr txBox="1"/>
          <p:nvPr/>
        </p:nvSpPr>
        <p:spPr>
          <a:xfrm>
            <a:off x="2677750" y="4732725"/>
            <a:ext cx="3477600" cy="6033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300"/>
              <a:t>The Berlin Conference meets to establish guidelines for European control over Africa. </a:t>
            </a:r>
            <a:endParaRPr sz="1300"/>
          </a:p>
        </p:txBody>
      </p:sp>
      <p:sp>
        <p:nvSpPr>
          <p:cNvPr id="249" name="Google Shape;249;p23"/>
          <p:cNvSpPr txBox="1"/>
          <p:nvPr/>
        </p:nvSpPr>
        <p:spPr>
          <a:xfrm>
            <a:off x="2987625" y="1487075"/>
            <a:ext cx="3477600" cy="5589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dk1"/>
                </a:solidFill>
              </a:rPr>
              <a:t>The Boxer Rebellion takes place in China against foreign influence.  </a:t>
            </a:r>
            <a:endParaRPr sz="1300"/>
          </a:p>
        </p:txBody>
      </p:sp>
      <p:sp>
        <p:nvSpPr>
          <p:cNvPr id="250" name="Google Shape;250;p23"/>
          <p:cNvSpPr/>
          <p:nvPr/>
        </p:nvSpPr>
        <p:spPr>
          <a:xfrm>
            <a:off x="246225" y="391225"/>
            <a:ext cx="6256500" cy="71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r>
              <a:rPr lang="en-US" sz="1200" b="1" i="0" u="none" strike="noStrike" cap="none">
                <a:solidFill>
                  <a:schemeClr val="dk1"/>
                </a:solidFill>
                <a:latin typeface="Arial"/>
                <a:ea typeface="Arial"/>
                <a:cs typeface="Arial"/>
                <a:sym typeface="Arial"/>
              </a:rPr>
              <a:t>Directions</a:t>
            </a:r>
            <a:r>
              <a:rPr lang="en-US" sz="1200" b="0" i="0" u="none" strike="noStrike" cap="none">
                <a:solidFill>
                  <a:schemeClr val="dk1"/>
                </a:solidFill>
                <a:latin typeface="Arial"/>
                <a:ea typeface="Arial"/>
                <a:cs typeface="Arial"/>
                <a:sym typeface="Arial"/>
              </a:rPr>
              <a:t>: </a:t>
            </a:r>
            <a:r>
              <a:rPr lang="en-US" sz="1200">
                <a:solidFill>
                  <a:schemeClr val="dk1"/>
                </a:solidFill>
              </a:rPr>
              <a:t>After learning about the important people and events of the </a:t>
            </a:r>
            <a:r>
              <a:rPr lang="en-US" sz="1200" b="1" u="sng">
                <a:solidFill>
                  <a:schemeClr val="hlink"/>
                </a:solidFill>
                <a:hlinkClick r:id="rId3"/>
              </a:rPr>
              <a:t>Age of European Imperialism</a:t>
            </a:r>
            <a:r>
              <a:rPr lang="en-US" sz="1200">
                <a:solidFill>
                  <a:schemeClr val="dk1"/>
                </a:solidFill>
              </a:rPr>
              <a:t>, complete the timeline below. Drag and drop the events into the correct order and type in the year in the box along the line next to each event. </a:t>
            </a:r>
            <a:endParaRPr sz="1200">
              <a:solidFill>
                <a:schemeClr val="dk1"/>
              </a:solidFill>
            </a:endParaRPr>
          </a:p>
        </p:txBody>
      </p:sp>
      <p:sp>
        <p:nvSpPr>
          <p:cNvPr id="251" name="Google Shape;251;p23"/>
          <p:cNvSpPr/>
          <p:nvPr/>
        </p:nvSpPr>
        <p:spPr>
          <a:xfrm>
            <a:off x="98950" y="1124750"/>
            <a:ext cx="1179000" cy="7910100"/>
          </a:xfrm>
          <a:prstGeom prst="downArrow">
            <a:avLst>
              <a:gd name="adj1" fmla="val 50000"/>
              <a:gd name="adj2" fmla="val 225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Year</a:t>
            </a:r>
            <a:endParaRPr/>
          </a:p>
        </p:txBody>
      </p:sp>
      <p:sp>
        <p:nvSpPr>
          <p:cNvPr id="252" name="Google Shape;252;p23"/>
          <p:cNvSpPr txBox="1"/>
          <p:nvPr/>
        </p:nvSpPr>
        <p:spPr>
          <a:xfrm>
            <a:off x="319450" y="1522300"/>
            <a:ext cx="738000" cy="558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23"/>
          <p:cNvSpPr txBox="1"/>
          <p:nvPr/>
        </p:nvSpPr>
        <p:spPr>
          <a:xfrm>
            <a:off x="319450" y="2225525"/>
            <a:ext cx="738000" cy="558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23"/>
          <p:cNvSpPr txBox="1"/>
          <p:nvPr/>
        </p:nvSpPr>
        <p:spPr>
          <a:xfrm>
            <a:off x="319450" y="3103075"/>
            <a:ext cx="738000" cy="558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5" name="Google Shape;255;p23"/>
          <p:cNvSpPr txBox="1"/>
          <p:nvPr/>
        </p:nvSpPr>
        <p:spPr>
          <a:xfrm>
            <a:off x="319450" y="3980625"/>
            <a:ext cx="738000" cy="558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6" name="Google Shape;256;p23"/>
          <p:cNvSpPr txBox="1"/>
          <p:nvPr/>
        </p:nvSpPr>
        <p:spPr>
          <a:xfrm>
            <a:off x="319450" y="4858175"/>
            <a:ext cx="738000" cy="558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23"/>
          <p:cNvSpPr txBox="1"/>
          <p:nvPr/>
        </p:nvSpPr>
        <p:spPr>
          <a:xfrm>
            <a:off x="319450" y="5735725"/>
            <a:ext cx="738000" cy="558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8" name="Google Shape;258;p23"/>
          <p:cNvSpPr txBox="1"/>
          <p:nvPr/>
        </p:nvSpPr>
        <p:spPr>
          <a:xfrm>
            <a:off x="319450" y="6527500"/>
            <a:ext cx="738000" cy="558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23"/>
          <p:cNvSpPr txBox="1"/>
          <p:nvPr/>
        </p:nvSpPr>
        <p:spPr>
          <a:xfrm>
            <a:off x="319450" y="7319275"/>
            <a:ext cx="738000" cy="558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23"/>
          <p:cNvSpPr txBox="1"/>
          <p:nvPr/>
        </p:nvSpPr>
        <p:spPr>
          <a:xfrm>
            <a:off x="319450" y="8111050"/>
            <a:ext cx="738000" cy="558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98" name="Google Shape;98;p14"/>
          <p:cNvGraphicFramePr/>
          <p:nvPr/>
        </p:nvGraphicFramePr>
        <p:xfrm>
          <a:off x="282221" y="1238955"/>
          <a:ext cx="6355650" cy="7455075"/>
        </p:xfrm>
        <a:graphic>
          <a:graphicData uri="http://schemas.openxmlformats.org/drawingml/2006/table">
            <a:tbl>
              <a:tblPr firstRow="1" bandRow="1">
                <a:noFill/>
                <a:tableStyleId>{FCFBF3F8-1E19-4B61-9A3A-657AB73FF13B}</a:tableStyleId>
              </a:tblPr>
              <a:tblGrid>
                <a:gridCol w="1636900">
                  <a:extLst>
                    <a:ext uri="{9D8B030D-6E8A-4147-A177-3AD203B41FA5}">
                      <a16:colId xmlns:a16="http://schemas.microsoft.com/office/drawing/2014/main" val="20000"/>
                    </a:ext>
                  </a:extLst>
                </a:gridCol>
                <a:gridCol w="2600200">
                  <a:extLst>
                    <a:ext uri="{9D8B030D-6E8A-4147-A177-3AD203B41FA5}">
                      <a16:colId xmlns:a16="http://schemas.microsoft.com/office/drawing/2014/main" val="20001"/>
                    </a:ext>
                  </a:extLst>
                </a:gridCol>
                <a:gridCol w="2118550">
                  <a:extLst>
                    <a:ext uri="{9D8B030D-6E8A-4147-A177-3AD203B41FA5}">
                      <a16:colId xmlns:a16="http://schemas.microsoft.com/office/drawing/2014/main" val="20002"/>
                    </a:ext>
                  </a:extLst>
                </a:gridCol>
              </a:tblGrid>
              <a:tr h="540000">
                <a:tc>
                  <a:txBody>
                    <a:bodyPr/>
                    <a:lstStyle/>
                    <a:p>
                      <a:pPr marL="0" marR="0" lvl="0" indent="0" algn="ctr" rtl="0">
                        <a:spcBef>
                          <a:spcPts val="0"/>
                        </a:spcBef>
                        <a:spcAft>
                          <a:spcPts val="0"/>
                        </a:spcAft>
                        <a:buNone/>
                      </a:pPr>
                      <a:r>
                        <a:rPr lang="en-US" sz="2000" u="none" strike="noStrike" cap="none"/>
                        <a:t>Vocabulary </a:t>
                      </a:r>
                      <a:endParaRPr sz="2000" u="none" strike="noStrike" cap="none"/>
                    </a:p>
                  </a:txBody>
                  <a:tcPr marL="91450" marR="91450" marT="45725" marB="45725" anchor="ctr"/>
                </a:tc>
                <a:tc>
                  <a:txBody>
                    <a:bodyPr/>
                    <a:lstStyle/>
                    <a:p>
                      <a:pPr marL="0" marR="0" lvl="0" indent="0" algn="ctr" rtl="0">
                        <a:spcBef>
                          <a:spcPts val="0"/>
                        </a:spcBef>
                        <a:spcAft>
                          <a:spcPts val="0"/>
                        </a:spcAft>
                        <a:buNone/>
                      </a:pPr>
                      <a:r>
                        <a:rPr lang="en-US" sz="2000" u="none" strike="noStrike" cap="none"/>
                        <a:t>Definition</a:t>
                      </a:r>
                      <a:endParaRPr sz="2000" u="none" strike="noStrike" cap="none"/>
                    </a:p>
                  </a:txBody>
                  <a:tcPr marL="91450" marR="91450" marT="45725" marB="45725" anchor="ctr"/>
                </a:tc>
                <a:tc>
                  <a:txBody>
                    <a:bodyPr/>
                    <a:lstStyle/>
                    <a:p>
                      <a:pPr marL="0" marR="0" lvl="0" indent="0" algn="ctr" rtl="0">
                        <a:spcBef>
                          <a:spcPts val="0"/>
                        </a:spcBef>
                        <a:spcAft>
                          <a:spcPts val="0"/>
                        </a:spcAft>
                        <a:buNone/>
                      </a:pPr>
                      <a:r>
                        <a:rPr lang="en-US" sz="2000" u="none" strike="noStrike" cap="none"/>
                        <a:t>Image</a:t>
                      </a:r>
                      <a:endParaRPr sz="2000" u="none" strike="noStrike" cap="none"/>
                    </a:p>
                  </a:txBody>
                  <a:tcPr marL="91450" marR="91450" marT="45725" marB="45725" anchor="ctr"/>
                </a:tc>
                <a:extLst>
                  <a:ext uri="{0D108BD9-81ED-4DB2-BD59-A6C34878D82A}">
                    <a16:rowId xmlns:a16="http://schemas.microsoft.com/office/drawing/2014/main" val="10000"/>
                  </a:ext>
                </a:extLst>
              </a:tr>
              <a:tr h="983025">
                <a:tc>
                  <a:txBody>
                    <a:bodyPr/>
                    <a:lstStyle/>
                    <a:p>
                      <a:pPr marL="0" lvl="0" indent="0" algn="l" rtl="0">
                        <a:spcBef>
                          <a:spcPts val="0"/>
                        </a:spcBef>
                        <a:spcAft>
                          <a:spcPts val="0"/>
                        </a:spcAft>
                        <a:buNone/>
                      </a:pPr>
                      <a:r>
                        <a:rPr lang="en-US"/>
                        <a:t>White Man’s Burden</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extLst>
                  <a:ext uri="{0D108BD9-81ED-4DB2-BD59-A6C34878D82A}">
                    <a16:rowId xmlns:a16="http://schemas.microsoft.com/office/drawing/2014/main" val="10001"/>
                  </a:ext>
                </a:extLst>
              </a:tr>
              <a:tr h="962450">
                <a:tc>
                  <a:txBody>
                    <a:bodyPr/>
                    <a:lstStyle/>
                    <a:p>
                      <a:pPr marL="0" lvl="0" indent="0" algn="l" rtl="0">
                        <a:spcBef>
                          <a:spcPts val="0"/>
                        </a:spcBef>
                        <a:spcAft>
                          <a:spcPts val="0"/>
                        </a:spcAft>
                        <a:buNone/>
                      </a:pPr>
                      <a:r>
                        <a:rPr lang="en-US"/>
                        <a:t>East India Company</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EFEFEF"/>
                    </a:solidFill>
                  </a:tcPr>
                </a:tc>
                <a:extLst>
                  <a:ext uri="{0D108BD9-81ED-4DB2-BD59-A6C34878D82A}">
                    <a16:rowId xmlns:a16="http://schemas.microsoft.com/office/drawing/2014/main" val="10002"/>
                  </a:ext>
                </a:extLst>
              </a:tr>
              <a:tr h="1028775">
                <a:tc>
                  <a:txBody>
                    <a:bodyPr/>
                    <a:lstStyle/>
                    <a:p>
                      <a:pPr marL="0" lvl="0" indent="0" algn="l" rtl="0">
                        <a:spcBef>
                          <a:spcPts val="0"/>
                        </a:spcBef>
                        <a:spcAft>
                          <a:spcPts val="0"/>
                        </a:spcAft>
                        <a:buNone/>
                      </a:pPr>
                      <a:r>
                        <a:rPr lang="en-US"/>
                        <a:t>Opium War</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extLst>
                  <a:ext uri="{0D108BD9-81ED-4DB2-BD59-A6C34878D82A}">
                    <a16:rowId xmlns:a16="http://schemas.microsoft.com/office/drawing/2014/main" val="10003"/>
                  </a:ext>
                </a:extLst>
              </a:tr>
              <a:tr h="1077400">
                <a:tc>
                  <a:txBody>
                    <a:bodyPr/>
                    <a:lstStyle/>
                    <a:p>
                      <a:pPr marL="0" lvl="0" indent="0" algn="l" rtl="0">
                        <a:spcBef>
                          <a:spcPts val="0"/>
                        </a:spcBef>
                        <a:spcAft>
                          <a:spcPts val="0"/>
                        </a:spcAft>
                        <a:buNone/>
                      </a:pPr>
                      <a:r>
                        <a:rPr lang="en-US"/>
                        <a:t>Berlin Conference</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F3F3F3"/>
                    </a:solidFill>
                  </a:tcPr>
                </a:tc>
                <a:extLst>
                  <a:ext uri="{0D108BD9-81ED-4DB2-BD59-A6C34878D82A}">
                    <a16:rowId xmlns:a16="http://schemas.microsoft.com/office/drawing/2014/main" val="10004"/>
                  </a:ext>
                </a:extLst>
              </a:tr>
              <a:tr h="975225">
                <a:tc>
                  <a:txBody>
                    <a:bodyPr/>
                    <a:lstStyle/>
                    <a:p>
                      <a:pPr marL="0" lvl="0" indent="0" algn="l" rtl="0">
                        <a:spcBef>
                          <a:spcPts val="0"/>
                        </a:spcBef>
                        <a:spcAft>
                          <a:spcPts val="0"/>
                        </a:spcAft>
                        <a:buNone/>
                      </a:pPr>
                      <a:r>
                        <a:rPr lang="en-US"/>
                        <a:t>Jewel in the Crown</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extLst>
                  <a:ext uri="{0D108BD9-81ED-4DB2-BD59-A6C34878D82A}">
                    <a16:rowId xmlns:a16="http://schemas.microsoft.com/office/drawing/2014/main" val="10005"/>
                  </a:ext>
                </a:extLst>
              </a:tr>
              <a:tr h="936875">
                <a:tc>
                  <a:txBody>
                    <a:bodyPr/>
                    <a:lstStyle/>
                    <a:p>
                      <a:pPr marL="0" lvl="0" indent="0" algn="l" rtl="0">
                        <a:spcBef>
                          <a:spcPts val="0"/>
                        </a:spcBef>
                        <a:spcAft>
                          <a:spcPts val="0"/>
                        </a:spcAft>
                        <a:buNone/>
                      </a:pPr>
                      <a:r>
                        <a:rPr lang="en-US"/>
                        <a:t>Sepoy</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EFEFEF"/>
                    </a:solidFill>
                  </a:tcPr>
                </a:tc>
                <a:extLst>
                  <a:ext uri="{0D108BD9-81ED-4DB2-BD59-A6C34878D82A}">
                    <a16:rowId xmlns:a16="http://schemas.microsoft.com/office/drawing/2014/main" val="10006"/>
                  </a:ext>
                </a:extLst>
              </a:tr>
              <a:tr h="951325">
                <a:tc>
                  <a:txBody>
                    <a:bodyPr/>
                    <a:lstStyle/>
                    <a:p>
                      <a:pPr marL="0" lvl="0" indent="0" algn="l" rtl="0">
                        <a:spcBef>
                          <a:spcPts val="0"/>
                        </a:spcBef>
                        <a:spcAft>
                          <a:spcPts val="0"/>
                        </a:spcAft>
                        <a:buNone/>
                      </a:pPr>
                      <a:r>
                        <a:rPr lang="en-US"/>
                        <a:t>Boxer Rebellion</a:t>
                      </a:r>
                      <a:endParaRPr/>
                    </a:p>
                  </a:txBody>
                  <a:tcPr marL="68575" marR="68575" marT="0" marB="0" anchor="ctr"/>
                </a:tc>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solidFill>
                      <a:srgbClr val="D9D9D9"/>
                    </a:solidFill>
                  </a:tcPr>
                </a:tc>
                <a:extLst>
                  <a:ext uri="{0D108BD9-81ED-4DB2-BD59-A6C34878D82A}">
                    <a16:rowId xmlns:a16="http://schemas.microsoft.com/office/drawing/2014/main" val="10007"/>
                  </a:ext>
                </a:extLst>
              </a:tr>
            </a:tbl>
          </a:graphicData>
        </a:graphic>
      </p:graphicFrame>
      <p:sp>
        <p:nvSpPr>
          <p:cNvPr id="99" name="Google Shape;99;p14"/>
          <p:cNvSpPr txBox="1"/>
          <p:nvPr/>
        </p:nvSpPr>
        <p:spPr>
          <a:xfrm>
            <a:off x="395110" y="172156"/>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Imperialism </a:t>
            </a:r>
            <a:r>
              <a:rPr lang="en-US" sz="2800" b="0" i="0" u="none" strike="noStrike" cap="none">
                <a:solidFill>
                  <a:srgbClr val="FF0000"/>
                </a:solidFill>
                <a:latin typeface="Impact"/>
                <a:ea typeface="Impact"/>
                <a:cs typeface="Impact"/>
                <a:sym typeface="Impact"/>
              </a:rPr>
              <a:t>Illustrated Vocabulary</a:t>
            </a:r>
            <a:endParaRPr sz="2800" b="0" i="0" u="none" strike="noStrike" cap="none">
              <a:solidFill>
                <a:srgbClr val="FF0000"/>
              </a:solidFill>
              <a:latin typeface="Impact"/>
              <a:ea typeface="Impact"/>
              <a:cs typeface="Impact"/>
              <a:sym typeface="Impact"/>
            </a:endParaRPr>
          </a:p>
        </p:txBody>
      </p:sp>
      <p:sp>
        <p:nvSpPr>
          <p:cNvPr id="100" name="Google Shape;100;p14"/>
          <p:cNvSpPr txBox="1"/>
          <p:nvPr/>
        </p:nvSpPr>
        <p:spPr>
          <a:xfrm>
            <a:off x="282225" y="639500"/>
            <a:ext cx="6355500" cy="5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t>Directions</a:t>
            </a:r>
            <a:r>
              <a:rPr lang="en-US" sz="1200"/>
              <a:t>: Research each vocabulary term below and type your own definition in the 2nd column. Then look for an image that best symbolizes it and insert it in the 3rd column.  </a:t>
            </a:r>
            <a:endParaRPr sz="1200"/>
          </a:p>
        </p:txBody>
      </p:sp>
      <p:pic>
        <p:nvPicPr>
          <p:cNvPr id="101" name="Google Shape;101;p14"/>
          <p:cNvPicPr preferRelativeResize="0"/>
          <p:nvPr/>
        </p:nvPicPr>
        <p:blipFill>
          <a:blip r:embed="rId3">
            <a:alphaModFix/>
          </a:blip>
          <a:stretch>
            <a:fillRect/>
          </a:stretch>
        </p:blipFill>
        <p:spPr>
          <a:xfrm>
            <a:off x="5438700" y="7124897"/>
            <a:ext cx="266425" cy="263025"/>
          </a:xfrm>
          <a:prstGeom prst="rect">
            <a:avLst/>
          </a:prstGeom>
          <a:noFill/>
          <a:ln>
            <a:noFill/>
          </a:ln>
        </p:spPr>
      </p:pic>
      <p:pic>
        <p:nvPicPr>
          <p:cNvPr id="102" name="Google Shape;102;p14"/>
          <p:cNvPicPr preferRelativeResize="0"/>
          <p:nvPr/>
        </p:nvPicPr>
        <p:blipFill>
          <a:blip r:embed="rId3">
            <a:alphaModFix/>
          </a:blip>
          <a:stretch>
            <a:fillRect/>
          </a:stretch>
        </p:blipFill>
        <p:spPr>
          <a:xfrm>
            <a:off x="5438700" y="2111947"/>
            <a:ext cx="266425" cy="263025"/>
          </a:xfrm>
          <a:prstGeom prst="rect">
            <a:avLst/>
          </a:prstGeom>
          <a:noFill/>
          <a:ln>
            <a:noFill/>
          </a:ln>
        </p:spPr>
      </p:pic>
      <p:pic>
        <p:nvPicPr>
          <p:cNvPr id="103" name="Google Shape;103;p14"/>
          <p:cNvPicPr preferRelativeResize="0"/>
          <p:nvPr/>
        </p:nvPicPr>
        <p:blipFill>
          <a:blip r:embed="rId3">
            <a:alphaModFix/>
          </a:blip>
          <a:stretch>
            <a:fillRect/>
          </a:stretch>
        </p:blipFill>
        <p:spPr>
          <a:xfrm>
            <a:off x="5438700" y="3130447"/>
            <a:ext cx="266425" cy="263025"/>
          </a:xfrm>
          <a:prstGeom prst="rect">
            <a:avLst/>
          </a:prstGeom>
          <a:noFill/>
          <a:ln>
            <a:noFill/>
          </a:ln>
        </p:spPr>
      </p:pic>
      <p:pic>
        <p:nvPicPr>
          <p:cNvPr id="104" name="Google Shape;104;p14"/>
          <p:cNvPicPr preferRelativeResize="0"/>
          <p:nvPr/>
        </p:nvPicPr>
        <p:blipFill>
          <a:blip r:embed="rId3">
            <a:alphaModFix/>
          </a:blip>
          <a:stretch>
            <a:fillRect/>
          </a:stretch>
        </p:blipFill>
        <p:spPr>
          <a:xfrm>
            <a:off x="5438700" y="4136872"/>
            <a:ext cx="266425" cy="263025"/>
          </a:xfrm>
          <a:prstGeom prst="rect">
            <a:avLst/>
          </a:prstGeom>
          <a:noFill/>
          <a:ln>
            <a:noFill/>
          </a:ln>
        </p:spPr>
      </p:pic>
      <p:pic>
        <p:nvPicPr>
          <p:cNvPr id="105" name="Google Shape;105;p14"/>
          <p:cNvPicPr preferRelativeResize="0"/>
          <p:nvPr/>
        </p:nvPicPr>
        <p:blipFill>
          <a:blip r:embed="rId3">
            <a:alphaModFix/>
          </a:blip>
          <a:stretch>
            <a:fillRect/>
          </a:stretch>
        </p:blipFill>
        <p:spPr>
          <a:xfrm>
            <a:off x="5438700" y="8115497"/>
            <a:ext cx="266425" cy="263025"/>
          </a:xfrm>
          <a:prstGeom prst="rect">
            <a:avLst/>
          </a:prstGeom>
          <a:noFill/>
          <a:ln>
            <a:noFill/>
          </a:ln>
        </p:spPr>
      </p:pic>
      <p:pic>
        <p:nvPicPr>
          <p:cNvPr id="106" name="Google Shape;106;p14"/>
          <p:cNvPicPr preferRelativeResize="0"/>
          <p:nvPr/>
        </p:nvPicPr>
        <p:blipFill>
          <a:blip r:embed="rId3">
            <a:alphaModFix/>
          </a:blip>
          <a:stretch>
            <a:fillRect/>
          </a:stretch>
        </p:blipFill>
        <p:spPr>
          <a:xfrm>
            <a:off x="5438700" y="6210497"/>
            <a:ext cx="266425" cy="263025"/>
          </a:xfrm>
          <a:prstGeom prst="rect">
            <a:avLst/>
          </a:prstGeom>
          <a:noFill/>
          <a:ln>
            <a:noFill/>
          </a:ln>
        </p:spPr>
      </p:pic>
      <p:pic>
        <p:nvPicPr>
          <p:cNvPr id="107" name="Google Shape;107;p14"/>
          <p:cNvPicPr preferRelativeResize="0"/>
          <p:nvPr/>
        </p:nvPicPr>
        <p:blipFill>
          <a:blip r:embed="rId3">
            <a:alphaModFix/>
          </a:blip>
          <a:stretch>
            <a:fillRect/>
          </a:stretch>
        </p:blipFill>
        <p:spPr>
          <a:xfrm>
            <a:off x="5438700" y="5173684"/>
            <a:ext cx="266425" cy="26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p:nvPr/>
        </p:nvSpPr>
        <p:spPr>
          <a:xfrm>
            <a:off x="309535" y="53431"/>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Motives for European Imperialism</a:t>
            </a:r>
            <a:endParaRPr sz="2800" b="0" i="0" u="none" strike="noStrike" cap="none">
              <a:solidFill>
                <a:srgbClr val="FF0000"/>
              </a:solidFill>
              <a:latin typeface="Impact"/>
              <a:ea typeface="Impact"/>
              <a:cs typeface="Impact"/>
              <a:sym typeface="Impact"/>
            </a:endParaRPr>
          </a:p>
        </p:txBody>
      </p:sp>
      <p:sp>
        <p:nvSpPr>
          <p:cNvPr id="113" name="Google Shape;113;p15"/>
          <p:cNvSpPr/>
          <p:nvPr/>
        </p:nvSpPr>
        <p:spPr>
          <a:xfrm>
            <a:off x="84925" y="527875"/>
            <a:ext cx="6773100" cy="99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sz="1200" b="1" dirty="0">
                <a:solidFill>
                  <a:schemeClr val="dk1"/>
                </a:solidFill>
              </a:rPr>
              <a:t>Directions</a:t>
            </a:r>
            <a:r>
              <a:rPr lang="en-US" sz="1200" dirty="0">
                <a:solidFill>
                  <a:schemeClr val="dk1"/>
                </a:solidFill>
              </a:rPr>
              <a:t>: </a:t>
            </a:r>
            <a:r>
              <a:rPr lang="en-US" sz="1200" b="1" u="sng" dirty="0">
                <a:solidFill>
                  <a:schemeClr val="hlink"/>
                </a:solidFill>
                <a:hlinkClick r:id="rId3"/>
              </a:rPr>
              <a:t>Imperialism</a:t>
            </a:r>
            <a:r>
              <a:rPr lang="en-US" sz="1200" b="1" u="sng" dirty="0">
                <a:solidFill>
                  <a:schemeClr val="hlink"/>
                </a:solidFill>
                <a:hlinkClick r:id="rId4"/>
              </a:rPr>
              <a:t> </a:t>
            </a:r>
            <a:r>
              <a:rPr lang="en-US" sz="1200" dirty="0">
                <a:solidFill>
                  <a:schemeClr val="dk1"/>
                </a:solidFill>
              </a:rPr>
              <a:t>occurs when a powerful nation takes over or dominates a weaker nation or region. In the late 1800’s, </a:t>
            </a:r>
            <a:r>
              <a:rPr lang="en-US" sz="1200" b="1" u="sng" dirty="0">
                <a:solidFill>
                  <a:schemeClr val="hlink"/>
                </a:solidFill>
                <a:hlinkClick r:id="rId5"/>
              </a:rPr>
              <a:t>various motives</a:t>
            </a:r>
            <a:r>
              <a:rPr lang="en-US" sz="1200" dirty="0">
                <a:solidFill>
                  <a:schemeClr val="dk1"/>
                </a:solidFill>
              </a:rPr>
              <a:t> prompted European nations to expand their rule over other regions. Describe the </a:t>
            </a:r>
            <a:r>
              <a:rPr lang="en-US" sz="1200" b="1" u="sng" dirty="0">
                <a:solidFill>
                  <a:schemeClr val="hlink"/>
                </a:solidFill>
                <a:hlinkClick r:id="rId6"/>
              </a:rPr>
              <a:t>motives </a:t>
            </a:r>
            <a:r>
              <a:rPr lang="en-US" sz="1200" dirty="0">
                <a:solidFill>
                  <a:schemeClr val="dk1"/>
                </a:solidFill>
              </a:rPr>
              <a:t>for each aspect of European imperialism then find and paste in a picture to represent it below. Finally, describe the effects of each at the bottom.</a:t>
            </a:r>
            <a:endParaRPr sz="1200" b="1" dirty="0">
              <a:solidFill>
                <a:schemeClr val="dk1"/>
              </a:solidFill>
            </a:endParaRPr>
          </a:p>
        </p:txBody>
      </p:sp>
      <p:sp>
        <p:nvSpPr>
          <p:cNvPr id="114" name="Google Shape;114;p15"/>
          <p:cNvSpPr/>
          <p:nvPr/>
        </p:nvSpPr>
        <p:spPr>
          <a:xfrm>
            <a:off x="84925" y="5809750"/>
            <a:ext cx="2070900" cy="18678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5"/>
          <p:cNvPicPr preferRelativeResize="0"/>
          <p:nvPr/>
        </p:nvPicPr>
        <p:blipFill>
          <a:blip r:embed="rId7">
            <a:alphaModFix/>
          </a:blip>
          <a:stretch>
            <a:fillRect/>
          </a:stretch>
        </p:blipFill>
        <p:spPr>
          <a:xfrm>
            <a:off x="903400" y="6599298"/>
            <a:ext cx="291850" cy="288700"/>
          </a:xfrm>
          <a:prstGeom prst="rect">
            <a:avLst/>
          </a:prstGeom>
          <a:noFill/>
          <a:ln>
            <a:noFill/>
          </a:ln>
        </p:spPr>
      </p:pic>
      <p:sp>
        <p:nvSpPr>
          <p:cNvPr id="116" name="Google Shape;116;p15"/>
          <p:cNvSpPr/>
          <p:nvPr/>
        </p:nvSpPr>
        <p:spPr>
          <a:xfrm>
            <a:off x="2294400" y="5824775"/>
            <a:ext cx="2070900" cy="16899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5"/>
          <p:cNvPicPr preferRelativeResize="0"/>
          <p:nvPr/>
        </p:nvPicPr>
        <p:blipFill>
          <a:blip r:embed="rId7">
            <a:alphaModFix/>
          </a:blip>
          <a:stretch>
            <a:fillRect/>
          </a:stretch>
        </p:blipFill>
        <p:spPr>
          <a:xfrm>
            <a:off x="3183937" y="6451873"/>
            <a:ext cx="291850" cy="288700"/>
          </a:xfrm>
          <a:prstGeom prst="rect">
            <a:avLst/>
          </a:prstGeom>
          <a:noFill/>
          <a:ln>
            <a:noFill/>
          </a:ln>
        </p:spPr>
      </p:pic>
      <p:sp>
        <p:nvSpPr>
          <p:cNvPr id="118" name="Google Shape;118;p15"/>
          <p:cNvSpPr/>
          <p:nvPr/>
        </p:nvSpPr>
        <p:spPr>
          <a:xfrm>
            <a:off x="4542975" y="5824775"/>
            <a:ext cx="2134800" cy="19803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15"/>
          <p:cNvPicPr preferRelativeResize="0"/>
          <p:nvPr/>
        </p:nvPicPr>
        <p:blipFill>
          <a:blip r:embed="rId7">
            <a:alphaModFix/>
          </a:blip>
          <a:stretch>
            <a:fillRect/>
          </a:stretch>
        </p:blipFill>
        <p:spPr>
          <a:xfrm>
            <a:off x="5464450" y="6662861"/>
            <a:ext cx="291850" cy="288700"/>
          </a:xfrm>
          <a:prstGeom prst="rect">
            <a:avLst/>
          </a:prstGeom>
          <a:noFill/>
          <a:ln>
            <a:noFill/>
          </a:ln>
        </p:spPr>
      </p:pic>
      <p:sp>
        <p:nvSpPr>
          <p:cNvPr id="120" name="Google Shape;120;p15"/>
          <p:cNvSpPr txBox="1"/>
          <p:nvPr/>
        </p:nvSpPr>
        <p:spPr>
          <a:xfrm>
            <a:off x="71175" y="2315055"/>
            <a:ext cx="2070900" cy="34086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Type your responses here…..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1" name="Google Shape;121;p15"/>
          <p:cNvSpPr txBox="1"/>
          <p:nvPr/>
        </p:nvSpPr>
        <p:spPr>
          <a:xfrm>
            <a:off x="2300925" y="2271550"/>
            <a:ext cx="2070900" cy="34521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Type your responses here…..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2" name="Google Shape;122;p15"/>
          <p:cNvSpPr txBox="1"/>
          <p:nvPr/>
        </p:nvSpPr>
        <p:spPr>
          <a:xfrm>
            <a:off x="4542975" y="2271550"/>
            <a:ext cx="2134800" cy="34521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Type your responses here…..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p15"/>
          <p:cNvSpPr txBox="1"/>
          <p:nvPr/>
        </p:nvSpPr>
        <p:spPr>
          <a:xfrm>
            <a:off x="84925" y="1647225"/>
            <a:ext cx="2070900" cy="5232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Economic</a:t>
            </a:r>
            <a:endParaRPr sz="1800">
              <a:latin typeface="Anton"/>
              <a:ea typeface="Anton"/>
              <a:cs typeface="Anton"/>
              <a:sym typeface="Anton"/>
            </a:endParaRPr>
          </a:p>
        </p:txBody>
      </p:sp>
      <p:sp>
        <p:nvSpPr>
          <p:cNvPr id="124" name="Google Shape;124;p15"/>
          <p:cNvSpPr txBox="1"/>
          <p:nvPr/>
        </p:nvSpPr>
        <p:spPr>
          <a:xfrm>
            <a:off x="2318650" y="1647225"/>
            <a:ext cx="2070900" cy="5232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Political</a:t>
            </a:r>
            <a:endParaRPr sz="1800">
              <a:latin typeface="Anton"/>
              <a:ea typeface="Anton"/>
              <a:cs typeface="Anton"/>
              <a:sym typeface="Anton"/>
            </a:endParaRPr>
          </a:p>
        </p:txBody>
      </p:sp>
      <p:sp>
        <p:nvSpPr>
          <p:cNvPr id="125" name="Google Shape;125;p15"/>
          <p:cNvSpPr txBox="1"/>
          <p:nvPr/>
        </p:nvSpPr>
        <p:spPr>
          <a:xfrm>
            <a:off x="4552375" y="1647225"/>
            <a:ext cx="2134800" cy="5232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Anton"/>
                <a:ea typeface="Anton"/>
                <a:cs typeface="Anton"/>
                <a:sym typeface="Anton"/>
              </a:rPr>
              <a:t>Religious</a:t>
            </a:r>
            <a:endParaRPr sz="1600">
              <a:latin typeface="Anton"/>
              <a:ea typeface="Anton"/>
              <a:cs typeface="Anton"/>
              <a:sym typeface="Anton"/>
            </a:endParaRPr>
          </a:p>
        </p:txBody>
      </p:sp>
      <p:sp>
        <p:nvSpPr>
          <p:cNvPr id="126" name="Google Shape;126;p15"/>
          <p:cNvSpPr txBox="1"/>
          <p:nvPr/>
        </p:nvSpPr>
        <p:spPr>
          <a:xfrm>
            <a:off x="71175" y="7890775"/>
            <a:ext cx="2070900" cy="11592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your response here…...</a:t>
            </a:r>
            <a:endParaRPr/>
          </a:p>
        </p:txBody>
      </p:sp>
      <p:sp>
        <p:nvSpPr>
          <p:cNvPr id="127" name="Google Shape;127;p15"/>
          <p:cNvSpPr txBox="1"/>
          <p:nvPr/>
        </p:nvSpPr>
        <p:spPr>
          <a:xfrm>
            <a:off x="1482150" y="7596175"/>
            <a:ext cx="3695400" cy="41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Effects of Each Motive</a:t>
            </a:r>
            <a:endParaRPr sz="1800">
              <a:latin typeface="Anton"/>
              <a:ea typeface="Anton"/>
              <a:cs typeface="Anton"/>
              <a:sym typeface="Anton"/>
            </a:endParaRPr>
          </a:p>
        </p:txBody>
      </p:sp>
      <p:sp>
        <p:nvSpPr>
          <p:cNvPr id="128" name="Google Shape;128;p15"/>
          <p:cNvSpPr txBox="1"/>
          <p:nvPr/>
        </p:nvSpPr>
        <p:spPr>
          <a:xfrm>
            <a:off x="2275125" y="7933450"/>
            <a:ext cx="2134800" cy="11592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your response here…...</a:t>
            </a:r>
            <a:endParaRPr/>
          </a:p>
        </p:txBody>
      </p:sp>
      <p:sp>
        <p:nvSpPr>
          <p:cNvPr id="129" name="Google Shape;129;p15"/>
          <p:cNvSpPr txBox="1"/>
          <p:nvPr/>
        </p:nvSpPr>
        <p:spPr>
          <a:xfrm>
            <a:off x="4574925" y="7890775"/>
            <a:ext cx="2070900" cy="1159200"/>
          </a:xfrm>
          <a:prstGeom prst="rect">
            <a:avLst/>
          </a:prstGeom>
          <a:solidFill>
            <a:srgbClr val="D9D2E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your response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p:nvPr/>
        </p:nvSpPr>
        <p:spPr>
          <a:xfrm>
            <a:off x="162050" y="490750"/>
            <a:ext cx="6488100" cy="88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Arial"/>
              <a:buNone/>
            </a:pPr>
            <a:r>
              <a:rPr lang="en-US" sz="1200" b="1" i="0" u="none" strike="noStrike" cap="none">
                <a:solidFill>
                  <a:schemeClr val="dk1"/>
                </a:solidFill>
                <a:latin typeface="Arial"/>
                <a:ea typeface="Arial"/>
                <a:cs typeface="Arial"/>
                <a:sym typeface="Arial"/>
              </a:rPr>
              <a:t>Directions</a:t>
            </a:r>
            <a:r>
              <a:rPr lang="en-US" sz="1200" b="0" i="0" u="none" strike="noStrike" cap="none">
                <a:solidFill>
                  <a:schemeClr val="dk1"/>
                </a:solidFill>
                <a:latin typeface="Arial"/>
                <a:ea typeface="Arial"/>
                <a:cs typeface="Arial"/>
                <a:sym typeface="Arial"/>
              </a:rPr>
              <a:t>: </a:t>
            </a:r>
            <a:r>
              <a:rPr lang="en-US" sz="1200">
                <a:solidFill>
                  <a:schemeClr val="dk1"/>
                </a:solidFill>
              </a:rPr>
              <a:t>As European nations scrambled to claim territory around the world, different </a:t>
            </a:r>
            <a:r>
              <a:rPr lang="en-US" sz="1200" b="1" u="sng">
                <a:solidFill>
                  <a:schemeClr val="hlink"/>
                </a:solidFill>
                <a:hlinkClick r:id="rId3"/>
              </a:rPr>
              <a:t>levels of control </a:t>
            </a:r>
            <a:r>
              <a:rPr lang="en-US" sz="1200">
                <a:solidFill>
                  <a:schemeClr val="dk1"/>
                </a:solidFill>
              </a:rPr>
              <a:t>developed in different regions. After </a:t>
            </a:r>
            <a:r>
              <a:rPr lang="en-US" sz="1200" b="1" u="sng">
                <a:solidFill>
                  <a:schemeClr val="hlink"/>
                </a:solidFill>
                <a:hlinkClick r:id="rId4"/>
              </a:rPr>
              <a:t>learning about the differences</a:t>
            </a:r>
            <a:r>
              <a:rPr lang="en-US" sz="1200">
                <a:solidFill>
                  <a:schemeClr val="dk1"/>
                </a:solidFill>
              </a:rPr>
              <a:t>, describe each form of imperialism, give examples, then describe the positives and negatives for both the colonies and mother countries. </a:t>
            </a:r>
            <a:endParaRPr sz="1800" b="0" i="0" u="none" strike="noStrike" cap="none">
              <a:solidFill>
                <a:schemeClr val="dk1"/>
              </a:solidFill>
              <a:latin typeface="Arial"/>
              <a:ea typeface="Arial"/>
              <a:cs typeface="Arial"/>
              <a:sym typeface="Arial"/>
            </a:endParaRPr>
          </a:p>
        </p:txBody>
      </p:sp>
      <p:sp>
        <p:nvSpPr>
          <p:cNvPr id="135" name="Google Shape;135;p16"/>
          <p:cNvSpPr txBox="1"/>
          <p:nvPr/>
        </p:nvSpPr>
        <p:spPr>
          <a:xfrm>
            <a:off x="395110" y="95956"/>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Forms of Imperialism</a:t>
            </a:r>
            <a:endParaRPr sz="2800" b="0" i="0" u="none" strike="noStrike" cap="none">
              <a:solidFill>
                <a:srgbClr val="FF0000"/>
              </a:solidFill>
              <a:latin typeface="Impact"/>
              <a:ea typeface="Impact"/>
              <a:cs typeface="Impact"/>
              <a:sym typeface="Impact"/>
            </a:endParaRPr>
          </a:p>
        </p:txBody>
      </p:sp>
      <p:graphicFrame>
        <p:nvGraphicFramePr>
          <p:cNvPr id="136" name="Google Shape;136;p16"/>
          <p:cNvGraphicFramePr/>
          <p:nvPr/>
        </p:nvGraphicFramePr>
        <p:xfrm>
          <a:off x="290800" y="1544585"/>
          <a:ext cx="6395525" cy="7206025"/>
        </p:xfrm>
        <a:graphic>
          <a:graphicData uri="http://schemas.openxmlformats.org/drawingml/2006/table">
            <a:tbl>
              <a:tblPr>
                <a:noFill/>
                <a:tableStyleId>{3997E86F-8873-48F4-A305-D1AE2627B475}</a:tableStyleId>
              </a:tblPr>
              <a:tblGrid>
                <a:gridCol w="1219750">
                  <a:extLst>
                    <a:ext uri="{9D8B030D-6E8A-4147-A177-3AD203B41FA5}">
                      <a16:colId xmlns:a16="http://schemas.microsoft.com/office/drawing/2014/main" val="20000"/>
                    </a:ext>
                  </a:extLst>
                </a:gridCol>
                <a:gridCol w="1338475">
                  <a:extLst>
                    <a:ext uri="{9D8B030D-6E8A-4147-A177-3AD203B41FA5}">
                      <a16:colId xmlns:a16="http://schemas.microsoft.com/office/drawing/2014/main" val="20001"/>
                    </a:ext>
                  </a:extLst>
                </a:gridCol>
                <a:gridCol w="1279100">
                  <a:extLst>
                    <a:ext uri="{9D8B030D-6E8A-4147-A177-3AD203B41FA5}">
                      <a16:colId xmlns:a16="http://schemas.microsoft.com/office/drawing/2014/main" val="20002"/>
                    </a:ext>
                  </a:extLst>
                </a:gridCol>
                <a:gridCol w="1279100">
                  <a:extLst>
                    <a:ext uri="{9D8B030D-6E8A-4147-A177-3AD203B41FA5}">
                      <a16:colId xmlns:a16="http://schemas.microsoft.com/office/drawing/2014/main" val="20003"/>
                    </a:ext>
                  </a:extLst>
                </a:gridCol>
                <a:gridCol w="1279100">
                  <a:extLst>
                    <a:ext uri="{9D8B030D-6E8A-4147-A177-3AD203B41FA5}">
                      <a16:colId xmlns:a16="http://schemas.microsoft.com/office/drawing/2014/main" val="20004"/>
                    </a:ext>
                  </a:extLst>
                </a:gridCol>
              </a:tblGrid>
              <a:tr h="460550">
                <a:tc>
                  <a:txBody>
                    <a:bodyPr/>
                    <a:lstStyle/>
                    <a:p>
                      <a:pPr marL="0" lvl="0" indent="0" algn="l" rtl="0">
                        <a:spcBef>
                          <a:spcPts val="0"/>
                        </a:spcBef>
                        <a:spcAft>
                          <a:spcPts val="0"/>
                        </a:spcAft>
                        <a:buNone/>
                      </a:pPr>
                      <a:r>
                        <a:rPr lang="en-US">
                          <a:latin typeface="Anton"/>
                          <a:ea typeface="Anton"/>
                          <a:cs typeface="Anton"/>
                          <a:sym typeface="Anton"/>
                        </a:rPr>
                        <a:t>Form</a:t>
                      </a:r>
                      <a:endParaRPr>
                        <a:latin typeface="Anton"/>
                        <a:ea typeface="Anton"/>
                        <a:cs typeface="Anton"/>
                        <a:sym typeface="Anton"/>
                      </a:endParaRPr>
                    </a:p>
                  </a:txBody>
                  <a:tcPr marL="91425" marR="91425" marT="91425" marB="91425">
                    <a:solidFill>
                      <a:srgbClr val="D9D2E9"/>
                    </a:solidFill>
                  </a:tcPr>
                </a:tc>
                <a:tc>
                  <a:txBody>
                    <a:bodyPr/>
                    <a:lstStyle/>
                    <a:p>
                      <a:pPr marL="0" lvl="0" indent="0" algn="l" rtl="0">
                        <a:spcBef>
                          <a:spcPts val="0"/>
                        </a:spcBef>
                        <a:spcAft>
                          <a:spcPts val="0"/>
                        </a:spcAft>
                        <a:buNone/>
                      </a:pPr>
                      <a:r>
                        <a:rPr lang="en-US">
                          <a:latin typeface="Anton"/>
                          <a:ea typeface="Anton"/>
                          <a:cs typeface="Anton"/>
                          <a:sym typeface="Anton"/>
                        </a:rPr>
                        <a:t>Definition</a:t>
                      </a:r>
                      <a:endParaRPr>
                        <a:latin typeface="Anton"/>
                        <a:ea typeface="Anton"/>
                        <a:cs typeface="Anton"/>
                        <a:sym typeface="Anton"/>
                      </a:endParaRPr>
                    </a:p>
                  </a:txBody>
                  <a:tcPr marL="91425" marR="91425" marT="91425" marB="91425">
                    <a:solidFill>
                      <a:srgbClr val="D9D2E9"/>
                    </a:solidFill>
                  </a:tcPr>
                </a:tc>
                <a:tc>
                  <a:txBody>
                    <a:bodyPr/>
                    <a:lstStyle/>
                    <a:p>
                      <a:pPr marL="0" lvl="0" indent="0" algn="l" rtl="0">
                        <a:spcBef>
                          <a:spcPts val="0"/>
                        </a:spcBef>
                        <a:spcAft>
                          <a:spcPts val="0"/>
                        </a:spcAft>
                        <a:buNone/>
                      </a:pPr>
                      <a:r>
                        <a:rPr lang="en-US">
                          <a:latin typeface="Anton"/>
                          <a:ea typeface="Anton"/>
                          <a:cs typeface="Anton"/>
                          <a:sym typeface="Anton"/>
                        </a:rPr>
                        <a:t>Examples</a:t>
                      </a:r>
                      <a:endParaRPr>
                        <a:latin typeface="Anton"/>
                        <a:ea typeface="Anton"/>
                        <a:cs typeface="Anton"/>
                        <a:sym typeface="Anton"/>
                      </a:endParaRPr>
                    </a:p>
                  </a:txBody>
                  <a:tcPr marL="91425" marR="91425" marT="91425" marB="91425">
                    <a:solidFill>
                      <a:srgbClr val="D9D2E9"/>
                    </a:solidFill>
                  </a:tcPr>
                </a:tc>
                <a:tc>
                  <a:txBody>
                    <a:bodyPr/>
                    <a:lstStyle/>
                    <a:p>
                      <a:pPr marL="0" lvl="0" indent="0" algn="l" rtl="0">
                        <a:spcBef>
                          <a:spcPts val="0"/>
                        </a:spcBef>
                        <a:spcAft>
                          <a:spcPts val="0"/>
                        </a:spcAft>
                        <a:buNone/>
                      </a:pPr>
                      <a:r>
                        <a:rPr lang="en-US">
                          <a:latin typeface="Anton"/>
                          <a:ea typeface="Anton"/>
                          <a:cs typeface="Anton"/>
                          <a:sym typeface="Anton"/>
                        </a:rPr>
                        <a:t>Benefits </a:t>
                      </a:r>
                      <a:endParaRPr>
                        <a:latin typeface="Anton"/>
                        <a:ea typeface="Anton"/>
                        <a:cs typeface="Anton"/>
                        <a:sym typeface="Anton"/>
                      </a:endParaRPr>
                    </a:p>
                  </a:txBody>
                  <a:tcPr marL="91425" marR="91425" marT="91425" marB="91425">
                    <a:solidFill>
                      <a:srgbClr val="D9D2E9"/>
                    </a:solidFill>
                  </a:tcPr>
                </a:tc>
                <a:tc>
                  <a:txBody>
                    <a:bodyPr/>
                    <a:lstStyle/>
                    <a:p>
                      <a:pPr marL="0" lvl="0" indent="0" algn="l" rtl="0">
                        <a:spcBef>
                          <a:spcPts val="0"/>
                        </a:spcBef>
                        <a:spcAft>
                          <a:spcPts val="0"/>
                        </a:spcAft>
                        <a:buNone/>
                      </a:pPr>
                      <a:r>
                        <a:rPr lang="en-US">
                          <a:latin typeface="Anton"/>
                          <a:ea typeface="Anton"/>
                          <a:cs typeface="Anton"/>
                          <a:sym typeface="Anton"/>
                        </a:rPr>
                        <a:t>Negatives</a:t>
                      </a:r>
                      <a:endParaRPr>
                        <a:latin typeface="Anton"/>
                        <a:ea typeface="Anton"/>
                        <a:cs typeface="Anton"/>
                        <a:sym typeface="Anton"/>
                      </a:endParaRPr>
                    </a:p>
                  </a:txBody>
                  <a:tcPr marL="91425" marR="91425" marT="91425" marB="91425">
                    <a:solidFill>
                      <a:srgbClr val="D9D2E9"/>
                    </a:solidFill>
                  </a:tcPr>
                </a:tc>
                <a:extLst>
                  <a:ext uri="{0D108BD9-81ED-4DB2-BD59-A6C34878D82A}">
                    <a16:rowId xmlns:a16="http://schemas.microsoft.com/office/drawing/2014/main" val="10000"/>
                  </a:ext>
                </a:extLst>
              </a:tr>
              <a:tr h="2321050">
                <a:tc>
                  <a:txBody>
                    <a:bodyPr/>
                    <a:lstStyle/>
                    <a:p>
                      <a:pPr marL="0" lvl="0" indent="0" algn="ctr" rtl="0">
                        <a:spcBef>
                          <a:spcPts val="0"/>
                        </a:spcBef>
                        <a:spcAft>
                          <a:spcPts val="0"/>
                        </a:spcAft>
                        <a:buNone/>
                      </a:pPr>
                      <a:r>
                        <a:rPr lang="en-US"/>
                        <a:t>Colony</a:t>
                      </a:r>
                      <a:endParaRPr/>
                    </a:p>
                  </a:txBody>
                  <a:tcPr marL="91425" marR="91425" marT="91425" marB="91425" anchor="ctr">
                    <a:solidFill>
                      <a:srgbClr val="D9D2E9"/>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2213000">
                <a:tc>
                  <a:txBody>
                    <a:bodyPr/>
                    <a:lstStyle/>
                    <a:p>
                      <a:pPr marL="0" lvl="0" indent="0" algn="ctr" rtl="0">
                        <a:spcBef>
                          <a:spcPts val="0"/>
                        </a:spcBef>
                        <a:spcAft>
                          <a:spcPts val="0"/>
                        </a:spcAft>
                        <a:buNone/>
                      </a:pPr>
                      <a:r>
                        <a:rPr lang="en-US"/>
                        <a:t>Protectorate</a:t>
                      </a:r>
                      <a:endParaRPr/>
                    </a:p>
                  </a:txBody>
                  <a:tcPr marL="91425" marR="91425" marT="91425" marB="91425" anchor="ctr">
                    <a:solidFill>
                      <a:srgbClr val="D9D2E9"/>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2211425">
                <a:tc>
                  <a:txBody>
                    <a:bodyPr/>
                    <a:lstStyle/>
                    <a:p>
                      <a:pPr marL="0" lvl="0" indent="0" algn="ctr" rtl="0">
                        <a:spcBef>
                          <a:spcPts val="0"/>
                        </a:spcBef>
                        <a:spcAft>
                          <a:spcPts val="0"/>
                        </a:spcAft>
                        <a:buNone/>
                      </a:pPr>
                      <a:r>
                        <a:rPr lang="en-US"/>
                        <a:t>Sphere of Influence</a:t>
                      </a:r>
                      <a:endParaRPr/>
                    </a:p>
                  </a:txBody>
                  <a:tcPr marL="91425" marR="91425" marT="91425" marB="91425" anchor="ctr">
                    <a:solidFill>
                      <a:srgbClr val="D9D2E9"/>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p:nvPr/>
        </p:nvSpPr>
        <p:spPr>
          <a:xfrm>
            <a:off x="195600" y="64400"/>
            <a:ext cx="64302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Perspectives on the White Man’s Burden</a:t>
            </a:r>
            <a:endParaRPr sz="2800" b="0" i="0" u="none" strike="noStrike" cap="none">
              <a:solidFill>
                <a:srgbClr val="FF0000"/>
              </a:solidFill>
              <a:latin typeface="Impact"/>
              <a:ea typeface="Impact"/>
              <a:cs typeface="Impact"/>
              <a:sym typeface="Impact"/>
            </a:endParaRPr>
          </a:p>
        </p:txBody>
      </p:sp>
      <p:sp>
        <p:nvSpPr>
          <p:cNvPr id="142" name="Google Shape;142;p17"/>
          <p:cNvSpPr txBox="1"/>
          <p:nvPr/>
        </p:nvSpPr>
        <p:spPr>
          <a:xfrm>
            <a:off x="90900" y="447950"/>
            <a:ext cx="6639600" cy="119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t>Directions</a:t>
            </a:r>
            <a:r>
              <a:rPr lang="en-US" sz="1200"/>
              <a:t>: In 1899, British poet Rudyard Kipling wrote </a:t>
            </a:r>
            <a:r>
              <a:rPr lang="en-US" sz="1200" b="1" u="sng">
                <a:solidFill>
                  <a:schemeClr val="hlink"/>
                </a:solidFill>
                <a:hlinkClick r:id="rId3"/>
              </a:rPr>
              <a:t>“The White Man’s Burden: The United States and The Philippine Islands”</a:t>
            </a:r>
            <a:r>
              <a:rPr lang="en-US" sz="1200"/>
              <a:t>. After reading the poem and </a:t>
            </a:r>
            <a:r>
              <a:rPr lang="en-US" sz="1200" b="1" u="sng">
                <a:solidFill>
                  <a:schemeClr val="hlink"/>
                </a:solidFill>
                <a:hlinkClick r:id="rId4"/>
              </a:rPr>
              <a:t>the background to it</a:t>
            </a:r>
            <a:r>
              <a:rPr lang="en-US" sz="1200"/>
              <a:t>, explain what the “White Man’s Burden” was at the top. Then find pictures to represent Western and African/Asian leaders and describe their perspectives on it in the yellow boxes.  Finally, in the box at the bottom, write what your perspective is on it today.</a:t>
            </a:r>
            <a:endParaRPr sz="1200"/>
          </a:p>
        </p:txBody>
      </p:sp>
      <p:sp>
        <p:nvSpPr>
          <p:cNvPr id="143" name="Google Shape;143;p17"/>
          <p:cNvSpPr txBox="1"/>
          <p:nvPr/>
        </p:nvSpPr>
        <p:spPr>
          <a:xfrm>
            <a:off x="4659600" y="8404900"/>
            <a:ext cx="2070900" cy="6069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African &amp; Asian Leaders</a:t>
            </a:r>
            <a:endParaRPr sz="1800">
              <a:latin typeface="Anton"/>
              <a:ea typeface="Anton"/>
              <a:cs typeface="Anton"/>
              <a:sym typeface="Anton"/>
            </a:endParaRPr>
          </a:p>
        </p:txBody>
      </p:sp>
      <p:sp>
        <p:nvSpPr>
          <p:cNvPr id="144" name="Google Shape;144;p17"/>
          <p:cNvSpPr txBox="1"/>
          <p:nvPr/>
        </p:nvSpPr>
        <p:spPr>
          <a:xfrm>
            <a:off x="2375250" y="5419750"/>
            <a:ext cx="2070900" cy="4071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My Perspective</a:t>
            </a:r>
            <a:endParaRPr sz="1800">
              <a:latin typeface="Anton"/>
              <a:ea typeface="Anton"/>
              <a:cs typeface="Anton"/>
              <a:sym typeface="Anton"/>
            </a:endParaRPr>
          </a:p>
        </p:txBody>
      </p:sp>
      <p:sp>
        <p:nvSpPr>
          <p:cNvPr id="145" name="Google Shape;145;p17"/>
          <p:cNvSpPr txBox="1"/>
          <p:nvPr/>
        </p:nvSpPr>
        <p:spPr>
          <a:xfrm>
            <a:off x="90900" y="8550925"/>
            <a:ext cx="2070900" cy="407100"/>
          </a:xfrm>
          <a:prstGeom prst="rect">
            <a:avLst/>
          </a:prstGeom>
          <a:solidFill>
            <a:srgbClr val="EAD1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Anton"/>
                <a:ea typeface="Anton"/>
                <a:cs typeface="Anton"/>
                <a:sym typeface="Anton"/>
              </a:rPr>
              <a:t>Western Leaders</a:t>
            </a:r>
            <a:endParaRPr sz="1800">
              <a:latin typeface="Anton"/>
              <a:ea typeface="Anton"/>
              <a:cs typeface="Anton"/>
              <a:sym typeface="Anton"/>
            </a:endParaRPr>
          </a:p>
        </p:txBody>
      </p:sp>
      <p:sp>
        <p:nvSpPr>
          <p:cNvPr id="146" name="Google Shape;146;p17"/>
          <p:cNvSpPr txBox="1"/>
          <p:nvPr/>
        </p:nvSpPr>
        <p:spPr>
          <a:xfrm>
            <a:off x="2375250" y="5957825"/>
            <a:ext cx="2070900" cy="29907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t>Type your responses here…..</a:t>
            </a:r>
            <a:endParaRPr sz="1200"/>
          </a:p>
        </p:txBody>
      </p:sp>
      <p:sp>
        <p:nvSpPr>
          <p:cNvPr id="147" name="Google Shape;147;p17"/>
          <p:cNvSpPr txBox="1"/>
          <p:nvPr/>
        </p:nvSpPr>
        <p:spPr>
          <a:xfrm>
            <a:off x="195600" y="1643150"/>
            <a:ext cx="6325500" cy="9081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t>What is the “White Man’s Burden”? </a:t>
            </a:r>
            <a:endParaRPr sz="1200" b="1"/>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148" name="Google Shape;148;p17"/>
          <p:cNvSpPr/>
          <p:nvPr/>
        </p:nvSpPr>
        <p:spPr>
          <a:xfrm>
            <a:off x="90900" y="5414200"/>
            <a:ext cx="2070900" cy="29907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a:blip r:embed="rId5">
            <a:alphaModFix/>
          </a:blip>
          <a:stretch>
            <a:fillRect/>
          </a:stretch>
        </p:blipFill>
        <p:spPr>
          <a:xfrm>
            <a:off x="980425" y="6931248"/>
            <a:ext cx="291850" cy="288700"/>
          </a:xfrm>
          <a:prstGeom prst="rect">
            <a:avLst/>
          </a:prstGeom>
          <a:noFill/>
          <a:ln>
            <a:noFill/>
          </a:ln>
        </p:spPr>
      </p:pic>
      <p:sp>
        <p:nvSpPr>
          <p:cNvPr id="150" name="Google Shape;150;p17"/>
          <p:cNvSpPr/>
          <p:nvPr/>
        </p:nvSpPr>
        <p:spPr>
          <a:xfrm>
            <a:off x="4659600" y="5316163"/>
            <a:ext cx="2070900" cy="29907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a:blip r:embed="rId5">
            <a:alphaModFix/>
          </a:blip>
          <a:stretch>
            <a:fillRect/>
          </a:stretch>
        </p:blipFill>
        <p:spPr>
          <a:xfrm>
            <a:off x="5549125" y="6833298"/>
            <a:ext cx="291850" cy="288700"/>
          </a:xfrm>
          <a:prstGeom prst="rect">
            <a:avLst/>
          </a:prstGeom>
          <a:noFill/>
          <a:ln>
            <a:noFill/>
          </a:ln>
        </p:spPr>
      </p:pic>
      <p:sp>
        <p:nvSpPr>
          <p:cNvPr id="152" name="Google Shape;152;p17"/>
          <p:cNvSpPr/>
          <p:nvPr/>
        </p:nvSpPr>
        <p:spPr>
          <a:xfrm>
            <a:off x="90900" y="2630175"/>
            <a:ext cx="2639100" cy="2658600"/>
          </a:xfrm>
          <a:prstGeom prst="wedgeRectCallout">
            <a:avLst>
              <a:gd name="adj1" fmla="val -8313"/>
              <a:gd name="adj2" fmla="val 67333"/>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your response here….</a:t>
            </a:r>
            <a:endParaRPr/>
          </a:p>
        </p:txBody>
      </p:sp>
      <p:sp>
        <p:nvSpPr>
          <p:cNvPr id="153" name="Google Shape;153;p17"/>
          <p:cNvSpPr/>
          <p:nvPr/>
        </p:nvSpPr>
        <p:spPr>
          <a:xfrm>
            <a:off x="4172625" y="2619725"/>
            <a:ext cx="2557800" cy="2573700"/>
          </a:xfrm>
          <a:prstGeom prst="wedgeRectCallout">
            <a:avLst>
              <a:gd name="adj1" fmla="val 6039"/>
              <a:gd name="adj2" fmla="val 71735"/>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your response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8"/>
          <p:cNvPicPr preferRelativeResize="0"/>
          <p:nvPr/>
        </p:nvPicPr>
        <p:blipFill>
          <a:blip r:embed="rId3">
            <a:alphaModFix/>
          </a:blip>
          <a:stretch>
            <a:fillRect/>
          </a:stretch>
        </p:blipFill>
        <p:spPr>
          <a:xfrm>
            <a:off x="2302698" y="1386600"/>
            <a:ext cx="2252600" cy="2291900"/>
          </a:xfrm>
          <a:prstGeom prst="rect">
            <a:avLst/>
          </a:prstGeom>
          <a:noFill/>
          <a:ln>
            <a:noFill/>
          </a:ln>
        </p:spPr>
      </p:pic>
      <p:sp>
        <p:nvSpPr>
          <p:cNvPr id="159" name="Google Shape;159;p18"/>
          <p:cNvSpPr txBox="1"/>
          <p:nvPr/>
        </p:nvSpPr>
        <p:spPr>
          <a:xfrm>
            <a:off x="309535" y="53431"/>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British Imperialism in India and China</a:t>
            </a:r>
            <a:endParaRPr sz="2800" b="0" i="0" u="none" strike="noStrike" cap="none">
              <a:solidFill>
                <a:srgbClr val="FF0000"/>
              </a:solidFill>
              <a:latin typeface="Impact"/>
              <a:ea typeface="Impact"/>
              <a:cs typeface="Impact"/>
              <a:sym typeface="Impact"/>
            </a:endParaRPr>
          </a:p>
        </p:txBody>
      </p:sp>
      <p:sp>
        <p:nvSpPr>
          <p:cNvPr id="160" name="Google Shape;160;p18"/>
          <p:cNvSpPr/>
          <p:nvPr/>
        </p:nvSpPr>
        <p:spPr>
          <a:xfrm>
            <a:off x="84925" y="498100"/>
            <a:ext cx="6614100" cy="98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sz="1200" b="1">
                <a:solidFill>
                  <a:schemeClr val="dk1"/>
                </a:solidFill>
              </a:rPr>
              <a:t>Directions</a:t>
            </a:r>
            <a:r>
              <a:rPr lang="en-US" sz="1200">
                <a:solidFill>
                  <a:schemeClr val="dk1"/>
                </a:solidFill>
              </a:rPr>
              <a:t>: It was said that, “the sun never set on the British Empire” because it was so vast. </a:t>
            </a:r>
            <a:r>
              <a:rPr lang="en-US" sz="1200" b="1" u="sng">
                <a:solidFill>
                  <a:schemeClr val="hlink"/>
                </a:solidFill>
                <a:hlinkClick r:id="rId4"/>
              </a:rPr>
              <a:t>Great Britain</a:t>
            </a:r>
            <a:r>
              <a:rPr lang="en-US" sz="1200">
                <a:solidFill>
                  <a:schemeClr val="dk1"/>
                </a:solidFill>
              </a:rPr>
              <a:t> colonized</a:t>
            </a:r>
            <a:r>
              <a:rPr lang="en-US" sz="1200" b="1">
                <a:solidFill>
                  <a:schemeClr val="dk1"/>
                </a:solidFill>
              </a:rPr>
              <a:t> </a:t>
            </a:r>
            <a:r>
              <a:rPr lang="en-US" sz="1200" b="1" u="sng">
                <a:solidFill>
                  <a:schemeClr val="hlink"/>
                </a:solidFill>
                <a:hlinkClick r:id="rId4"/>
              </a:rPr>
              <a:t>India</a:t>
            </a:r>
            <a:r>
              <a:rPr lang="en-US" sz="1200">
                <a:solidFill>
                  <a:schemeClr val="dk1"/>
                </a:solidFill>
              </a:rPr>
              <a:t>, and had imperialist concerns with </a:t>
            </a:r>
            <a:r>
              <a:rPr lang="en-US" sz="1200" b="1" u="sng">
                <a:solidFill>
                  <a:schemeClr val="hlink"/>
                </a:solidFill>
                <a:hlinkClick r:id="rId5"/>
              </a:rPr>
              <a:t>China as well</a:t>
            </a:r>
            <a:r>
              <a:rPr lang="en-US" sz="1200">
                <a:solidFill>
                  <a:schemeClr val="dk1"/>
                </a:solidFill>
              </a:rPr>
              <a:t>. After learning about British influence </a:t>
            </a:r>
            <a:r>
              <a:rPr lang="en-US" sz="1200" b="1" u="sng">
                <a:solidFill>
                  <a:schemeClr val="hlink"/>
                </a:solidFill>
                <a:hlinkClick r:id="rId6"/>
              </a:rPr>
              <a:t>in India</a:t>
            </a:r>
            <a:r>
              <a:rPr lang="en-US" sz="1200">
                <a:solidFill>
                  <a:schemeClr val="dk1"/>
                </a:solidFill>
              </a:rPr>
              <a:t> and </a:t>
            </a:r>
            <a:r>
              <a:rPr lang="en-US" sz="1200" b="1" u="sng">
                <a:solidFill>
                  <a:schemeClr val="hlink"/>
                </a:solidFill>
                <a:hlinkClick r:id="rId7"/>
              </a:rPr>
              <a:t>China</a:t>
            </a:r>
            <a:r>
              <a:rPr lang="en-US" sz="1200">
                <a:solidFill>
                  <a:schemeClr val="dk1"/>
                </a:solidFill>
              </a:rPr>
              <a:t>, drag and drop the items to the correct side then give their significance in the blue space. </a:t>
            </a:r>
            <a:endParaRPr sz="1200" b="1">
              <a:solidFill>
                <a:schemeClr val="dk1"/>
              </a:solidFill>
            </a:endParaRPr>
          </a:p>
        </p:txBody>
      </p:sp>
      <p:graphicFrame>
        <p:nvGraphicFramePr>
          <p:cNvPr id="161" name="Google Shape;161;p18"/>
          <p:cNvGraphicFramePr/>
          <p:nvPr/>
        </p:nvGraphicFramePr>
        <p:xfrm>
          <a:off x="2104800" y="6247575"/>
          <a:ext cx="2492925" cy="2278250"/>
        </p:xfrm>
        <a:graphic>
          <a:graphicData uri="http://schemas.openxmlformats.org/drawingml/2006/table">
            <a:tbl>
              <a:tblPr>
                <a:noFill/>
                <a:tableStyleId>{3997E86F-8873-48F4-A305-D1AE2627B475}</a:tableStyleId>
              </a:tblPr>
              <a:tblGrid>
                <a:gridCol w="688825">
                  <a:extLst>
                    <a:ext uri="{9D8B030D-6E8A-4147-A177-3AD203B41FA5}">
                      <a16:colId xmlns:a16="http://schemas.microsoft.com/office/drawing/2014/main" val="20000"/>
                    </a:ext>
                  </a:extLst>
                </a:gridCol>
                <a:gridCol w="1804100">
                  <a:extLst>
                    <a:ext uri="{9D8B030D-6E8A-4147-A177-3AD203B41FA5}">
                      <a16:colId xmlns:a16="http://schemas.microsoft.com/office/drawing/2014/main" val="20001"/>
                    </a:ext>
                  </a:extLst>
                </a:gridCol>
              </a:tblGrid>
              <a:tr h="2278250">
                <a:tc>
                  <a:txBody>
                    <a:bodyPr/>
                    <a:lstStyle/>
                    <a:p>
                      <a:pPr marL="0" lvl="0" indent="0" algn="l" rtl="0">
                        <a:spcBef>
                          <a:spcPts val="0"/>
                        </a:spcBef>
                        <a:spcAft>
                          <a:spcPts val="0"/>
                        </a:spcAft>
                        <a:buNone/>
                      </a:pPr>
                      <a:r>
                        <a:rPr lang="en-US" b="1"/>
                        <a:t>The Raj</a:t>
                      </a:r>
                      <a:endParaRPr b="1"/>
                    </a:p>
                  </a:txBody>
                  <a:tcPr marL="91425" marR="91425" marT="91425" marB="91425" anchor="ctr">
                    <a:solidFill>
                      <a:srgbClr val="D9D2E9"/>
                    </a:solidFill>
                  </a:tcPr>
                </a:tc>
                <a:tc>
                  <a:txBody>
                    <a:bodyPr/>
                    <a:lstStyle/>
                    <a:p>
                      <a:pPr marL="0" lvl="0" indent="0" algn="l" rtl="0">
                        <a:spcBef>
                          <a:spcPts val="0"/>
                        </a:spcBef>
                        <a:spcAft>
                          <a:spcPts val="0"/>
                        </a:spcAft>
                        <a:buNone/>
                      </a:pPr>
                      <a:endParaRPr sz="1200"/>
                    </a:p>
                  </a:txBody>
                  <a:tcPr marL="91425" marR="91425" marT="91425" marB="91425">
                    <a:solidFill>
                      <a:srgbClr val="CFE2F3"/>
                    </a:solidFill>
                  </a:tcPr>
                </a:tc>
                <a:extLst>
                  <a:ext uri="{0D108BD9-81ED-4DB2-BD59-A6C34878D82A}">
                    <a16:rowId xmlns:a16="http://schemas.microsoft.com/office/drawing/2014/main" val="10000"/>
                  </a:ext>
                </a:extLst>
              </a:tr>
            </a:tbl>
          </a:graphicData>
        </a:graphic>
      </p:graphicFrame>
      <p:graphicFrame>
        <p:nvGraphicFramePr>
          <p:cNvPr id="162" name="Google Shape;162;p18"/>
          <p:cNvGraphicFramePr/>
          <p:nvPr/>
        </p:nvGraphicFramePr>
        <p:xfrm>
          <a:off x="2104788" y="3745975"/>
          <a:ext cx="2539375" cy="2260850"/>
        </p:xfrm>
        <a:graphic>
          <a:graphicData uri="http://schemas.openxmlformats.org/drawingml/2006/table">
            <a:tbl>
              <a:tblPr>
                <a:noFill/>
                <a:tableStyleId>{3997E86F-8873-48F4-A305-D1AE2627B475}</a:tableStyleId>
              </a:tblPr>
              <a:tblGrid>
                <a:gridCol w="1000300">
                  <a:extLst>
                    <a:ext uri="{9D8B030D-6E8A-4147-A177-3AD203B41FA5}">
                      <a16:colId xmlns:a16="http://schemas.microsoft.com/office/drawing/2014/main" val="20000"/>
                    </a:ext>
                  </a:extLst>
                </a:gridCol>
                <a:gridCol w="1539075">
                  <a:extLst>
                    <a:ext uri="{9D8B030D-6E8A-4147-A177-3AD203B41FA5}">
                      <a16:colId xmlns:a16="http://schemas.microsoft.com/office/drawing/2014/main" val="20001"/>
                    </a:ext>
                  </a:extLst>
                </a:gridCol>
              </a:tblGrid>
              <a:tr h="2260850">
                <a:tc>
                  <a:txBody>
                    <a:bodyPr/>
                    <a:lstStyle/>
                    <a:p>
                      <a:pPr marL="0" lvl="0" indent="0" algn="l" rtl="0">
                        <a:spcBef>
                          <a:spcPts val="0"/>
                        </a:spcBef>
                        <a:spcAft>
                          <a:spcPts val="0"/>
                        </a:spcAft>
                        <a:buNone/>
                      </a:pPr>
                      <a:r>
                        <a:rPr lang="en-US" b="1"/>
                        <a:t>The Boxer Rebellion</a:t>
                      </a:r>
                      <a:endParaRPr b="1"/>
                    </a:p>
                  </a:txBody>
                  <a:tcPr marL="91425" marR="91425" marT="91425" marB="91425" anchor="ctr">
                    <a:solidFill>
                      <a:srgbClr val="D9D2E9"/>
                    </a:solidFill>
                  </a:tcPr>
                </a:tc>
                <a:tc>
                  <a:txBody>
                    <a:bodyPr/>
                    <a:lstStyle/>
                    <a:p>
                      <a:pPr marL="0" lvl="0" indent="0" algn="l" rtl="0">
                        <a:spcBef>
                          <a:spcPts val="0"/>
                        </a:spcBef>
                        <a:spcAft>
                          <a:spcPts val="0"/>
                        </a:spcAft>
                        <a:buNone/>
                      </a:pPr>
                      <a:endParaRPr sz="1200"/>
                    </a:p>
                  </a:txBody>
                  <a:tcPr marL="91425" marR="91425" marT="91425" marB="91425">
                    <a:solidFill>
                      <a:srgbClr val="CFE2F3"/>
                    </a:solidFill>
                  </a:tcPr>
                </a:tc>
                <a:extLst>
                  <a:ext uri="{0D108BD9-81ED-4DB2-BD59-A6C34878D82A}">
                    <a16:rowId xmlns:a16="http://schemas.microsoft.com/office/drawing/2014/main" val="10000"/>
                  </a:ext>
                </a:extLst>
              </a:tr>
            </a:tbl>
          </a:graphicData>
        </a:graphic>
      </p:graphicFrame>
      <p:sp>
        <p:nvSpPr>
          <p:cNvPr id="163" name="Google Shape;163;p18"/>
          <p:cNvSpPr txBox="1"/>
          <p:nvPr/>
        </p:nvSpPr>
        <p:spPr>
          <a:xfrm>
            <a:off x="0" y="1562500"/>
            <a:ext cx="20535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India </a:t>
            </a:r>
            <a:endParaRPr sz="2800" b="0" i="0" u="none" strike="noStrike" cap="none">
              <a:solidFill>
                <a:srgbClr val="FF0000"/>
              </a:solidFill>
              <a:latin typeface="Impact"/>
              <a:ea typeface="Impact"/>
              <a:cs typeface="Impact"/>
              <a:sym typeface="Impact"/>
            </a:endParaRPr>
          </a:p>
        </p:txBody>
      </p:sp>
      <p:sp>
        <p:nvSpPr>
          <p:cNvPr id="164" name="Google Shape;164;p18"/>
          <p:cNvSpPr txBox="1"/>
          <p:nvPr/>
        </p:nvSpPr>
        <p:spPr>
          <a:xfrm>
            <a:off x="4697706" y="1562500"/>
            <a:ext cx="2160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China</a:t>
            </a:r>
            <a:endParaRPr sz="2800" b="0" i="0" u="none" strike="noStrike" cap="none">
              <a:solidFill>
                <a:srgbClr val="FF0000"/>
              </a:solidFill>
              <a:latin typeface="Impact"/>
              <a:ea typeface="Impact"/>
              <a:cs typeface="Impact"/>
              <a:sym typeface="Impact"/>
            </a:endParaRPr>
          </a:p>
        </p:txBody>
      </p:sp>
      <p:graphicFrame>
        <p:nvGraphicFramePr>
          <p:cNvPr id="165" name="Google Shape;165;p18"/>
          <p:cNvGraphicFramePr/>
          <p:nvPr/>
        </p:nvGraphicFramePr>
        <p:xfrm>
          <a:off x="5206975" y="6545125"/>
          <a:ext cx="2487175" cy="2272450"/>
        </p:xfrm>
        <a:graphic>
          <a:graphicData uri="http://schemas.openxmlformats.org/drawingml/2006/table">
            <a:tbl>
              <a:tblPr>
                <a:noFill/>
                <a:tableStyleId>{3997E86F-8873-48F4-A305-D1AE2627B475}</a:tableStyleId>
              </a:tblPr>
              <a:tblGrid>
                <a:gridCol w="776000">
                  <a:extLst>
                    <a:ext uri="{9D8B030D-6E8A-4147-A177-3AD203B41FA5}">
                      <a16:colId xmlns:a16="http://schemas.microsoft.com/office/drawing/2014/main" val="20000"/>
                    </a:ext>
                  </a:extLst>
                </a:gridCol>
                <a:gridCol w="1711175">
                  <a:extLst>
                    <a:ext uri="{9D8B030D-6E8A-4147-A177-3AD203B41FA5}">
                      <a16:colId xmlns:a16="http://schemas.microsoft.com/office/drawing/2014/main" val="20001"/>
                    </a:ext>
                  </a:extLst>
                </a:gridCol>
              </a:tblGrid>
              <a:tr h="2272450">
                <a:tc>
                  <a:txBody>
                    <a:bodyPr/>
                    <a:lstStyle/>
                    <a:p>
                      <a:pPr marL="0" lvl="0" indent="0" algn="l" rtl="0">
                        <a:spcBef>
                          <a:spcPts val="0"/>
                        </a:spcBef>
                        <a:spcAft>
                          <a:spcPts val="0"/>
                        </a:spcAft>
                        <a:buNone/>
                      </a:pPr>
                      <a:r>
                        <a:rPr lang="en-US" b="1"/>
                        <a:t>Sepoy Mutiny</a:t>
                      </a:r>
                      <a:endParaRPr b="1"/>
                    </a:p>
                  </a:txBody>
                  <a:tcPr marL="91425" marR="91425" marT="91425" marB="91425" anchor="ctr">
                    <a:solidFill>
                      <a:srgbClr val="D9D2E9"/>
                    </a:solidFill>
                  </a:tcPr>
                </a:tc>
                <a:tc>
                  <a:txBody>
                    <a:bodyPr/>
                    <a:lstStyle/>
                    <a:p>
                      <a:pPr marL="0" lvl="0" indent="0" algn="l" rtl="0">
                        <a:spcBef>
                          <a:spcPts val="0"/>
                        </a:spcBef>
                        <a:spcAft>
                          <a:spcPts val="0"/>
                        </a:spcAft>
                        <a:buNone/>
                      </a:pPr>
                      <a:endParaRPr sz="1200"/>
                    </a:p>
                  </a:txBody>
                  <a:tcPr marL="91425" marR="91425" marT="91425" marB="91425">
                    <a:solidFill>
                      <a:srgbClr val="CFE2F3"/>
                    </a:solidFill>
                  </a:tcPr>
                </a:tc>
                <a:extLst>
                  <a:ext uri="{0D108BD9-81ED-4DB2-BD59-A6C34878D82A}">
                    <a16:rowId xmlns:a16="http://schemas.microsoft.com/office/drawing/2014/main" val="10000"/>
                  </a:ext>
                </a:extLst>
              </a:tr>
            </a:tbl>
          </a:graphicData>
        </a:graphic>
      </p:graphicFrame>
      <p:graphicFrame>
        <p:nvGraphicFramePr>
          <p:cNvPr id="166" name="Google Shape;166;p18"/>
          <p:cNvGraphicFramePr/>
          <p:nvPr/>
        </p:nvGraphicFramePr>
        <p:xfrm>
          <a:off x="-1841350" y="4457763"/>
          <a:ext cx="2452350" cy="2063575"/>
        </p:xfrm>
        <a:graphic>
          <a:graphicData uri="http://schemas.openxmlformats.org/drawingml/2006/table">
            <a:tbl>
              <a:tblPr>
                <a:noFill/>
                <a:tableStyleId>{3997E86F-8873-48F4-A305-D1AE2627B475}</a:tableStyleId>
              </a:tblPr>
              <a:tblGrid>
                <a:gridCol w="807250">
                  <a:extLst>
                    <a:ext uri="{9D8B030D-6E8A-4147-A177-3AD203B41FA5}">
                      <a16:colId xmlns:a16="http://schemas.microsoft.com/office/drawing/2014/main" val="20000"/>
                    </a:ext>
                  </a:extLst>
                </a:gridCol>
                <a:gridCol w="1645100">
                  <a:extLst>
                    <a:ext uri="{9D8B030D-6E8A-4147-A177-3AD203B41FA5}">
                      <a16:colId xmlns:a16="http://schemas.microsoft.com/office/drawing/2014/main" val="20001"/>
                    </a:ext>
                  </a:extLst>
                </a:gridCol>
              </a:tblGrid>
              <a:tr h="2063575">
                <a:tc>
                  <a:txBody>
                    <a:bodyPr/>
                    <a:lstStyle/>
                    <a:p>
                      <a:pPr marL="0" lvl="0" indent="0" algn="l" rtl="0">
                        <a:spcBef>
                          <a:spcPts val="0"/>
                        </a:spcBef>
                        <a:spcAft>
                          <a:spcPts val="0"/>
                        </a:spcAft>
                        <a:buNone/>
                      </a:pPr>
                      <a:r>
                        <a:rPr lang="en-US" b="1"/>
                        <a:t>Jewel in the Crown</a:t>
                      </a:r>
                      <a:endParaRPr b="1"/>
                    </a:p>
                  </a:txBody>
                  <a:tcPr marL="91425" marR="91425" marT="91425" marB="91425" anchor="ctr">
                    <a:solidFill>
                      <a:srgbClr val="D9D2E9"/>
                    </a:solidFill>
                  </a:tcPr>
                </a:tc>
                <a:tc>
                  <a:txBody>
                    <a:bodyPr/>
                    <a:lstStyle/>
                    <a:p>
                      <a:pPr marL="0" lvl="0" indent="0" algn="l" rtl="0">
                        <a:spcBef>
                          <a:spcPts val="0"/>
                        </a:spcBef>
                        <a:spcAft>
                          <a:spcPts val="0"/>
                        </a:spcAft>
                        <a:buNone/>
                      </a:pPr>
                      <a:endParaRPr sz="1200"/>
                    </a:p>
                  </a:txBody>
                  <a:tcPr marL="91425" marR="91425" marT="91425" marB="91425">
                    <a:solidFill>
                      <a:srgbClr val="CFE2F3"/>
                    </a:solidFill>
                  </a:tcPr>
                </a:tc>
                <a:extLst>
                  <a:ext uri="{0D108BD9-81ED-4DB2-BD59-A6C34878D82A}">
                    <a16:rowId xmlns:a16="http://schemas.microsoft.com/office/drawing/2014/main" val="10000"/>
                  </a:ext>
                </a:extLst>
              </a:tr>
            </a:tbl>
          </a:graphicData>
        </a:graphic>
      </p:graphicFrame>
      <p:graphicFrame>
        <p:nvGraphicFramePr>
          <p:cNvPr id="167" name="Google Shape;167;p18"/>
          <p:cNvGraphicFramePr/>
          <p:nvPr/>
        </p:nvGraphicFramePr>
        <p:xfrm>
          <a:off x="-874300" y="6662525"/>
          <a:ext cx="2550975" cy="2005550"/>
        </p:xfrm>
        <a:graphic>
          <a:graphicData uri="http://schemas.openxmlformats.org/drawingml/2006/table">
            <a:tbl>
              <a:tblPr>
                <a:noFill/>
                <a:tableStyleId>{3997E86F-8873-48F4-A305-D1AE2627B475}</a:tableStyleId>
              </a:tblPr>
              <a:tblGrid>
                <a:gridCol w="832500">
                  <a:extLst>
                    <a:ext uri="{9D8B030D-6E8A-4147-A177-3AD203B41FA5}">
                      <a16:colId xmlns:a16="http://schemas.microsoft.com/office/drawing/2014/main" val="20000"/>
                    </a:ext>
                  </a:extLst>
                </a:gridCol>
                <a:gridCol w="1718475">
                  <a:extLst>
                    <a:ext uri="{9D8B030D-6E8A-4147-A177-3AD203B41FA5}">
                      <a16:colId xmlns:a16="http://schemas.microsoft.com/office/drawing/2014/main" val="20001"/>
                    </a:ext>
                  </a:extLst>
                </a:gridCol>
              </a:tblGrid>
              <a:tr h="2005550">
                <a:tc>
                  <a:txBody>
                    <a:bodyPr/>
                    <a:lstStyle/>
                    <a:p>
                      <a:pPr marL="0" lvl="0" indent="0" algn="l" rtl="0">
                        <a:spcBef>
                          <a:spcPts val="0"/>
                        </a:spcBef>
                        <a:spcAft>
                          <a:spcPts val="0"/>
                        </a:spcAft>
                        <a:buNone/>
                      </a:pPr>
                      <a:r>
                        <a:rPr lang="en-US" b="1"/>
                        <a:t>Opium War</a:t>
                      </a:r>
                      <a:endParaRPr b="1"/>
                    </a:p>
                  </a:txBody>
                  <a:tcPr marL="91425" marR="91425" marT="91425" marB="91425" anchor="ctr">
                    <a:solidFill>
                      <a:srgbClr val="D9D2E9"/>
                    </a:solidFill>
                  </a:tcPr>
                </a:tc>
                <a:tc>
                  <a:txBody>
                    <a:bodyPr/>
                    <a:lstStyle/>
                    <a:p>
                      <a:pPr marL="0" lvl="0" indent="0" algn="l" rtl="0">
                        <a:spcBef>
                          <a:spcPts val="0"/>
                        </a:spcBef>
                        <a:spcAft>
                          <a:spcPts val="0"/>
                        </a:spcAft>
                        <a:buNone/>
                      </a:pPr>
                      <a:endParaRPr sz="1200"/>
                    </a:p>
                  </a:txBody>
                  <a:tcPr marL="91425" marR="91425" marT="91425" marB="91425">
                    <a:solidFill>
                      <a:srgbClr val="CFE2F3"/>
                    </a:solidFill>
                  </a:tcPr>
                </a:tc>
                <a:extLst>
                  <a:ext uri="{0D108BD9-81ED-4DB2-BD59-A6C34878D82A}">
                    <a16:rowId xmlns:a16="http://schemas.microsoft.com/office/drawing/2014/main" val="10000"/>
                  </a:ext>
                </a:extLst>
              </a:tr>
            </a:tbl>
          </a:graphicData>
        </a:graphic>
      </p:graphicFrame>
      <p:graphicFrame>
        <p:nvGraphicFramePr>
          <p:cNvPr id="168" name="Google Shape;168;p18"/>
          <p:cNvGraphicFramePr/>
          <p:nvPr/>
        </p:nvGraphicFramePr>
        <p:xfrm>
          <a:off x="5705575" y="4068750"/>
          <a:ext cx="2556775" cy="2255025"/>
        </p:xfrm>
        <a:graphic>
          <a:graphicData uri="http://schemas.openxmlformats.org/drawingml/2006/table">
            <a:tbl>
              <a:tblPr>
                <a:noFill/>
                <a:tableStyleId>{3997E86F-8873-48F4-A305-D1AE2627B475}</a:tableStyleId>
              </a:tblPr>
              <a:tblGrid>
                <a:gridCol w="985450">
                  <a:extLst>
                    <a:ext uri="{9D8B030D-6E8A-4147-A177-3AD203B41FA5}">
                      <a16:colId xmlns:a16="http://schemas.microsoft.com/office/drawing/2014/main" val="20000"/>
                    </a:ext>
                  </a:extLst>
                </a:gridCol>
                <a:gridCol w="1571325">
                  <a:extLst>
                    <a:ext uri="{9D8B030D-6E8A-4147-A177-3AD203B41FA5}">
                      <a16:colId xmlns:a16="http://schemas.microsoft.com/office/drawing/2014/main" val="20001"/>
                    </a:ext>
                  </a:extLst>
                </a:gridCol>
              </a:tblGrid>
              <a:tr h="2255025">
                <a:tc>
                  <a:txBody>
                    <a:bodyPr/>
                    <a:lstStyle/>
                    <a:p>
                      <a:pPr marL="0" lvl="0" indent="0" algn="l" rtl="0">
                        <a:spcBef>
                          <a:spcPts val="0"/>
                        </a:spcBef>
                        <a:spcAft>
                          <a:spcPts val="0"/>
                        </a:spcAft>
                        <a:buNone/>
                      </a:pPr>
                      <a:r>
                        <a:rPr lang="en-US" b="1"/>
                        <a:t>Treaty of Nanking</a:t>
                      </a:r>
                      <a:endParaRPr b="1"/>
                    </a:p>
                  </a:txBody>
                  <a:tcPr marL="91425" marR="91425" marT="91425" marB="91425" anchor="ctr">
                    <a:solidFill>
                      <a:srgbClr val="D9D2E9"/>
                    </a:solidFill>
                  </a:tcPr>
                </a:tc>
                <a:tc>
                  <a:txBody>
                    <a:bodyPr/>
                    <a:lstStyle/>
                    <a:p>
                      <a:pPr marL="0" lvl="0" indent="0" algn="l" rtl="0">
                        <a:spcBef>
                          <a:spcPts val="0"/>
                        </a:spcBef>
                        <a:spcAft>
                          <a:spcPts val="0"/>
                        </a:spcAft>
                        <a:buNone/>
                      </a:pPr>
                      <a:endParaRPr sz="1200"/>
                    </a:p>
                  </a:txBody>
                  <a:tcPr marL="91425" marR="91425" marT="91425" marB="91425">
                    <a:solidFill>
                      <a:srgbClr val="CFE2F3"/>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p:nvPr/>
        </p:nvSpPr>
        <p:spPr>
          <a:xfrm>
            <a:off x="2581600" y="1299700"/>
            <a:ext cx="3965100" cy="908100"/>
          </a:xfrm>
          <a:prstGeom prst="rect">
            <a:avLst/>
          </a:prstGeom>
          <a:solidFill>
            <a:srgbClr val="D0E0E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t>What happened at the Berlin Conference? </a:t>
            </a:r>
            <a:endParaRPr sz="1200" b="1"/>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174" name="Google Shape;174;p19"/>
          <p:cNvPicPr preferRelativeResize="0"/>
          <p:nvPr/>
        </p:nvPicPr>
        <p:blipFill rotWithShape="1">
          <a:blip r:embed="rId3">
            <a:alphaModFix/>
          </a:blip>
          <a:srcRect t="4631" b="11150"/>
          <a:stretch/>
        </p:blipFill>
        <p:spPr>
          <a:xfrm>
            <a:off x="1307488" y="3151500"/>
            <a:ext cx="4168975" cy="4475126"/>
          </a:xfrm>
          <a:prstGeom prst="rect">
            <a:avLst/>
          </a:prstGeom>
          <a:noFill/>
          <a:ln>
            <a:noFill/>
          </a:ln>
        </p:spPr>
      </p:pic>
      <p:sp>
        <p:nvSpPr>
          <p:cNvPr id="175" name="Google Shape;175;p19"/>
          <p:cNvSpPr txBox="1"/>
          <p:nvPr/>
        </p:nvSpPr>
        <p:spPr>
          <a:xfrm>
            <a:off x="309535" y="53431"/>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The Scramble for Africa</a:t>
            </a:r>
            <a:endParaRPr sz="2800" b="0" i="0" u="none" strike="noStrike" cap="none">
              <a:solidFill>
                <a:srgbClr val="FF0000"/>
              </a:solidFill>
              <a:latin typeface="Impact"/>
              <a:ea typeface="Impact"/>
              <a:cs typeface="Impact"/>
              <a:sym typeface="Impact"/>
            </a:endParaRPr>
          </a:p>
        </p:txBody>
      </p:sp>
      <p:sp>
        <p:nvSpPr>
          <p:cNvPr id="176" name="Google Shape;176;p19"/>
          <p:cNvSpPr/>
          <p:nvPr/>
        </p:nvSpPr>
        <p:spPr>
          <a:xfrm>
            <a:off x="84925" y="498100"/>
            <a:ext cx="6614100" cy="80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sz="1200" b="1">
                <a:solidFill>
                  <a:schemeClr val="dk1"/>
                </a:solidFill>
              </a:rPr>
              <a:t>Directions</a:t>
            </a:r>
            <a:r>
              <a:rPr lang="en-US" sz="1200">
                <a:solidFill>
                  <a:schemeClr val="dk1"/>
                </a:solidFill>
              </a:rPr>
              <a:t>: The “</a:t>
            </a:r>
            <a:r>
              <a:rPr lang="en-US" sz="1200" b="1" u="sng">
                <a:solidFill>
                  <a:schemeClr val="hlink"/>
                </a:solidFill>
                <a:hlinkClick r:id="rId4"/>
              </a:rPr>
              <a:t>Scramble for Africa</a:t>
            </a:r>
            <a:r>
              <a:rPr lang="en-US" sz="1200">
                <a:solidFill>
                  <a:schemeClr val="dk1"/>
                </a:solidFill>
              </a:rPr>
              <a:t>” took place at the end of  the 1800’s as European nations divided up Africa amongst themselves. After reading about the </a:t>
            </a:r>
            <a:r>
              <a:rPr lang="en-US" sz="1200" b="1" u="sng">
                <a:solidFill>
                  <a:schemeClr val="hlink"/>
                </a:solidFill>
                <a:hlinkClick r:id="rId5"/>
              </a:rPr>
              <a:t>Berlin Conference</a:t>
            </a:r>
            <a:r>
              <a:rPr lang="en-US" sz="1200">
                <a:solidFill>
                  <a:schemeClr val="dk1"/>
                </a:solidFill>
              </a:rPr>
              <a:t> and how </a:t>
            </a:r>
            <a:r>
              <a:rPr lang="en-US" sz="1200" b="1" u="sng">
                <a:solidFill>
                  <a:schemeClr val="hlink"/>
                </a:solidFill>
                <a:hlinkClick r:id="rId6"/>
              </a:rPr>
              <a:t>Europeans came to control Africa</a:t>
            </a:r>
            <a:r>
              <a:rPr lang="en-US" sz="1200">
                <a:solidFill>
                  <a:schemeClr val="dk1"/>
                </a:solidFill>
              </a:rPr>
              <a:t>, drag and drop the flags to the areas in Africa those nations took over. Then describe how imperialism affected each region.  </a:t>
            </a:r>
            <a:endParaRPr sz="1200" b="1">
              <a:solidFill>
                <a:schemeClr val="dk1"/>
              </a:solidFill>
            </a:endParaRPr>
          </a:p>
        </p:txBody>
      </p:sp>
      <p:pic>
        <p:nvPicPr>
          <p:cNvPr id="177" name="Google Shape;177;p19" title="Great Britain"/>
          <p:cNvPicPr preferRelativeResize="0"/>
          <p:nvPr/>
        </p:nvPicPr>
        <p:blipFill>
          <a:blip r:embed="rId7">
            <a:alphaModFix/>
          </a:blip>
          <a:stretch>
            <a:fillRect/>
          </a:stretch>
        </p:blipFill>
        <p:spPr>
          <a:xfrm>
            <a:off x="2657800" y="2041475"/>
            <a:ext cx="648825" cy="475255"/>
          </a:xfrm>
          <a:prstGeom prst="rect">
            <a:avLst/>
          </a:prstGeom>
          <a:noFill/>
          <a:ln w="9525" cap="flat" cmpd="sng">
            <a:solidFill>
              <a:srgbClr val="000000"/>
            </a:solidFill>
            <a:prstDash val="solid"/>
            <a:round/>
            <a:headEnd type="none" w="sm" len="sm"/>
            <a:tailEnd type="none" w="sm" len="sm"/>
          </a:ln>
        </p:spPr>
      </p:pic>
      <p:pic>
        <p:nvPicPr>
          <p:cNvPr id="178" name="Google Shape;178;p19"/>
          <p:cNvPicPr preferRelativeResize="0"/>
          <p:nvPr/>
        </p:nvPicPr>
        <p:blipFill>
          <a:blip r:embed="rId8">
            <a:alphaModFix/>
          </a:blip>
          <a:stretch>
            <a:fillRect/>
          </a:stretch>
        </p:blipFill>
        <p:spPr>
          <a:xfrm>
            <a:off x="3657000" y="2041467"/>
            <a:ext cx="648825" cy="475256"/>
          </a:xfrm>
          <a:prstGeom prst="rect">
            <a:avLst/>
          </a:prstGeom>
          <a:noFill/>
          <a:ln w="9525" cap="flat" cmpd="sng">
            <a:solidFill>
              <a:srgbClr val="000000"/>
            </a:solidFill>
            <a:prstDash val="solid"/>
            <a:round/>
            <a:headEnd type="none" w="sm" len="sm"/>
            <a:tailEnd type="none" w="sm" len="sm"/>
          </a:ln>
        </p:spPr>
      </p:pic>
      <p:pic>
        <p:nvPicPr>
          <p:cNvPr id="179" name="Google Shape;179;p19"/>
          <p:cNvPicPr preferRelativeResize="0"/>
          <p:nvPr/>
        </p:nvPicPr>
        <p:blipFill>
          <a:blip r:embed="rId9">
            <a:alphaModFix/>
          </a:blip>
          <a:stretch>
            <a:fillRect/>
          </a:stretch>
        </p:blipFill>
        <p:spPr>
          <a:xfrm>
            <a:off x="4732400" y="2015699"/>
            <a:ext cx="648825" cy="475250"/>
          </a:xfrm>
          <a:prstGeom prst="rect">
            <a:avLst/>
          </a:prstGeom>
          <a:noFill/>
          <a:ln w="9525" cap="flat" cmpd="sng">
            <a:solidFill>
              <a:srgbClr val="000000"/>
            </a:solidFill>
            <a:prstDash val="solid"/>
            <a:round/>
            <a:headEnd type="none" w="sm" len="sm"/>
            <a:tailEnd type="none" w="sm" len="sm"/>
          </a:ln>
        </p:spPr>
      </p:pic>
      <p:pic>
        <p:nvPicPr>
          <p:cNvPr id="180" name="Google Shape;180;p19"/>
          <p:cNvPicPr preferRelativeResize="0"/>
          <p:nvPr/>
        </p:nvPicPr>
        <p:blipFill>
          <a:blip r:embed="rId10">
            <a:alphaModFix/>
          </a:blip>
          <a:stretch>
            <a:fillRect/>
          </a:stretch>
        </p:blipFill>
        <p:spPr>
          <a:xfrm>
            <a:off x="5811775" y="2041473"/>
            <a:ext cx="648825" cy="475252"/>
          </a:xfrm>
          <a:prstGeom prst="rect">
            <a:avLst/>
          </a:prstGeom>
          <a:noFill/>
          <a:ln w="9525" cap="flat" cmpd="sng">
            <a:solidFill>
              <a:srgbClr val="000000"/>
            </a:solidFill>
            <a:prstDash val="solid"/>
            <a:round/>
            <a:headEnd type="none" w="sm" len="sm"/>
            <a:tailEnd type="none" w="sm" len="sm"/>
          </a:ln>
        </p:spPr>
      </p:pic>
      <p:sp>
        <p:nvSpPr>
          <p:cNvPr id="181" name="Google Shape;181;p19"/>
          <p:cNvSpPr/>
          <p:nvPr/>
        </p:nvSpPr>
        <p:spPr>
          <a:xfrm>
            <a:off x="84925" y="1771350"/>
            <a:ext cx="2193600" cy="1936200"/>
          </a:xfrm>
          <a:prstGeom prst="wedgeRectCallout">
            <a:avLst>
              <a:gd name="adj1" fmla="val 43479"/>
              <a:gd name="adj2" fmla="val 77791"/>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North Africa</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2" name="Google Shape;182;p19"/>
          <p:cNvSpPr/>
          <p:nvPr/>
        </p:nvSpPr>
        <p:spPr>
          <a:xfrm>
            <a:off x="84925" y="5297600"/>
            <a:ext cx="2585700" cy="2286900"/>
          </a:xfrm>
          <a:prstGeom prst="wedgeRectCallout">
            <a:avLst>
              <a:gd name="adj1" fmla="val 31090"/>
              <a:gd name="adj2" fmla="val -54360"/>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West Africa</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3" name="Google Shape;183;p19"/>
          <p:cNvSpPr/>
          <p:nvPr/>
        </p:nvSpPr>
        <p:spPr>
          <a:xfrm>
            <a:off x="409025" y="7779025"/>
            <a:ext cx="3222000" cy="1156500"/>
          </a:xfrm>
          <a:prstGeom prst="wedgeRectCallout">
            <a:avLst>
              <a:gd name="adj1" fmla="val 44805"/>
              <a:gd name="adj2" fmla="val -68268"/>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Southern Africa</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4" name="Google Shape;184;p19"/>
          <p:cNvSpPr/>
          <p:nvPr/>
        </p:nvSpPr>
        <p:spPr>
          <a:xfrm>
            <a:off x="4554125" y="6938475"/>
            <a:ext cx="2145000" cy="2080500"/>
          </a:xfrm>
          <a:prstGeom prst="wedgeRectCallout">
            <a:avLst>
              <a:gd name="adj1" fmla="val -31712"/>
              <a:gd name="adj2" fmla="val -74860"/>
            </a:avLst>
          </a:prstGeom>
          <a:solidFill>
            <a:srgbClr val="C9DAF8"/>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Eastern Africa</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5" name="Google Shape;185;p19"/>
          <p:cNvSpPr/>
          <p:nvPr/>
        </p:nvSpPr>
        <p:spPr>
          <a:xfrm>
            <a:off x="4732947" y="2904430"/>
            <a:ext cx="2083800" cy="1602000"/>
          </a:xfrm>
          <a:prstGeom prst="wedgeRectCallout">
            <a:avLst>
              <a:gd name="adj1" fmla="val -87188"/>
              <a:gd name="adj2" fmla="val 9093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Central Africa</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3">
            <a:alphaModFix/>
          </a:blip>
          <a:srcRect l="2367" r="14548" b="15888"/>
          <a:stretch/>
        </p:blipFill>
        <p:spPr>
          <a:xfrm rot="-5400000">
            <a:off x="-872951" y="2228799"/>
            <a:ext cx="7810851" cy="5952200"/>
          </a:xfrm>
          <a:prstGeom prst="rect">
            <a:avLst/>
          </a:prstGeom>
          <a:noFill/>
          <a:ln>
            <a:noFill/>
          </a:ln>
        </p:spPr>
      </p:pic>
      <p:sp>
        <p:nvSpPr>
          <p:cNvPr id="191" name="Google Shape;191;p20"/>
          <p:cNvSpPr txBox="1"/>
          <p:nvPr/>
        </p:nvSpPr>
        <p:spPr>
          <a:xfrm>
            <a:off x="444835" y="27944"/>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Responses to European Imperialism</a:t>
            </a:r>
            <a:endParaRPr sz="2800" b="0" i="0" u="none" strike="noStrike" cap="none">
              <a:solidFill>
                <a:srgbClr val="FF0000"/>
              </a:solidFill>
              <a:latin typeface="Impact"/>
              <a:ea typeface="Impact"/>
              <a:cs typeface="Impact"/>
              <a:sym typeface="Impact"/>
            </a:endParaRPr>
          </a:p>
        </p:txBody>
      </p:sp>
      <p:sp>
        <p:nvSpPr>
          <p:cNvPr id="192" name="Google Shape;192;p20"/>
          <p:cNvSpPr txBox="1"/>
          <p:nvPr/>
        </p:nvSpPr>
        <p:spPr>
          <a:xfrm>
            <a:off x="190750" y="530625"/>
            <a:ext cx="6363600" cy="61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t>Directions</a:t>
            </a:r>
            <a:r>
              <a:rPr lang="en-US" sz="1200"/>
              <a:t>: Complete the boxes describing the </a:t>
            </a:r>
            <a:r>
              <a:rPr lang="en-US" sz="1200" b="1" u="sng">
                <a:solidFill>
                  <a:schemeClr val="hlink"/>
                </a:solidFill>
                <a:hlinkClick r:id="rId4"/>
              </a:rPr>
              <a:t>responses </a:t>
            </a:r>
            <a:r>
              <a:rPr lang="en-US" sz="1200"/>
              <a:t>of </a:t>
            </a:r>
            <a:r>
              <a:rPr lang="en-US" sz="1200" b="1" u="sng">
                <a:solidFill>
                  <a:schemeClr val="hlink"/>
                </a:solidFill>
                <a:hlinkClick r:id="rId5"/>
              </a:rPr>
              <a:t>Africans</a:t>
            </a:r>
            <a:r>
              <a:rPr lang="en-US" sz="1200"/>
              <a:t> as well as those in </a:t>
            </a:r>
            <a:r>
              <a:rPr lang="en-US" sz="1200" b="1" u="sng">
                <a:solidFill>
                  <a:schemeClr val="hlink"/>
                </a:solidFill>
                <a:hlinkClick r:id="rId6"/>
              </a:rPr>
              <a:t>India, China, Japan</a:t>
            </a:r>
            <a:r>
              <a:rPr lang="en-US" sz="1200"/>
              <a:t>, and </a:t>
            </a:r>
            <a:r>
              <a:rPr lang="en-US" sz="1200" b="1" u="sng">
                <a:solidFill>
                  <a:schemeClr val="hlink"/>
                </a:solidFill>
                <a:hlinkClick r:id="rId7"/>
              </a:rPr>
              <a:t>America </a:t>
            </a:r>
            <a:r>
              <a:rPr lang="en-US" sz="1200"/>
              <a:t> to European imperialism. Be sure to include specific conflicts, rebellions, laws, or other issues for each.</a:t>
            </a:r>
            <a:endParaRPr sz="1200"/>
          </a:p>
        </p:txBody>
      </p:sp>
      <p:sp>
        <p:nvSpPr>
          <p:cNvPr id="193" name="Google Shape;193;p20"/>
          <p:cNvSpPr/>
          <p:nvPr/>
        </p:nvSpPr>
        <p:spPr>
          <a:xfrm>
            <a:off x="2937425" y="7522650"/>
            <a:ext cx="3345300" cy="1478400"/>
          </a:xfrm>
          <a:prstGeom prst="wedgeRectCallout">
            <a:avLst>
              <a:gd name="adj1" fmla="val -68421"/>
              <a:gd name="adj2" fmla="val -12634"/>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American Responses</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4" name="Google Shape;194;p20"/>
          <p:cNvSpPr/>
          <p:nvPr/>
        </p:nvSpPr>
        <p:spPr>
          <a:xfrm>
            <a:off x="3705100" y="4923700"/>
            <a:ext cx="3021900" cy="1699800"/>
          </a:xfrm>
          <a:prstGeom prst="wedgeRectCallout">
            <a:avLst>
              <a:gd name="adj1" fmla="val -60980"/>
              <a:gd name="adj2" fmla="val -3773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African Responses</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5" name="Google Shape;195;p20"/>
          <p:cNvSpPr/>
          <p:nvPr/>
        </p:nvSpPr>
        <p:spPr>
          <a:xfrm>
            <a:off x="3397700" y="3034900"/>
            <a:ext cx="3245100" cy="1531200"/>
          </a:xfrm>
          <a:prstGeom prst="wedgeRectCallout">
            <a:avLst>
              <a:gd name="adj1" fmla="val -66532"/>
              <a:gd name="adj2" fmla="val -28641"/>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Indian Responses</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6" name="Google Shape;196;p20"/>
          <p:cNvSpPr/>
          <p:nvPr/>
        </p:nvSpPr>
        <p:spPr>
          <a:xfrm>
            <a:off x="4087125" y="1053825"/>
            <a:ext cx="2640000" cy="1878900"/>
          </a:xfrm>
          <a:prstGeom prst="wedgeRectCallout">
            <a:avLst>
              <a:gd name="adj1" fmla="val -123530"/>
              <a:gd name="adj2" fmla="val 22076"/>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Asian Responses</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p:nvPr/>
        </p:nvSpPr>
        <p:spPr>
          <a:xfrm>
            <a:off x="395110" y="54303"/>
            <a:ext cx="6129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FF0000"/>
                </a:solidFill>
                <a:latin typeface="Impact"/>
                <a:ea typeface="Impact"/>
                <a:cs typeface="Impact"/>
                <a:sym typeface="Impact"/>
              </a:rPr>
              <a:t>The Annexation of Hawaii</a:t>
            </a:r>
            <a:endParaRPr sz="2800" b="0" i="0" u="none" strike="noStrike" cap="none">
              <a:solidFill>
                <a:srgbClr val="FF0000"/>
              </a:solidFill>
              <a:latin typeface="Impact"/>
              <a:ea typeface="Impact"/>
              <a:cs typeface="Impact"/>
              <a:sym typeface="Impact"/>
            </a:endParaRPr>
          </a:p>
        </p:txBody>
      </p:sp>
      <p:sp>
        <p:nvSpPr>
          <p:cNvPr id="202" name="Google Shape;202;p21"/>
          <p:cNvSpPr txBox="1"/>
          <p:nvPr/>
        </p:nvSpPr>
        <p:spPr>
          <a:xfrm>
            <a:off x="129150" y="577500"/>
            <a:ext cx="6661800" cy="104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rPr>
              <a:t>Directions</a:t>
            </a:r>
            <a:r>
              <a:rPr lang="en-US" sz="1200">
                <a:solidFill>
                  <a:schemeClr val="dk1"/>
                </a:solidFill>
              </a:rPr>
              <a:t>: </a:t>
            </a:r>
            <a:r>
              <a:rPr lang="en-US" sz="1200"/>
              <a:t>The </a:t>
            </a:r>
            <a:r>
              <a:rPr lang="en-US" sz="1200" b="1" u="sng">
                <a:solidFill>
                  <a:schemeClr val="hlink"/>
                </a:solidFill>
                <a:hlinkClick r:id="rId3"/>
              </a:rPr>
              <a:t>US formally annexed Hawaii in 1898</a:t>
            </a:r>
            <a:r>
              <a:rPr lang="en-US" sz="1200"/>
              <a:t> after a struggle between business interests and the </a:t>
            </a:r>
            <a:r>
              <a:rPr lang="en-US" sz="1200" b="1" u="sng">
                <a:solidFill>
                  <a:schemeClr val="hlink"/>
                </a:solidFill>
                <a:hlinkClick r:id="rId4"/>
              </a:rPr>
              <a:t>Hawaiian government that lasted years</a:t>
            </a:r>
            <a:r>
              <a:rPr lang="en-US" sz="1200"/>
              <a:t>. Complete the graphic organizer below with pictures of each figure and an explanation of their role in the US annexation of Hawaii. Then describe your opinion of the annexation - was it justified? Was the US right to take Hawaii? Explain your answer at the bottom</a:t>
            </a:r>
            <a:endParaRPr sz="1200"/>
          </a:p>
        </p:txBody>
      </p:sp>
      <p:sp>
        <p:nvSpPr>
          <p:cNvPr id="203" name="Google Shape;203;p21"/>
          <p:cNvSpPr txBox="1"/>
          <p:nvPr/>
        </p:nvSpPr>
        <p:spPr>
          <a:xfrm>
            <a:off x="3428400" y="3530800"/>
            <a:ext cx="1630500" cy="4188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Sanford Dole</a:t>
            </a:r>
            <a:endParaRPr/>
          </a:p>
        </p:txBody>
      </p:sp>
      <p:sp>
        <p:nvSpPr>
          <p:cNvPr id="204" name="Google Shape;204;p21"/>
          <p:cNvSpPr txBox="1"/>
          <p:nvPr/>
        </p:nvSpPr>
        <p:spPr>
          <a:xfrm>
            <a:off x="129300" y="3530800"/>
            <a:ext cx="1548000" cy="4188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Lili'uokalani</a:t>
            </a:r>
            <a:endParaRPr/>
          </a:p>
        </p:txBody>
      </p:sp>
      <p:sp>
        <p:nvSpPr>
          <p:cNvPr id="205" name="Google Shape;205;p21"/>
          <p:cNvSpPr txBox="1"/>
          <p:nvPr/>
        </p:nvSpPr>
        <p:spPr>
          <a:xfrm>
            <a:off x="5160450" y="3534625"/>
            <a:ext cx="1630500" cy="4188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William McKinley</a:t>
            </a:r>
            <a:endParaRPr/>
          </a:p>
        </p:txBody>
      </p:sp>
      <p:sp>
        <p:nvSpPr>
          <p:cNvPr id="206" name="Google Shape;206;p21"/>
          <p:cNvSpPr txBox="1"/>
          <p:nvPr/>
        </p:nvSpPr>
        <p:spPr>
          <a:xfrm>
            <a:off x="1778850" y="3530825"/>
            <a:ext cx="1548000" cy="4188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John Stevens</a:t>
            </a:r>
            <a:endParaRPr/>
          </a:p>
        </p:txBody>
      </p:sp>
      <p:sp>
        <p:nvSpPr>
          <p:cNvPr id="207" name="Google Shape;207;p21"/>
          <p:cNvSpPr/>
          <p:nvPr/>
        </p:nvSpPr>
        <p:spPr>
          <a:xfrm>
            <a:off x="129150" y="1786500"/>
            <a:ext cx="1548000" cy="1671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21"/>
          <p:cNvPicPr preferRelativeResize="0"/>
          <p:nvPr/>
        </p:nvPicPr>
        <p:blipFill>
          <a:blip r:embed="rId5">
            <a:alphaModFix/>
          </a:blip>
          <a:stretch>
            <a:fillRect/>
          </a:stretch>
        </p:blipFill>
        <p:spPr>
          <a:xfrm>
            <a:off x="728838" y="2566684"/>
            <a:ext cx="266425" cy="263025"/>
          </a:xfrm>
          <a:prstGeom prst="rect">
            <a:avLst/>
          </a:prstGeom>
          <a:noFill/>
          <a:ln>
            <a:noFill/>
          </a:ln>
        </p:spPr>
      </p:pic>
      <p:sp>
        <p:nvSpPr>
          <p:cNvPr id="209" name="Google Shape;209;p21"/>
          <p:cNvSpPr/>
          <p:nvPr/>
        </p:nvSpPr>
        <p:spPr>
          <a:xfrm>
            <a:off x="1796875" y="1786500"/>
            <a:ext cx="1548000" cy="1671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21"/>
          <p:cNvPicPr preferRelativeResize="0"/>
          <p:nvPr/>
        </p:nvPicPr>
        <p:blipFill>
          <a:blip r:embed="rId5">
            <a:alphaModFix/>
          </a:blip>
          <a:stretch>
            <a:fillRect/>
          </a:stretch>
        </p:blipFill>
        <p:spPr>
          <a:xfrm>
            <a:off x="2460813" y="2490472"/>
            <a:ext cx="266425" cy="263025"/>
          </a:xfrm>
          <a:prstGeom prst="rect">
            <a:avLst/>
          </a:prstGeom>
          <a:noFill/>
          <a:ln>
            <a:noFill/>
          </a:ln>
        </p:spPr>
      </p:pic>
      <p:sp>
        <p:nvSpPr>
          <p:cNvPr id="211" name="Google Shape;211;p21"/>
          <p:cNvSpPr/>
          <p:nvPr/>
        </p:nvSpPr>
        <p:spPr>
          <a:xfrm>
            <a:off x="3510900" y="1786500"/>
            <a:ext cx="1548000" cy="1671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p21"/>
          <p:cNvPicPr preferRelativeResize="0"/>
          <p:nvPr/>
        </p:nvPicPr>
        <p:blipFill>
          <a:blip r:embed="rId5">
            <a:alphaModFix/>
          </a:blip>
          <a:stretch>
            <a:fillRect/>
          </a:stretch>
        </p:blipFill>
        <p:spPr>
          <a:xfrm>
            <a:off x="4192788" y="2490472"/>
            <a:ext cx="266425" cy="263025"/>
          </a:xfrm>
          <a:prstGeom prst="rect">
            <a:avLst/>
          </a:prstGeom>
          <a:noFill/>
          <a:ln>
            <a:noFill/>
          </a:ln>
        </p:spPr>
      </p:pic>
      <p:sp>
        <p:nvSpPr>
          <p:cNvPr id="213" name="Google Shape;213;p21"/>
          <p:cNvSpPr/>
          <p:nvPr/>
        </p:nvSpPr>
        <p:spPr>
          <a:xfrm>
            <a:off x="5242950" y="1786500"/>
            <a:ext cx="1465500" cy="16710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21"/>
          <p:cNvPicPr preferRelativeResize="0"/>
          <p:nvPr/>
        </p:nvPicPr>
        <p:blipFill>
          <a:blip r:embed="rId5">
            <a:alphaModFix/>
          </a:blip>
          <a:stretch>
            <a:fillRect/>
          </a:stretch>
        </p:blipFill>
        <p:spPr>
          <a:xfrm>
            <a:off x="5842638" y="2490484"/>
            <a:ext cx="266425" cy="263025"/>
          </a:xfrm>
          <a:prstGeom prst="rect">
            <a:avLst/>
          </a:prstGeom>
          <a:noFill/>
          <a:ln>
            <a:noFill/>
          </a:ln>
        </p:spPr>
      </p:pic>
      <p:sp>
        <p:nvSpPr>
          <p:cNvPr id="215" name="Google Shape;215;p21"/>
          <p:cNvSpPr txBox="1"/>
          <p:nvPr/>
        </p:nvSpPr>
        <p:spPr>
          <a:xfrm>
            <a:off x="126600" y="4022904"/>
            <a:ext cx="1553400" cy="33252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this person’s role in annexation here..</a:t>
            </a:r>
            <a:endParaRPr/>
          </a:p>
        </p:txBody>
      </p:sp>
      <p:sp>
        <p:nvSpPr>
          <p:cNvPr id="216" name="Google Shape;216;p21"/>
          <p:cNvSpPr txBox="1"/>
          <p:nvPr/>
        </p:nvSpPr>
        <p:spPr>
          <a:xfrm>
            <a:off x="1796875" y="4022954"/>
            <a:ext cx="1553400" cy="33252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this person’s role in annexation here..</a:t>
            </a:r>
            <a:endParaRPr/>
          </a:p>
        </p:txBody>
      </p:sp>
      <p:sp>
        <p:nvSpPr>
          <p:cNvPr id="217" name="Google Shape;217;p21"/>
          <p:cNvSpPr txBox="1"/>
          <p:nvPr/>
        </p:nvSpPr>
        <p:spPr>
          <a:xfrm>
            <a:off x="3510900" y="4022904"/>
            <a:ext cx="1553400" cy="33252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this person’s role in annexation here..</a:t>
            </a:r>
            <a:endParaRPr/>
          </a:p>
        </p:txBody>
      </p:sp>
      <p:sp>
        <p:nvSpPr>
          <p:cNvPr id="218" name="Google Shape;218;p21"/>
          <p:cNvSpPr txBox="1"/>
          <p:nvPr/>
        </p:nvSpPr>
        <p:spPr>
          <a:xfrm>
            <a:off x="5224925" y="4030554"/>
            <a:ext cx="1553400" cy="33252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this person’s role in annexation here..</a:t>
            </a:r>
            <a:endParaRPr/>
          </a:p>
        </p:txBody>
      </p:sp>
      <p:sp>
        <p:nvSpPr>
          <p:cNvPr id="219" name="Google Shape;219;p21"/>
          <p:cNvSpPr txBox="1"/>
          <p:nvPr/>
        </p:nvSpPr>
        <p:spPr>
          <a:xfrm>
            <a:off x="116525" y="7799950"/>
            <a:ext cx="6661800" cy="12339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Type your opinion &amp; analysis here</a:t>
            </a:r>
            <a:endParaRPr/>
          </a:p>
        </p:txBody>
      </p:sp>
      <p:sp>
        <p:nvSpPr>
          <p:cNvPr id="220" name="Google Shape;220;p21"/>
          <p:cNvSpPr txBox="1"/>
          <p:nvPr/>
        </p:nvSpPr>
        <p:spPr>
          <a:xfrm>
            <a:off x="316150" y="7364625"/>
            <a:ext cx="6129900" cy="41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FF"/>
                </a:solidFill>
                <a:latin typeface="Impact"/>
                <a:ea typeface="Impact"/>
                <a:cs typeface="Impact"/>
                <a:sym typeface="Impact"/>
              </a:rPr>
              <a:t>My Opinion on Hawaii’s Annexation </a:t>
            </a:r>
            <a:endParaRPr sz="2400" b="0" i="0" u="none" strike="noStrike" cap="none">
              <a:solidFill>
                <a:srgbClr val="0000FF"/>
              </a:solidFill>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1178</Words>
  <Application>Microsoft Macintosh PowerPoint</Application>
  <PresentationFormat>On-screen Show (4:3)</PresentationFormat>
  <Paragraphs>119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Impact</vt:lpstr>
      <vt:lpstr>Anton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Ray R Bowers</cp:lastModifiedBy>
  <cp:revision>2</cp:revision>
  <dcterms:modified xsi:type="dcterms:W3CDTF">2020-03-26T21:44:04Z</dcterms:modified>
</cp:coreProperties>
</file>