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9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9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99" r:id="rId24"/>
    <p:sldId id="277" r:id="rId25"/>
    <p:sldId id="278" r:id="rId26"/>
    <p:sldId id="279" r:id="rId27"/>
    <p:sldId id="280" r:id="rId28"/>
    <p:sldId id="281" r:id="rId29"/>
    <p:sldId id="282" r:id="rId30"/>
    <p:sldId id="300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3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6837-BB65-4D10-891C-9A799EFBF17A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8028-6252-4289-A6D6-C7A0D28ADA4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88916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6837-BB65-4D10-891C-9A799EFBF17A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8028-6252-4289-A6D6-C7A0D28AD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4069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6837-BB65-4D10-891C-9A799EFBF17A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8028-6252-4289-A6D6-C7A0D28AD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2752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6837-BB65-4D10-891C-9A799EFBF17A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8028-6252-4289-A6D6-C7A0D28AD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0708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6837-BB65-4D10-891C-9A799EFBF17A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8028-6252-4289-A6D6-C7A0D28ADA4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1803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6837-BB65-4D10-891C-9A799EFBF17A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8028-6252-4289-A6D6-C7A0D28AD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5078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6837-BB65-4D10-891C-9A799EFBF17A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8028-6252-4289-A6D6-C7A0D28AD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271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6837-BB65-4D10-891C-9A799EFBF17A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8028-6252-4289-A6D6-C7A0D28AD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7173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6837-BB65-4D10-891C-9A799EFBF17A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8028-6252-4289-A6D6-C7A0D28AD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5503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9ED6837-BB65-4D10-891C-9A799EFBF17A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C18028-6252-4289-A6D6-C7A0D28AD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1495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6837-BB65-4D10-891C-9A799EFBF17A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8028-6252-4289-A6D6-C7A0D28AD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5811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9ED6837-BB65-4D10-891C-9A799EFBF17A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1C18028-6252-4289-A6D6-C7A0D28ADA4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67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s.bu.edu/hetao93/files/2013/02/China_imperialism_carto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14484"/>
            <a:ext cx="9144000" cy="1303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587891"/>
            <a:ext cx="9144000" cy="3566160"/>
          </a:xfrm>
        </p:spPr>
        <p:txBody>
          <a:bodyPr>
            <a:normAutofit fontScale="90000"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en-CA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lternateGothic2 BT" panose="020B0608020202050204" pitchFamily="34" charset="0"/>
              </a:rPr>
              <a:t>AN OVERVIEW OF</a:t>
            </a:r>
            <a:br>
              <a:rPr lang="en-CA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lternateGothic2 BT" panose="020B0608020202050204" pitchFamily="34" charset="0"/>
              </a:rPr>
            </a:br>
            <a:r>
              <a:rPr lang="en-CA" sz="153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lternateGothic2 BT" panose="020B0608020202050204" pitchFamily="34" charset="0"/>
              </a:rPr>
              <a:t>IMPERIALISM IN CHINA</a:t>
            </a:r>
            <a:endParaRPr lang="en-US" sz="153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lternateGothic2 BT" panose="020B06080202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187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dirty="0" smtClean="0">
                <a:latin typeface="AlternateGothic2 BT" panose="020B0608020202050204" pitchFamily="34" charset="0"/>
              </a:rPr>
              <a:t>IMPERIALISM IN CHINA</a:t>
            </a:r>
            <a:endParaRPr lang="en-US" sz="8000" dirty="0">
              <a:latin typeface="AlternateGothic2 BT" panose="020B06080202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>
                <a:solidFill>
                  <a:schemeClr val="tx1"/>
                </a:solidFill>
              </a:rPr>
              <a:t>While the restrictions annoyed the European merchants, they accepted them.</a:t>
            </a:r>
          </a:p>
          <a:p>
            <a:pPr lvl="1"/>
            <a:r>
              <a:rPr lang="en-CA" sz="2800" dirty="0" smtClean="0">
                <a:solidFill>
                  <a:schemeClr val="tx1"/>
                </a:solidFill>
              </a:rPr>
              <a:t>The merchants stood to make huge profits by selling Chinese goods in Europe markets.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337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dirty="0" smtClean="0">
                <a:latin typeface="AlternateGothic2 BT" panose="020B0608020202050204" pitchFamily="34" charset="0"/>
              </a:rPr>
              <a:t>IMPERIALISM IN CHINA</a:t>
            </a:r>
            <a:endParaRPr lang="en-US" sz="8000" dirty="0">
              <a:latin typeface="AlternateGothic2 BT" panose="020B06080202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>
                <a:solidFill>
                  <a:schemeClr val="tx1"/>
                </a:solidFill>
              </a:rPr>
              <a:t>Soon, the British became China’s largest trading partner.</a:t>
            </a:r>
          </a:p>
          <a:p>
            <a:pPr lvl="1"/>
            <a:r>
              <a:rPr lang="en-CA" sz="2600" dirty="0" smtClean="0">
                <a:solidFill>
                  <a:schemeClr val="tx1"/>
                </a:solidFill>
              </a:rPr>
              <a:t>The British wanted Chinese goods, such as: tea, silk and decorative goods.</a:t>
            </a:r>
          </a:p>
          <a:p>
            <a:pPr lvl="1"/>
            <a:r>
              <a:rPr lang="en-CA" sz="2600" dirty="0" smtClean="0">
                <a:solidFill>
                  <a:schemeClr val="tx1"/>
                </a:solidFill>
              </a:rPr>
              <a:t>The Chinese wanted British gold, silver and jewelry.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282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dirty="0" smtClean="0">
                <a:latin typeface="AlternateGothic2 BT" panose="020B0608020202050204" pitchFamily="34" charset="0"/>
              </a:rPr>
              <a:t>IMPERIALISM IN CHINA</a:t>
            </a:r>
            <a:endParaRPr lang="en-US" sz="8000" dirty="0">
              <a:latin typeface="AlternateGothic2 BT" panose="020B06080202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3"/>
            <a:ext cx="3777616" cy="4483629"/>
          </a:xfrm>
        </p:spPr>
        <p:txBody>
          <a:bodyPr>
            <a:normAutofit lnSpcReduction="10000"/>
          </a:bodyPr>
          <a:lstStyle/>
          <a:p>
            <a:r>
              <a:rPr lang="en-CA" sz="2800" dirty="0" smtClean="0">
                <a:solidFill>
                  <a:schemeClr val="tx1"/>
                </a:solidFill>
              </a:rPr>
              <a:t>Britain and other European nations began to pressure China to lessen its restrictions on trading in the late 1800s.</a:t>
            </a:r>
          </a:p>
          <a:p>
            <a:pPr lvl="1"/>
            <a:r>
              <a:rPr lang="en-CA" sz="2800" dirty="0" smtClean="0">
                <a:solidFill>
                  <a:schemeClr val="tx1"/>
                </a:solidFill>
              </a:rPr>
              <a:t>At the same time, Britain began to trade a new product in China: Opium.</a:t>
            </a:r>
          </a:p>
          <a:p>
            <a:pPr lvl="2"/>
            <a:r>
              <a:rPr lang="en-CA" sz="2400" dirty="0" smtClean="0">
                <a:solidFill>
                  <a:schemeClr val="tx1"/>
                </a:solidFill>
              </a:rPr>
              <a:t>Opium is a highly addictive drug that is prepared from the opium poppy.</a:t>
            </a:r>
          </a:p>
        </p:txBody>
      </p:sp>
      <p:pic>
        <p:nvPicPr>
          <p:cNvPr id="31746" name="Picture 2" descr="http://upload.wikimedia.org/wikipedia/commons/6/61/Papaver_somniferum_'Opium_poppy'_(Papaveraceae)_seed_po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977" y="1930905"/>
            <a:ext cx="3134445" cy="41792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20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dirty="0" smtClean="0">
                <a:latin typeface="AlternateGothic2 BT" panose="020B0608020202050204" pitchFamily="34" charset="0"/>
              </a:rPr>
              <a:t>IMPERIALISM IN CHINA</a:t>
            </a:r>
            <a:endParaRPr lang="en-US" sz="8000" dirty="0">
              <a:latin typeface="AlternateGothic2 BT" panose="020B06080202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While the trade in opium made many merchants very wealthy, the Chinese government was upset as opium smoking spread across China.  </a:t>
            </a:r>
            <a:endParaRPr lang="en-US" sz="3200" dirty="0" smtClean="0">
              <a:solidFill>
                <a:schemeClr val="tx1"/>
              </a:solidFill>
            </a:endParaRPr>
          </a:p>
          <a:p>
            <a:pPr lvl="1"/>
            <a:r>
              <a:rPr lang="en-US" sz="3000" dirty="0" smtClean="0">
                <a:solidFill>
                  <a:schemeClr val="tx1"/>
                </a:solidFill>
              </a:rPr>
              <a:t>All </a:t>
            </a:r>
            <a:r>
              <a:rPr lang="en-US" sz="3000" dirty="0">
                <a:solidFill>
                  <a:schemeClr val="tx1"/>
                </a:solidFill>
              </a:rPr>
              <a:t>classes of Chinese people could smoke opium in “opium dens”. </a:t>
            </a:r>
            <a:endParaRPr lang="en-CA" sz="3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425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static.guim.co.uk/sys-images/Guardian/Pix/pictures/2014/1/28/1390927576976/Opium-den-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8678" y="0"/>
            <a:ext cx="10548938" cy="632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328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dirty="0" smtClean="0">
                <a:latin typeface="AlternateGothic2 BT" panose="020B0608020202050204" pitchFamily="34" charset="0"/>
              </a:rPr>
              <a:t>IMPERIALISM IN CHINA</a:t>
            </a:r>
            <a:endParaRPr lang="en-US" sz="8000" dirty="0">
              <a:latin typeface="AlternateGothic2 BT" panose="020B06080202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The Chinese (Qing) government recognized the social and economic dangers of opium and attempted to ban its use.  </a:t>
            </a:r>
            <a:endParaRPr lang="en-US" sz="3200" dirty="0" smtClean="0">
              <a:solidFill>
                <a:schemeClr val="tx1"/>
              </a:solidFill>
            </a:endParaRPr>
          </a:p>
          <a:p>
            <a:pPr lvl="1"/>
            <a:r>
              <a:rPr lang="en-US" sz="3000" dirty="0" smtClean="0">
                <a:solidFill>
                  <a:schemeClr val="tx1"/>
                </a:solidFill>
              </a:rPr>
              <a:t>In </a:t>
            </a:r>
            <a:r>
              <a:rPr lang="en-US" sz="3000" dirty="0">
                <a:solidFill>
                  <a:schemeClr val="tx1"/>
                </a:solidFill>
              </a:rPr>
              <a:t>1839, the government destroyed millions of dollars’ worth of British imported opium that had been brought to the city of Canton.  </a:t>
            </a:r>
            <a:endParaRPr lang="en-US" sz="3000" dirty="0" smtClean="0">
              <a:solidFill>
                <a:schemeClr val="tx1"/>
              </a:solidFill>
            </a:endParaRPr>
          </a:p>
          <a:p>
            <a:pPr lvl="1"/>
            <a:r>
              <a:rPr lang="en-US" sz="3000" dirty="0" smtClean="0">
                <a:solidFill>
                  <a:schemeClr val="tx1"/>
                </a:solidFill>
              </a:rPr>
              <a:t>To </a:t>
            </a:r>
            <a:r>
              <a:rPr lang="en-US" sz="3000" dirty="0">
                <a:solidFill>
                  <a:schemeClr val="tx1"/>
                </a:solidFill>
              </a:rPr>
              <a:t>the surprise of the Chinese, the British responded with military force.</a:t>
            </a:r>
          </a:p>
        </p:txBody>
      </p:sp>
    </p:spTree>
    <p:extLst>
      <p:ext uri="{BB962C8B-B14F-4D97-AF65-F5344CB8AC3E}">
        <p14:creationId xmlns:p14="http://schemas.microsoft.com/office/powerpoint/2010/main" val="131337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dirty="0" smtClean="0">
                <a:latin typeface="AlternateGothic2 BT" panose="020B0608020202050204" pitchFamily="34" charset="0"/>
              </a:rPr>
              <a:t>IMPERIALISM IN CHINA</a:t>
            </a:r>
            <a:endParaRPr lang="en-US" sz="8000" dirty="0">
              <a:latin typeface="AlternateGothic2 BT" panose="020B06080202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The First Opium War (1839-1842) saw the Chinese (Qing) military </a:t>
            </a:r>
            <a:r>
              <a:rPr lang="en-US" sz="3200" dirty="0" smtClean="0">
                <a:solidFill>
                  <a:schemeClr val="tx1"/>
                </a:solidFill>
              </a:rPr>
              <a:t>defeated </a:t>
            </a:r>
            <a:r>
              <a:rPr lang="en-US" sz="3200" dirty="0">
                <a:solidFill>
                  <a:schemeClr val="tx1"/>
                </a:solidFill>
              </a:rPr>
              <a:t>by the overwhelming British forces.  </a:t>
            </a:r>
            <a:endParaRPr lang="en-US" sz="3200" dirty="0" smtClean="0">
              <a:solidFill>
                <a:schemeClr val="tx1"/>
              </a:solidFill>
            </a:endParaRPr>
          </a:p>
          <a:p>
            <a:pPr lvl="1"/>
            <a:r>
              <a:rPr lang="en-US" sz="3000" dirty="0" smtClean="0">
                <a:solidFill>
                  <a:schemeClr val="tx1"/>
                </a:solidFill>
              </a:rPr>
              <a:t>While </a:t>
            </a:r>
            <a:r>
              <a:rPr lang="en-US" sz="2800" dirty="0">
                <a:solidFill>
                  <a:schemeClr val="tx1"/>
                </a:solidFill>
              </a:rPr>
              <a:t>the Qing had many more troops, they were no match for the advanced military tactics and weaponry of the British.  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In </a:t>
            </a:r>
            <a:r>
              <a:rPr lang="en-US" sz="2800" dirty="0">
                <a:solidFill>
                  <a:schemeClr val="tx1"/>
                </a:solidFill>
              </a:rPr>
              <a:t>1840, the British seized Canton and attacked Chinese forces along the coast.</a:t>
            </a:r>
          </a:p>
        </p:txBody>
      </p:sp>
    </p:spTree>
    <p:extLst>
      <p:ext uri="{BB962C8B-B14F-4D97-AF65-F5344CB8AC3E}">
        <p14:creationId xmlns:p14="http://schemas.microsoft.com/office/powerpoint/2010/main" val="3972078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dirty="0" smtClean="0">
                <a:latin typeface="AlternateGothic2 BT" panose="020B0608020202050204" pitchFamily="34" charset="0"/>
              </a:rPr>
              <a:t>IMPERIALISM IN CHINA</a:t>
            </a:r>
            <a:endParaRPr lang="en-US" sz="8000" dirty="0">
              <a:latin typeface="AlternateGothic2 BT" panose="020B06080202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The loss of the First Opium War resulting in the Chinese being forced to accept the humiliating terms of the Treaty of Nanking.</a:t>
            </a:r>
          </a:p>
        </p:txBody>
      </p:sp>
      <p:pic>
        <p:nvPicPr>
          <p:cNvPr id="33794" name="Picture 2" descr="http://upload.wikimedia.org/wikipedia/commons/1/1e/CousinMontaubanCampaignOf18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696" y="3088667"/>
            <a:ext cx="4190288" cy="3097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4036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dirty="0" smtClean="0">
                <a:latin typeface="AlternateGothic2 BT" panose="020B0608020202050204" pitchFamily="34" charset="0"/>
              </a:rPr>
              <a:t>IMPERIALISM IN CHINA</a:t>
            </a:r>
            <a:endParaRPr lang="en-US" sz="8000" dirty="0">
              <a:latin typeface="AlternateGothic2 BT" panose="020B06080202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Treaty of Nanking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T</a:t>
            </a:r>
            <a:r>
              <a:rPr lang="en-US" sz="2600" dirty="0" smtClean="0">
                <a:solidFill>
                  <a:schemeClr val="tx1"/>
                </a:solidFill>
              </a:rPr>
              <a:t>he </a:t>
            </a:r>
            <a:r>
              <a:rPr lang="en-US" sz="2600" dirty="0">
                <a:solidFill>
                  <a:schemeClr val="tx1"/>
                </a:solidFill>
              </a:rPr>
              <a:t>Chinese had to accept foreign diplomats and open more ports to foreign </a:t>
            </a:r>
            <a:r>
              <a:rPr lang="en-US" sz="2600" dirty="0" smtClean="0">
                <a:solidFill>
                  <a:schemeClr val="tx1"/>
                </a:solidFill>
              </a:rPr>
              <a:t>trade.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Britain </a:t>
            </a:r>
            <a:r>
              <a:rPr lang="en-US" sz="2600" dirty="0">
                <a:solidFill>
                  <a:schemeClr val="tx1"/>
                </a:solidFill>
              </a:rPr>
              <a:t>took control of the island of Hong Kong and received compensation for the destroyed </a:t>
            </a:r>
            <a:r>
              <a:rPr lang="en-US" sz="2600" dirty="0" smtClean="0">
                <a:solidFill>
                  <a:schemeClr val="tx1"/>
                </a:solidFill>
              </a:rPr>
              <a:t>opium.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Britain </a:t>
            </a:r>
            <a:r>
              <a:rPr lang="en-US" sz="2600" dirty="0">
                <a:solidFill>
                  <a:schemeClr val="tx1"/>
                </a:solidFill>
              </a:rPr>
              <a:t>also received special recognition under the terms of treaty and gained the control over aspects of Chinese trade and government.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235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dirty="0" smtClean="0">
                <a:latin typeface="AlternateGothic2 BT" panose="020B0608020202050204" pitchFamily="34" charset="0"/>
              </a:rPr>
              <a:t>IMPERIALISM IN CHINA</a:t>
            </a:r>
            <a:endParaRPr lang="en-US" sz="8000" dirty="0">
              <a:latin typeface="AlternateGothic2 BT" panose="020B060802020205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Second </a:t>
            </a:r>
            <a:r>
              <a:rPr lang="en-US" sz="3200" dirty="0">
                <a:solidFill>
                  <a:schemeClr val="tx1"/>
                </a:solidFill>
              </a:rPr>
              <a:t>Opium War </a:t>
            </a:r>
            <a:endParaRPr lang="en-US" sz="3200" dirty="0" smtClean="0">
              <a:solidFill>
                <a:schemeClr val="tx1"/>
              </a:solidFill>
            </a:endParaRP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B</a:t>
            </a:r>
            <a:r>
              <a:rPr lang="en-US" sz="2800" dirty="0" smtClean="0">
                <a:solidFill>
                  <a:schemeClr val="tx1"/>
                </a:solidFill>
              </a:rPr>
              <a:t>egan </a:t>
            </a:r>
            <a:r>
              <a:rPr lang="en-US" sz="2800" dirty="0">
                <a:solidFill>
                  <a:schemeClr val="tx1"/>
                </a:solidFill>
              </a:rPr>
              <a:t>in </a:t>
            </a:r>
            <a:r>
              <a:rPr lang="en-US" sz="2800" dirty="0" smtClean="0">
                <a:solidFill>
                  <a:schemeClr val="tx1"/>
                </a:solidFill>
              </a:rPr>
              <a:t>1856.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S</a:t>
            </a:r>
            <a:r>
              <a:rPr lang="en-US" sz="2800" dirty="0" smtClean="0">
                <a:solidFill>
                  <a:schemeClr val="tx1"/>
                </a:solidFill>
              </a:rPr>
              <a:t>tarted </a:t>
            </a:r>
            <a:r>
              <a:rPr lang="en-US" sz="2800" dirty="0">
                <a:solidFill>
                  <a:schemeClr val="tx1"/>
                </a:solidFill>
              </a:rPr>
              <a:t>from the conflict that erupted when Britain tried to force the Chinese government to accept more concessions.  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One </a:t>
            </a:r>
            <a:r>
              <a:rPr lang="en-US" sz="2000" dirty="0">
                <a:solidFill>
                  <a:schemeClr val="tx1"/>
                </a:solidFill>
              </a:rPr>
              <a:t>of these concessions included the legalization of opium which the British wanted so it could ensure further trade in China.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144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dirty="0" smtClean="0">
                <a:latin typeface="AlternateGothic2 BT" panose="020B0608020202050204" pitchFamily="34" charset="0"/>
              </a:rPr>
              <a:t>IMPERIALISM IN CHINA</a:t>
            </a:r>
            <a:endParaRPr lang="en-US" sz="8000" dirty="0">
              <a:latin typeface="AlternateGothic2 BT" panose="020B06080202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3734754" cy="4340754"/>
          </a:xfrm>
        </p:spPr>
        <p:txBody>
          <a:bodyPr>
            <a:normAutofit/>
          </a:bodyPr>
          <a:lstStyle/>
          <a:p>
            <a:r>
              <a:rPr lang="en-CA" sz="3600" dirty="0" smtClean="0">
                <a:solidFill>
                  <a:schemeClr val="tx1"/>
                </a:solidFill>
              </a:rPr>
              <a:t>European traders have long been interested in China.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European </a:t>
            </a:r>
            <a:r>
              <a:rPr lang="en-US" sz="3200" dirty="0">
                <a:solidFill>
                  <a:schemeClr val="tx1"/>
                </a:solidFill>
              </a:rPr>
              <a:t>interest in Asia began with the journeys and writings of Marco Polo in the late 1200s.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www.history.com/news/wp-content/uploads/2014/09/marco-polo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1466"/>
          <a:stretch/>
        </p:blipFill>
        <p:spPr bwMode="auto">
          <a:xfrm rot="246005">
            <a:off x="4984433" y="2217209"/>
            <a:ext cx="3530917" cy="3097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5120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dirty="0" smtClean="0">
                <a:latin typeface="AlternateGothic2 BT" panose="020B0608020202050204" pitchFamily="34" charset="0"/>
              </a:rPr>
              <a:t>IMPERIALISM IN CHINA</a:t>
            </a:r>
            <a:endParaRPr lang="en-US" sz="8000" dirty="0">
              <a:latin typeface="AlternateGothic2 BT" panose="020B060802020205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Similar to the First Opium War, the Chinese were soundly defeated by the British </a:t>
            </a:r>
            <a:r>
              <a:rPr lang="en-US" sz="3200" dirty="0" smtClean="0">
                <a:solidFill>
                  <a:schemeClr val="tx1"/>
                </a:solidFill>
              </a:rPr>
              <a:t>military.</a:t>
            </a:r>
          </a:p>
          <a:p>
            <a:pPr lvl="1"/>
            <a:r>
              <a:rPr lang="en-US" sz="3000" dirty="0" smtClean="0">
                <a:solidFill>
                  <a:schemeClr val="tx1"/>
                </a:solidFill>
              </a:rPr>
              <a:t>Again, the Chinese </a:t>
            </a:r>
            <a:r>
              <a:rPr lang="en-US" sz="3000" dirty="0">
                <a:solidFill>
                  <a:schemeClr val="tx1"/>
                </a:solidFill>
              </a:rPr>
              <a:t>were forced to accept </a:t>
            </a:r>
            <a:r>
              <a:rPr lang="en-US" sz="3000" dirty="0" smtClean="0">
                <a:solidFill>
                  <a:schemeClr val="tx1"/>
                </a:solidFill>
              </a:rPr>
              <a:t>another </a:t>
            </a:r>
            <a:r>
              <a:rPr lang="en-US" sz="3000" dirty="0">
                <a:solidFill>
                  <a:schemeClr val="tx1"/>
                </a:solidFill>
              </a:rPr>
              <a:t>humiliating treaty</a:t>
            </a:r>
            <a:r>
              <a:rPr lang="en-US" sz="3000" dirty="0" smtClean="0">
                <a:solidFill>
                  <a:schemeClr val="tx1"/>
                </a:solidFill>
              </a:rPr>
              <a:t>.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Treaty of Tientsin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129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dirty="0" smtClean="0">
                <a:latin typeface="AlternateGothic2 BT" panose="020B0608020202050204" pitchFamily="34" charset="0"/>
              </a:rPr>
              <a:t>IMPERIALISM IN CHINA</a:t>
            </a:r>
            <a:endParaRPr lang="en-US" sz="8000" dirty="0">
              <a:latin typeface="AlternateGothic2 BT" panose="020B060802020205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The Treaty of Tientsin was signed in </a:t>
            </a:r>
            <a:r>
              <a:rPr lang="en-US" sz="3200" dirty="0" smtClean="0">
                <a:solidFill>
                  <a:schemeClr val="tx1"/>
                </a:solidFill>
              </a:rPr>
              <a:t>1860.</a:t>
            </a:r>
          </a:p>
          <a:p>
            <a:pPr lvl="1"/>
            <a:r>
              <a:rPr lang="en-US" sz="3000" dirty="0" smtClean="0">
                <a:solidFill>
                  <a:schemeClr val="tx1"/>
                </a:solidFill>
              </a:rPr>
              <a:t>It removed </a:t>
            </a:r>
            <a:r>
              <a:rPr lang="en-US" sz="3000" dirty="0">
                <a:solidFill>
                  <a:schemeClr val="tx1"/>
                </a:solidFill>
              </a:rPr>
              <a:t>more barriers to European influence in China.  </a:t>
            </a:r>
            <a:endParaRPr lang="en-US" sz="3000" dirty="0" smtClean="0">
              <a:solidFill>
                <a:schemeClr val="tx1"/>
              </a:solidFill>
            </a:endParaRPr>
          </a:p>
          <a:p>
            <a:pPr lvl="1"/>
            <a:r>
              <a:rPr lang="en-US" sz="3000" dirty="0" smtClean="0">
                <a:solidFill>
                  <a:schemeClr val="tx1"/>
                </a:solidFill>
              </a:rPr>
              <a:t>The </a:t>
            </a:r>
            <a:r>
              <a:rPr lang="en-US" sz="3000" dirty="0">
                <a:solidFill>
                  <a:schemeClr val="tx1"/>
                </a:solidFill>
              </a:rPr>
              <a:t>Chinese government had to open additional ports to European trade and make the opium trade legal.  </a:t>
            </a:r>
            <a:endParaRPr lang="en-US" sz="3000" dirty="0">
              <a:solidFill>
                <a:schemeClr val="tx1"/>
              </a:solidFill>
            </a:endParaRPr>
          </a:p>
          <a:p>
            <a:pPr lvl="1"/>
            <a:r>
              <a:rPr lang="en-US" sz="3000" dirty="0">
                <a:solidFill>
                  <a:schemeClr val="tx1"/>
                </a:solidFill>
              </a:rPr>
              <a:t>F</a:t>
            </a:r>
            <a:r>
              <a:rPr lang="en-US" sz="3000" dirty="0" smtClean="0">
                <a:solidFill>
                  <a:schemeClr val="tx1"/>
                </a:solidFill>
              </a:rPr>
              <a:t>oreigners </a:t>
            </a:r>
            <a:r>
              <a:rPr lang="en-US" sz="3000" dirty="0">
                <a:solidFill>
                  <a:schemeClr val="tx1"/>
                </a:solidFill>
              </a:rPr>
              <a:t>were allowed to live within China.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014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dirty="0" smtClean="0">
                <a:latin typeface="AlternateGothic2 BT" panose="020B0608020202050204" pitchFamily="34" charset="0"/>
              </a:rPr>
              <a:t>IMPERIALISM IN CHINA</a:t>
            </a:r>
            <a:endParaRPr lang="en-US" sz="8000" dirty="0">
              <a:latin typeface="AlternateGothic2 BT" panose="020B060802020205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The two Opium Wars resulted in China being heavily influenced by the imperial powers. </a:t>
            </a:r>
            <a:endParaRPr lang="en-US" sz="3200" dirty="0" smtClean="0">
              <a:solidFill>
                <a:schemeClr val="tx1"/>
              </a:solidFill>
            </a:endParaRPr>
          </a:p>
          <a:p>
            <a:pPr lvl="1"/>
            <a:r>
              <a:rPr lang="en-US" sz="3000" dirty="0" smtClean="0">
                <a:solidFill>
                  <a:schemeClr val="tx1"/>
                </a:solidFill>
              </a:rPr>
              <a:t>These </a:t>
            </a:r>
            <a:r>
              <a:rPr lang="en-US" sz="3000" dirty="0">
                <a:solidFill>
                  <a:schemeClr val="tx1"/>
                </a:solidFill>
              </a:rPr>
              <a:t>imperial powers included: Britain, France, Germany, Russia and Japan.  </a:t>
            </a:r>
            <a:endParaRPr lang="en-US" sz="3000" dirty="0" smtClean="0">
              <a:solidFill>
                <a:schemeClr val="tx1"/>
              </a:solidFill>
            </a:endParaRPr>
          </a:p>
          <a:p>
            <a:pPr lvl="2"/>
            <a:r>
              <a:rPr lang="en-US" sz="2600" dirty="0" smtClean="0">
                <a:solidFill>
                  <a:schemeClr val="tx1"/>
                </a:solidFill>
              </a:rPr>
              <a:t>Each </a:t>
            </a:r>
            <a:r>
              <a:rPr lang="en-US" sz="2600" dirty="0">
                <a:solidFill>
                  <a:schemeClr val="tx1"/>
                </a:solidFill>
              </a:rPr>
              <a:t>of these nations successfully established its own “sphere of influence” within China throughout the remainder of the 1800s.</a:t>
            </a:r>
          </a:p>
        </p:txBody>
      </p:sp>
    </p:spTree>
    <p:extLst>
      <p:ext uri="{BB962C8B-B14F-4D97-AF65-F5344CB8AC3E}">
        <p14:creationId xmlns:p14="http://schemas.microsoft.com/office/powerpoint/2010/main" val="37284072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alphahistory.com/chineserevolution/wp-content/uploads/2013/05/spheresofinflu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634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dirty="0" smtClean="0">
                <a:latin typeface="AlternateGothic2 BT" panose="020B0608020202050204" pitchFamily="34" charset="0"/>
              </a:rPr>
              <a:t>IMPERIALISM IN CHINA</a:t>
            </a:r>
            <a:endParaRPr lang="en-US" sz="8000" dirty="0">
              <a:latin typeface="AlternateGothic2 BT" panose="020B060802020205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In 1860, the Russians seized a large stretch of land in Northern China.</a:t>
            </a:r>
          </a:p>
          <a:p>
            <a:pPr lvl="1"/>
            <a:r>
              <a:rPr lang="en-CA" sz="2400" dirty="0" smtClean="0">
                <a:solidFill>
                  <a:schemeClr val="tx1"/>
                </a:solidFill>
              </a:rPr>
              <a:t>They built the port of Vladivostok on the Pacific coast.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66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dirty="0" smtClean="0">
                <a:latin typeface="AlternateGothic2 BT" panose="020B0608020202050204" pitchFamily="34" charset="0"/>
              </a:rPr>
              <a:t>IMPERIALISM IN CHINA</a:t>
            </a:r>
            <a:endParaRPr lang="en-US" sz="8000" dirty="0">
              <a:latin typeface="AlternateGothic2 BT" panose="020B060802020205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>
                <a:solidFill>
                  <a:schemeClr val="tx1"/>
                </a:solidFill>
              </a:rPr>
              <a:t>Japan also took advantage of a weak China.</a:t>
            </a:r>
          </a:p>
          <a:p>
            <a:pPr lvl="1"/>
            <a:r>
              <a:rPr lang="en-CA" sz="2400" dirty="0" smtClean="0">
                <a:solidFill>
                  <a:schemeClr val="tx1"/>
                </a:solidFill>
              </a:rPr>
              <a:t>It worked to increase its influence in Korea, a country that China had formally dominated.</a:t>
            </a:r>
          </a:p>
          <a:p>
            <a:pPr lvl="1"/>
            <a:r>
              <a:rPr lang="en-CA" sz="2400" dirty="0" smtClean="0">
                <a:solidFill>
                  <a:schemeClr val="tx1"/>
                </a:solidFill>
              </a:rPr>
              <a:t>The two countries eventually erupted into war over control of Korea.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1519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dirty="0" smtClean="0">
                <a:latin typeface="AlternateGothic2 BT" panose="020B0608020202050204" pitchFamily="34" charset="0"/>
              </a:rPr>
              <a:t>IMPERIALISM IN CHINA</a:t>
            </a:r>
            <a:endParaRPr lang="en-US" sz="8000" dirty="0">
              <a:latin typeface="AlternateGothic2 BT" panose="020B060802020205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>
                <a:solidFill>
                  <a:schemeClr val="tx1"/>
                </a:solidFill>
              </a:rPr>
              <a:t>The First Sino-Japanese </a:t>
            </a:r>
            <a:r>
              <a:rPr lang="en-CA" sz="3200" dirty="0" smtClean="0">
                <a:solidFill>
                  <a:schemeClr val="tx1"/>
                </a:solidFill>
              </a:rPr>
              <a:t>War</a:t>
            </a:r>
          </a:p>
          <a:p>
            <a:pPr lvl="1"/>
            <a:r>
              <a:rPr lang="en-CA" sz="3000" dirty="0" smtClean="0">
                <a:solidFill>
                  <a:schemeClr val="tx1"/>
                </a:solidFill>
              </a:rPr>
              <a:t>Japan was much more industrialized than China and much more prepared to fight a war.</a:t>
            </a:r>
          </a:p>
          <a:p>
            <a:pPr lvl="2"/>
            <a:r>
              <a:rPr lang="en-CA" sz="2600" dirty="0" smtClean="0">
                <a:solidFill>
                  <a:schemeClr val="tx1"/>
                </a:solidFill>
              </a:rPr>
              <a:t>The </a:t>
            </a:r>
            <a:r>
              <a:rPr lang="en-CA" sz="2600" dirty="0">
                <a:solidFill>
                  <a:schemeClr val="tx1"/>
                </a:solidFill>
              </a:rPr>
              <a:t>Japanese had spent the previous two decades embracing </a:t>
            </a:r>
            <a:r>
              <a:rPr lang="en-CA" sz="2600" dirty="0" smtClean="0">
                <a:solidFill>
                  <a:schemeClr val="tx1"/>
                </a:solidFill>
              </a:rPr>
              <a:t>modern </a:t>
            </a:r>
            <a:r>
              <a:rPr lang="en-CA" sz="2600" dirty="0">
                <a:solidFill>
                  <a:schemeClr val="tx1"/>
                </a:solidFill>
              </a:rPr>
              <a:t>production methods and Western approaches to military command and organisation. </a:t>
            </a:r>
            <a:endParaRPr lang="en-CA" sz="2600" dirty="0" smtClean="0">
              <a:solidFill>
                <a:schemeClr val="tx1"/>
              </a:solidFill>
            </a:endParaRPr>
          </a:p>
          <a:p>
            <a:pPr lvl="2"/>
            <a:r>
              <a:rPr lang="en-CA" sz="2600" dirty="0" smtClean="0">
                <a:solidFill>
                  <a:schemeClr val="tx1"/>
                </a:solidFill>
              </a:rPr>
              <a:t>In </a:t>
            </a:r>
            <a:r>
              <a:rPr lang="en-CA" sz="2600" dirty="0">
                <a:solidFill>
                  <a:schemeClr val="tx1"/>
                </a:solidFill>
              </a:rPr>
              <a:t>contrast, the Qing had spent most of the century resisting modernisation.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366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dirty="0" smtClean="0">
                <a:latin typeface="AlternateGothic2 BT" panose="020B0608020202050204" pitchFamily="34" charset="0"/>
              </a:rPr>
              <a:t>IMPERIALISM IN CHINA</a:t>
            </a:r>
            <a:endParaRPr lang="en-US" sz="8000" dirty="0">
              <a:latin typeface="AlternateGothic2 BT" panose="020B060802020205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1883304"/>
          </a:xfrm>
        </p:spPr>
        <p:txBody>
          <a:bodyPr>
            <a:normAutofit fontScale="92500" lnSpcReduction="10000"/>
          </a:bodyPr>
          <a:lstStyle/>
          <a:p>
            <a:r>
              <a:rPr lang="en-CA" sz="3200" dirty="0">
                <a:solidFill>
                  <a:schemeClr val="tx1"/>
                </a:solidFill>
              </a:rPr>
              <a:t>The First Sino-Japanese </a:t>
            </a:r>
            <a:r>
              <a:rPr lang="en-CA" sz="3200" dirty="0" smtClean="0">
                <a:solidFill>
                  <a:schemeClr val="tx1"/>
                </a:solidFill>
              </a:rPr>
              <a:t>War</a:t>
            </a:r>
          </a:p>
          <a:p>
            <a:pPr lvl="2"/>
            <a:r>
              <a:rPr lang="en-CA" sz="2600" dirty="0">
                <a:solidFill>
                  <a:schemeClr val="tx1"/>
                </a:solidFill>
              </a:rPr>
              <a:t>The Sino-Japanese War proved </a:t>
            </a:r>
            <a:r>
              <a:rPr lang="en-CA" sz="2600" dirty="0" smtClean="0">
                <a:solidFill>
                  <a:schemeClr val="tx1"/>
                </a:solidFill>
              </a:rPr>
              <a:t>to be another crushing defeat for the Qing dynasty. </a:t>
            </a:r>
          </a:p>
          <a:p>
            <a:pPr lvl="3"/>
            <a:r>
              <a:rPr lang="en-CA" sz="2600" dirty="0" smtClean="0">
                <a:solidFill>
                  <a:schemeClr val="tx1"/>
                </a:solidFill>
              </a:rPr>
              <a:t>China </a:t>
            </a:r>
            <a:r>
              <a:rPr lang="en-CA" sz="2600" dirty="0">
                <a:solidFill>
                  <a:schemeClr val="tx1"/>
                </a:solidFill>
              </a:rPr>
              <a:t>was forced to </a:t>
            </a:r>
            <a:r>
              <a:rPr lang="en-CA" sz="2600" dirty="0" smtClean="0">
                <a:solidFill>
                  <a:schemeClr val="tx1"/>
                </a:solidFill>
              </a:rPr>
              <a:t>give control of </a:t>
            </a:r>
            <a:r>
              <a:rPr lang="en-CA" sz="2600" dirty="0">
                <a:solidFill>
                  <a:schemeClr val="tx1"/>
                </a:solidFill>
              </a:rPr>
              <a:t>Korea, the island of Taiwan and the Liaodong Peninsula to </a:t>
            </a:r>
            <a:r>
              <a:rPr lang="en-CA" sz="2600" dirty="0" smtClean="0">
                <a:solidFill>
                  <a:schemeClr val="tx1"/>
                </a:solidFill>
              </a:rPr>
              <a:t>Japan</a:t>
            </a:r>
            <a:r>
              <a:rPr lang="en-CA" sz="2600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482" name="Picture 2" descr="http://sinojapanesewar.com/py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167" y="3671886"/>
            <a:ext cx="4985383" cy="2547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2598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dirty="0" smtClean="0">
                <a:latin typeface="AlternateGothic2 BT" panose="020B0608020202050204" pitchFamily="34" charset="0"/>
              </a:rPr>
              <a:t>IMPERIALISM IN CHINA</a:t>
            </a:r>
            <a:endParaRPr lang="en-US" sz="8000" dirty="0">
              <a:latin typeface="AlternateGothic2 BT" panose="020B060802020205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>
                <a:solidFill>
                  <a:schemeClr val="tx1"/>
                </a:solidFill>
              </a:rPr>
              <a:t>The United States did not acquire a ‘sphere of influence’ in China.</a:t>
            </a:r>
          </a:p>
          <a:p>
            <a:pPr lvl="1"/>
            <a:r>
              <a:rPr lang="en-CA" sz="2800" dirty="0" smtClean="0">
                <a:solidFill>
                  <a:schemeClr val="tx1"/>
                </a:solidFill>
              </a:rPr>
              <a:t>However, the United States government argued that it should receive the same commercial and trading rights as other foreign powers.</a:t>
            </a:r>
          </a:p>
          <a:p>
            <a:pPr lvl="1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9458" name="Picture 2" descr="http://www.usaflagsupply.com/media/catalog/product/cache/1/image/5e06319eda06f020e43594a9c230972d/2/5/25407_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6" b="18250"/>
          <a:stretch/>
        </p:blipFill>
        <p:spPr bwMode="auto">
          <a:xfrm>
            <a:off x="3116579" y="4129780"/>
            <a:ext cx="2956559" cy="190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267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dirty="0" smtClean="0">
                <a:latin typeface="AlternateGothic2 BT" panose="020B0608020202050204" pitchFamily="34" charset="0"/>
              </a:rPr>
              <a:t>IMPERIALISM IN CHINA</a:t>
            </a:r>
            <a:endParaRPr lang="en-US" sz="8000" dirty="0">
              <a:latin typeface="AlternateGothic2 BT" panose="020B060802020205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>
                <a:solidFill>
                  <a:schemeClr val="tx1"/>
                </a:solidFill>
              </a:rPr>
              <a:t>The United States established an “Open Door Policy” in China.</a:t>
            </a:r>
          </a:p>
          <a:p>
            <a:pPr lvl="1"/>
            <a:r>
              <a:rPr lang="en-CA" sz="2600" dirty="0" smtClean="0">
                <a:solidFill>
                  <a:schemeClr val="tx1"/>
                </a:solidFill>
              </a:rPr>
              <a:t>It demanded equal access to trade in China for all nations.</a:t>
            </a:r>
          </a:p>
          <a:p>
            <a:pPr lvl="1"/>
            <a:r>
              <a:rPr lang="en-CA" sz="2600" dirty="0" smtClean="0">
                <a:solidFill>
                  <a:schemeClr val="tx1"/>
                </a:solidFill>
              </a:rPr>
              <a:t>The policy was meant to prevent foreign powers from carving up China into colonies.</a:t>
            </a:r>
          </a:p>
          <a:p>
            <a:pPr lvl="1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12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dirty="0" smtClean="0">
                <a:latin typeface="AlternateGothic2 BT" panose="020B0608020202050204" pitchFamily="34" charset="0"/>
              </a:rPr>
              <a:t>IMPERIALISM IN CHINA</a:t>
            </a:r>
            <a:endParaRPr lang="en-US" sz="8000" dirty="0">
              <a:latin typeface="AlternateGothic2 BT" panose="020B06080202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The Age </a:t>
            </a:r>
            <a:r>
              <a:rPr lang="en-US" sz="3200" dirty="0">
                <a:solidFill>
                  <a:schemeClr val="tx1"/>
                </a:solidFill>
              </a:rPr>
              <a:t>of Exploration in the 16th century saw a rapid increase in Western influence into Asia and China in particular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US" sz="3000" dirty="0">
                <a:solidFill>
                  <a:schemeClr val="tx1"/>
                </a:solidFill>
              </a:rPr>
              <a:t>Britain, France, Spain, Holland and Portugal all established colonies in different areas of Asia and began to enforce their influence.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769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nuttyhistory.com/uploads/1/2/1/5/12150034/988012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7" y="142875"/>
            <a:ext cx="9647984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098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dirty="0" smtClean="0">
                <a:latin typeface="AlternateGothic2 BT" panose="020B0608020202050204" pitchFamily="34" charset="0"/>
              </a:rPr>
              <a:t>IMPERIALISM IN CHINA</a:t>
            </a:r>
            <a:endParaRPr lang="en-US" sz="8000" dirty="0">
              <a:latin typeface="AlternateGothic2 BT" panose="020B060802020205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>
                <a:solidFill>
                  <a:schemeClr val="tx1"/>
                </a:solidFill>
              </a:rPr>
              <a:t>The United States established an “Open Door Policy” in China.</a:t>
            </a:r>
          </a:p>
          <a:p>
            <a:pPr lvl="1"/>
            <a:r>
              <a:rPr lang="en-CA" sz="2600" dirty="0" smtClean="0">
                <a:solidFill>
                  <a:schemeClr val="tx1"/>
                </a:solidFill>
              </a:rPr>
              <a:t>It helped preserve an open door to trade in China, but did little to stop China from being dominated by foreign powers.</a:t>
            </a:r>
          </a:p>
          <a:p>
            <a:pPr lvl="1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05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dirty="0" smtClean="0">
                <a:latin typeface="AlternateGothic2 BT" panose="020B0608020202050204" pitchFamily="34" charset="0"/>
              </a:rPr>
              <a:t>IMPERIALISM IN CHINA</a:t>
            </a:r>
            <a:endParaRPr lang="en-US" sz="8000" dirty="0">
              <a:latin typeface="AlternateGothic2 BT" panose="020B060802020205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>
                <a:solidFill>
                  <a:schemeClr val="tx1"/>
                </a:solidFill>
              </a:rPr>
              <a:t>Chinese leaders were outraged at the condition of their country and the control of foreign powers within their borders.</a:t>
            </a:r>
            <a:endParaRPr lang="en-CA" sz="2600" dirty="0" smtClean="0">
              <a:solidFill>
                <a:schemeClr val="tx1"/>
              </a:solidFill>
            </a:endParaRPr>
          </a:p>
          <a:p>
            <a:pPr lvl="1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381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dirty="0" smtClean="0">
                <a:latin typeface="AlternateGothic2 BT" panose="020B0608020202050204" pitchFamily="34" charset="0"/>
              </a:rPr>
              <a:t>IMPERIALISM IN CHINA</a:t>
            </a:r>
            <a:endParaRPr lang="en-US" sz="8000" dirty="0">
              <a:latin typeface="AlternateGothic2 BT" panose="020B060802020205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22960" y="1845734"/>
            <a:ext cx="4520566" cy="4023360"/>
          </a:xfrm>
        </p:spPr>
        <p:txBody>
          <a:bodyPr>
            <a:normAutofit fontScale="92500"/>
          </a:bodyPr>
          <a:lstStyle/>
          <a:p>
            <a:r>
              <a:rPr lang="en-CA" sz="2800" dirty="0" smtClean="0">
                <a:solidFill>
                  <a:schemeClr val="tx1"/>
                </a:solidFill>
              </a:rPr>
              <a:t>In 1898, as foreign interference in China increased </a:t>
            </a:r>
            <a:r>
              <a:rPr lang="en-CA" sz="2800" dirty="0">
                <a:solidFill>
                  <a:schemeClr val="tx1"/>
                </a:solidFill>
              </a:rPr>
              <a:t>the </a:t>
            </a:r>
            <a:r>
              <a:rPr lang="en-CA" sz="2800" dirty="0" err="1">
                <a:solidFill>
                  <a:schemeClr val="tx1"/>
                </a:solidFill>
              </a:rPr>
              <a:t>Guangxu</a:t>
            </a:r>
            <a:r>
              <a:rPr lang="en-CA" sz="2800" dirty="0">
                <a:solidFill>
                  <a:schemeClr val="tx1"/>
                </a:solidFill>
              </a:rPr>
              <a:t> emperor </a:t>
            </a:r>
            <a:r>
              <a:rPr lang="en-CA" sz="2800" dirty="0" smtClean="0">
                <a:solidFill>
                  <a:schemeClr val="tx1"/>
                </a:solidFill>
              </a:rPr>
              <a:t>attempted </a:t>
            </a:r>
            <a:r>
              <a:rPr lang="en-CA" sz="2800" dirty="0">
                <a:solidFill>
                  <a:schemeClr val="tx1"/>
                </a:solidFill>
              </a:rPr>
              <a:t>to propel China into modernity</a:t>
            </a:r>
            <a:r>
              <a:rPr lang="en-CA" sz="2800" dirty="0" smtClean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CA" sz="2600" dirty="0" smtClean="0">
                <a:solidFill>
                  <a:schemeClr val="tx1"/>
                </a:solidFill>
              </a:rPr>
              <a:t>He sent diplomats and other officials abroad to study.</a:t>
            </a:r>
          </a:p>
          <a:p>
            <a:pPr lvl="1"/>
            <a:r>
              <a:rPr lang="en-CA" sz="2600" dirty="0" smtClean="0">
                <a:solidFill>
                  <a:schemeClr val="tx1"/>
                </a:solidFill>
              </a:rPr>
              <a:t>He issued decrees to reform schools.</a:t>
            </a:r>
          </a:p>
          <a:p>
            <a:r>
              <a:rPr lang="en-CA" sz="2800" dirty="0" smtClean="0">
                <a:solidFill>
                  <a:schemeClr val="tx1"/>
                </a:solidFill>
              </a:rPr>
              <a:t>These reforms were known as the “hundred days of reform”.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5362" name="Picture 2" descr="http://i.telegraph.co.uk/multimedia/archive/01106/Emperor_1106767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327">
            <a:off x="5910484" y="2130647"/>
            <a:ext cx="2371583" cy="3158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6928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dirty="0" smtClean="0">
                <a:latin typeface="AlternateGothic2 BT" panose="020B0608020202050204" pitchFamily="34" charset="0"/>
              </a:rPr>
              <a:t>IMPERIALISM IN CHINA</a:t>
            </a:r>
            <a:endParaRPr lang="en-US" sz="8000" dirty="0">
              <a:latin typeface="AlternateGothic2 BT" panose="020B060802020205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22959" y="1845734"/>
            <a:ext cx="4120515" cy="4023360"/>
          </a:xfrm>
        </p:spPr>
        <p:txBody>
          <a:bodyPr>
            <a:normAutofit/>
          </a:bodyPr>
          <a:lstStyle/>
          <a:p>
            <a:r>
              <a:rPr lang="en-CA" sz="3200" dirty="0">
                <a:solidFill>
                  <a:schemeClr val="tx1"/>
                </a:solidFill>
              </a:rPr>
              <a:t>H</a:t>
            </a:r>
            <a:r>
              <a:rPr lang="en-CA" sz="3200" dirty="0" smtClean="0">
                <a:solidFill>
                  <a:schemeClr val="tx1"/>
                </a:solidFill>
              </a:rPr>
              <a:t>undred </a:t>
            </a:r>
            <a:r>
              <a:rPr lang="en-CA" sz="3200" dirty="0">
                <a:solidFill>
                  <a:schemeClr val="tx1"/>
                </a:solidFill>
              </a:rPr>
              <a:t>D</a:t>
            </a:r>
            <a:r>
              <a:rPr lang="en-CA" sz="3200" dirty="0" smtClean="0">
                <a:solidFill>
                  <a:schemeClr val="tx1"/>
                </a:solidFill>
              </a:rPr>
              <a:t>ays of Reform</a:t>
            </a:r>
          </a:p>
          <a:p>
            <a:pPr lvl="1"/>
            <a:r>
              <a:rPr lang="en-CA" sz="2800" dirty="0" smtClean="0">
                <a:solidFill>
                  <a:schemeClr val="tx1"/>
                </a:solidFill>
              </a:rPr>
              <a:t>People (conservatives) who opposed the reforms turned to the dowager princess </a:t>
            </a:r>
            <a:r>
              <a:rPr lang="en-US" sz="2800" dirty="0" err="1" smtClean="0">
                <a:solidFill>
                  <a:schemeClr val="tx1"/>
                </a:solidFill>
              </a:rPr>
              <a:t>Cixi</a:t>
            </a:r>
            <a:r>
              <a:rPr lang="en-US" sz="2800" dirty="0" smtClean="0">
                <a:solidFill>
                  <a:schemeClr val="tx1"/>
                </a:solidFill>
              </a:rPr>
              <a:t> (Tzu-his).</a:t>
            </a:r>
          </a:p>
          <a:p>
            <a:pPr lvl="2"/>
            <a:r>
              <a:rPr lang="en-CA" sz="2400" dirty="0" smtClean="0">
                <a:solidFill>
                  <a:schemeClr val="tx1"/>
                </a:solidFill>
              </a:rPr>
              <a:t>She was the aunt and adoptive mother of the emperor.</a:t>
            </a:r>
          </a:p>
          <a:p>
            <a:pPr lvl="1"/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14338" name="Picture 2" descr="http://upload.wikimedia.org/wikipedia/commons/4/42/The_Portrait_of_the_Qing_Dynasty_Cixi_Imperial_Dowager_Empress_of_China_in_the_1900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3" y="1845734"/>
            <a:ext cx="3066097" cy="4326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211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dirty="0" smtClean="0">
                <a:latin typeface="AlternateGothic2 BT" panose="020B0608020202050204" pitchFamily="34" charset="0"/>
              </a:rPr>
              <a:t>IMPERIALISM IN CHINA</a:t>
            </a:r>
            <a:endParaRPr lang="en-US" sz="8000" dirty="0">
              <a:latin typeface="AlternateGothic2 BT" panose="020B060802020205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>
                <a:solidFill>
                  <a:schemeClr val="tx1"/>
                </a:solidFill>
              </a:rPr>
              <a:t>H</a:t>
            </a:r>
            <a:r>
              <a:rPr lang="en-CA" sz="3200" dirty="0" smtClean="0">
                <a:solidFill>
                  <a:schemeClr val="tx1"/>
                </a:solidFill>
              </a:rPr>
              <a:t>undred </a:t>
            </a:r>
            <a:r>
              <a:rPr lang="en-CA" sz="3200" dirty="0">
                <a:solidFill>
                  <a:schemeClr val="tx1"/>
                </a:solidFill>
              </a:rPr>
              <a:t>D</a:t>
            </a:r>
            <a:r>
              <a:rPr lang="en-CA" sz="3200" dirty="0" smtClean="0">
                <a:solidFill>
                  <a:schemeClr val="tx1"/>
                </a:solidFill>
              </a:rPr>
              <a:t>ays of Reform</a:t>
            </a:r>
          </a:p>
          <a:p>
            <a:pPr lvl="1"/>
            <a:r>
              <a:rPr lang="en-US" sz="2800" dirty="0" err="1" smtClean="0">
                <a:solidFill>
                  <a:schemeClr val="tx1"/>
                </a:solidFill>
              </a:rPr>
              <a:t>Cixi</a:t>
            </a:r>
            <a:r>
              <a:rPr lang="en-US" sz="2800" dirty="0" smtClean="0">
                <a:solidFill>
                  <a:schemeClr val="tx1"/>
                </a:solidFill>
              </a:rPr>
              <a:t> (Tzu-his).</a:t>
            </a:r>
          </a:p>
          <a:p>
            <a:pPr lvl="2"/>
            <a:r>
              <a:rPr lang="en-CA" sz="2400" dirty="0" smtClean="0">
                <a:solidFill>
                  <a:schemeClr val="tx1"/>
                </a:solidFill>
              </a:rPr>
              <a:t>She strongly opposed the reforms.</a:t>
            </a:r>
          </a:p>
          <a:p>
            <a:pPr lvl="2"/>
            <a:r>
              <a:rPr lang="en-CA" sz="2400" dirty="0" smtClean="0">
                <a:solidFill>
                  <a:schemeClr val="tx1"/>
                </a:solidFill>
              </a:rPr>
              <a:t>In 1898, she ousted reformers and advisors of the emperor from power and had the emperor imprisoned.</a:t>
            </a:r>
          </a:p>
          <a:p>
            <a:pPr lvl="2"/>
            <a:r>
              <a:rPr lang="en-CA" sz="2400" dirty="0" smtClean="0">
                <a:solidFill>
                  <a:schemeClr val="tx1"/>
                </a:solidFill>
              </a:rPr>
              <a:t>She would rule for the next ten years and prevented any further reform.</a:t>
            </a:r>
          </a:p>
          <a:p>
            <a:pPr lvl="1"/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56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dirty="0" smtClean="0">
                <a:latin typeface="AlternateGothic2 BT" panose="020B0608020202050204" pitchFamily="34" charset="0"/>
              </a:rPr>
              <a:t>IMPERIALISM IN CHINA</a:t>
            </a:r>
            <a:endParaRPr lang="en-US" sz="8000" dirty="0">
              <a:latin typeface="AlternateGothic2 BT" panose="020B060802020205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>
                <a:solidFill>
                  <a:schemeClr val="tx1"/>
                </a:solidFill>
              </a:rPr>
              <a:t>The dowager empress faced two serious problems.</a:t>
            </a:r>
          </a:p>
          <a:p>
            <a:pPr lvl="1"/>
            <a:r>
              <a:rPr lang="en-CA" sz="2200" dirty="0" smtClean="0">
                <a:solidFill>
                  <a:schemeClr val="tx1"/>
                </a:solidFill>
              </a:rPr>
              <a:t>Foreign imperialism</a:t>
            </a:r>
          </a:p>
          <a:p>
            <a:pPr lvl="1"/>
            <a:r>
              <a:rPr lang="en-CA" sz="2200" dirty="0" smtClean="0">
                <a:solidFill>
                  <a:schemeClr val="tx1"/>
                </a:solidFill>
              </a:rPr>
              <a:t>A growing belief among the Chinese people that the Qing dynasty had lost its legitimacy to rule.</a:t>
            </a:r>
          </a:p>
          <a:p>
            <a:pPr lvl="1"/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229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dirty="0" smtClean="0">
                <a:latin typeface="AlternateGothic2 BT" panose="020B0608020202050204" pitchFamily="34" charset="0"/>
              </a:rPr>
              <a:t>IMPERIALISM IN CHINA</a:t>
            </a:r>
            <a:endParaRPr lang="en-US" sz="8000" dirty="0">
              <a:latin typeface="AlternateGothic2 BT" panose="020B060802020205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22960" y="1845733"/>
            <a:ext cx="4420554" cy="4426479"/>
          </a:xfrm>
        </p:spPr>
        <p:txBody>
          <a:bodyPr>
            <a:normAutofit lnSpcReduction="10000"/>
          </a:bodyPr>
          <a:lstStyle/>
          <a:p>
            <a:r>
              <a:rPr lang="en-CA" sz="4000" dirty="0" smtClean="0">
                <a:solidFill>
                  <a:schemeClr val="tx1"/>
                </a:solidFill>
              </a:rPr>
              <a:t>The “Boxer Rebellion”</a:t>
            </a:r>
          </a:p>
          <a:p>
            <a:pPr lvl="1"/>
            <a:r>
              <a:rPr lang="en-CA" sz="3200" dirty="0" smtClean="0">
                <a:solidFill>
                  <a:schemeClr val="tx1"/>
                </a:solidFill>
              </a:rPr>
              <a:t>In 1899, a group of Chinese created a secret society called the “Fists of Righteous Harmony” or “Boxers”.</a:t>
            </a:r>
          </a:p>
          <a:p>
            <a:pPr lvl="2"/>
            <a:r>
              <a:rPr lang="en-CA" sz="2400" dirty="0" smtClean="0">
                <a:solidFill>
                  <a:schemeClr val="tx1"/>
                </a:solidFill>
              </a:rPr>
              <a:t>They wanted to expel the Qing dynasty and all foreigners from China.</a:t>
            </a:r>
          </a:p>
          <a:p>
            <a:pPr lvl="1"/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http://cdn.history.com/sites/2/2013/12/boxer-rebellion-hero-A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2725472"/>
            <a:ext cx="3181350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822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dirty="0" smtClean="0">
                <a:latin typeface="AlternateGothic2 BT" panose="020B0608020202050204" pitchFamily="34" charset="0"/>
              </a:rPr>
              <a:t>IMPERIALISM IN CHINA</a:t>
            </a:r>
            <a:endParaRPr lang="en-US" sz="8000" dirty="0">
              <a:latin typeface="AlternateGothic2 BT" panose="020B060802020205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000" dirty="0" smtClean="0">
                <a:solidFill>
                  <a:schemeClr val="tx1"/>
                </a:solidFill>
              </a:rPr>
              <a:t>The “Boxer Rebellion”</a:t>
            </a:r>
          </a:p>
          <a:p>
            <a:pPr lvl="1"/>
            <a:r>
              <a:rPr lang="en-CA" sz="3200" dirty="0" err="1" smtClean="0">
                <a:solidFill>
                  <a:schemeClr val="tx1"/>
                </a:solidFill>
              </a:rPr>
              <a:t>Cixi</a:t>
            </a:r>
            <a:r>
              <a:rPr lang="en-CA" sz="3200" dirty="0" smtClean="0">
                <a:solidFill>
                  <a:schemeClr val="tx1"/>
                </a:solidFill>
              </a:rPr>
              <a:t> negotiated with the Boxers and agreed to aid them secretly against foreigners.</a:t>
            </a:r>
            <a:endParaRPr lang="en-CA" sz="2400" dirty="0" smtClean="0">
              <a:solidFill>
                <a:schemeClr val="tx1"/>
              </a:solidFill>
            </a:endParaRPr>
          </a:p>
          <a:p>
            <a:pPr lvl="1"/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4653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dirty="0" smtClean="0">
                <a:latin typeface="AlternateGothic2 BT" panose="020B0608020202050204" pitchFamily="34" charset="0"/>
              </a:rPr>
              <a:t>IMPERIALISM IN CHINA</a:t>
            </a:r>
            <a:endParaRPr lang="en-US" sz="8000" dirty="0">
              <a:latin typeface="AlternateGothic2 BT" panose="020B060802020205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000" dirty="0" smtClean="0">
                <a:solidFill>
                  <a:schemeClr val="tx1"/>
                </a:solidFill>
              </a:rPr>
              <a:t>The “Boxer Rebellion”</a:t>
            </a:r>
          </a:p>
          <a:p>
            <a:pPr lvl="1"/>
            <a:r>
              <a:rPr lang="en-CA" sz="3200" dirty="0" smtClean="0">
                <a:solidFill>
                  <a:schemeClr val="tx1"/>
                </a:solidFill>
              </a:rPr>
              <a:t>In 1900, the Boxers moved through northern China attacking foreigners.</a:t>
            </a:r>
          </a:p>
          <a:p>
            <a:pPr lvl="1"/>
            <a:r>
              <a:rPr lang="en-CA" sz="3200" dirty="0" smtClean="0">
                <a:solidFill>
                  <a:schemeClr val="tx1"/>
                </a:solidFill>
              </a:rPr>
              <a:t>They attacked foreign diplomats in Beijing.</a:t>
            </a:r>
            <a:endParaRPr lang="en-CA" sz="2400" dirty="0" smtClean="0">
              <a:solidFill>
                <a:schemeClr val="tx1"/>
              </a:solidFill>
            </a:endParaRPr>
          </a:p>
          <a:p>
            <a:pPr lvl="1"/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35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dirty="0" smtClean="0">
                <a:latin typeface="AlternateGothic2 BT" panose="020B0608020202050204" pitchFamily="34" charset="0"/>
              </a:rPr>
              <a:t>IMPERIALISM IN CHINA</a:t>
            </a:r>
            <a:endParaRPr lang="en-US" sz="8000" dirty="0">
              <a:latin typeface="AlternateGothic2 BT" panose="020B06080202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At the same time, China was undergoing dramatic changes.</a:t>
            </a:r>
          </a:p>
          <a:p>
            <a:pPr lvl="1"/>
            <a:r>
              <a:rPr lang="en-CA" sz="2800" dirty="0" smtClean="0">
                <a:solidFill>
                  <a:schemeClr val="tx1"/>
                </a:solidFill>
              </a:rPr>
              <a:t>In the early 1600’s, invaders from Manchuria swept into China and overwhelmed the Ming dynasty.</a:t>
            </a:r>
          </a:p>
          <a:p>
            <a:pPr lvl="2"/>
            <a:r>
              <a:rPr lang="en-CA" sz="2400" dirty="0" smtClean="0">
                <a:solidFill>
                  <a:schemeClr val="tx1"/>
                </a:solidFill>
              </a:rPr>
              <a:t>The Ming dynasty had ruled over China since the 1300s.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718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dirty="0" smtClean="0">
                <a:latin typeface="AlternateGothic2 BT" panose="020B0608020202050204" pitchFamily="34" charset="0"/>
              </a:rPr>
              <a:t>IMPERIALISM IN CHINA</a:t>
            </a:r>
            <a:endParaRPr lang="en-US" sz="8000" dirty="0">
              <a:latin typeface="AlternateGothic2 BT" panose="020B060802020205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845733"/>
            <a:ext cx="4371976" cy="4355041"/>
          </a:xfrm>
        </p:spPr>
        <p:txBody>
          <a:bodyPr>
            <a:normAutofit fontScale="92500"/>
          </a:bodyPr>
          <a:lstStyle/>
          <a:p>
            <a:r>
              <a:rPr lang="en-CA" sz="4000" dirty="0" smtClean="0">
                <a:solidFill>
                  <a:schemeClr val="tx1"/>
                </a:solidFill>
              </a:rPr>
              <a:t>The “Boxer Rebellion”</a:t>
            </a:r>
          </a:p>
          <a:p>
            <a:pPr lvl="1"/>
            <a:r>
              <a:rPr lang="en-CA" sz="3200" dirty="0" smtClean="0">
                <a:solidFill>
                  <a:schemeClr val="tx1"/>
                </a:solidFill>
              </a:rPr>
              <a:t>The foreigners responded by organizing their own international army to march on Beijing and rescue diplomats.</a:t>
            </a:r>
          </a:p>
          <a:p>
            <a:pPr lvl="2"/>
            <a:r>
              <a:rPr lang="en-CA" sz="2200" dirty="0" smtClean="0">
                <a:solidFill>
                  <a:schemeClr val="tx1"/>
                </a:solidFill>
              </a:rPr>
              <a:t>The army defeated the Boxers and forced </a:t>
            </a:r>
            <a:r>
              <a:rPr lang="en-CA" sz="2200" dirty="0" err="1" smtClean="0">
                <a:solidFill>
                  <a:schemeClr val="tx1"/>
                </a:solidFill>
              </a:rPr>
              <a:t>Cixi</a:t>
            </a:r>
            <a:r>
              <a:rPr lang="en-CA" sz="2200" dirty="0" smtClean="0">
                <a:solidFill>
                  <a:schemeClr val="tx1"/>
                </a:solidFill>
              </a:rPr>
              <a:t> to grant them concessions.</a:t>
            </a:r>
          </a:p>
          <a:p>
            <a:pPr lvl="2"/>
            <a:r>
              <a:rPr lang="en-CA" sz="2200" dirty="0" smtClean="0">
                <a:solidFill>
                  <a:schemeClr val="tx1"/>
                </a:solidFill>
              </a:rPr>
              <a:t>China was forced to allow foreign troops in China.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8196" name="Picture 4" descr="http://chinaahistoryofwarfare.devhub.com/img/upload/1900-intl-forces-including-us-marines-enter-beijing-to-put-down-boxer-rebellion-which-was-aimed-at-ridding-china-of-foreigners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2" y="2546877"/>
            <a:ext cx="3810000" cy="2952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7065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dirty="0" smtClean="0">
                <a:latin typeface="AlternateGothic2 BT" panose="020B0608020202050204" pitchFamily="34" charset="0"/>
              </a:rPr>
              <a:t>IMPERIALISM IN CHINA</a:t>
            </a:r>
            <a:endParaRPr lang="en-US" sz="8000" dirty="0">
              <a:latin typeface="AlternateGothic2 BT" panose="020B060802020205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000" dirty="0" smtClean="0">
                <a:solidFill>
                  <a:schemeClr val="tx1"/>
                </a:solidFill>
              </a:rPr>
              <a:t>The Revolution of 1911</a:t>
            </a:r>
          </a:p>
          <a:p>
            <a:pPr lvl="1"/>
            <a:r>
              <a:rPr lang="en-CA" sz="3200" dirty="0" smtClean="0">
                <a:solidFill>
                  <a:schemeClr val="tx1"/>
                </a:solidFill>
              </a:rPr>
              <a:t>In 1908, </a:t>
            </a:r>
            <a:r>
              <a:rPr lang="en-CA" sz="3200" dirty="0" err="1" smtClean="0">
                <a:solidFill>
                  <a:schemeClr val="tx1"/>
                </a:solidFill>
              </a:rPr>
              <a:t>Cixi</a:t>
            </a:r>
            <a:r>
              <a:rPr lang="en-CA" sz="3200" dirty="0" smtClean="0">
                <a:solidFill>
                  <a:schemeClr val="tx1"/>
                </a:solidFill>
              </a:rPr>
              <a:t> died.</a:t>
            </a:r>
            <a:endParaRPr lang="en-US" dirty="0">
              <a:solidFill>
                <a:schemeClr val="tx1"/>
              </a:solidFill>
            </a:endParaRPr>
          </a:p>
          <a:p>
            <a:pPr lvl="2"/>
            <a:r>
              <a:rPr lang="en-CA" sz="2800" dirty="0" smtClean="0">
                <a:solidFill>
                  <a:schemeClr val="tx1"/>
                </a:solidFill>
              </a:rPr>
              <a:t>She had named a two-year-old prince to succeed her.</a:t>
            </a:r>
          </a:p>
          <a:p>
            <a:pPr lvl="2"/>
            <a:r>
              <a:rPr lang="en-CA" sz="2800" dirty="0" smtClean="0">
                <a:solidFill>
                  <a:schemeClr val="tx1"/>
                </a:solidFill>
              </a:rPr>
              <a:t>Three years later the young emperor was overthrown by revolutionaries and a republic was proclaimed.</a:t>
            </a:r>
          </a:p>
        </p:txBody>
      </p:sp>
    </p:spTree>
    <p:extLst>
      <p:ext uri="{BB962C8B-B14F-4D97-AF65-F5344CB8AC3E}">
        <p14:creationId xmlns:p14="http://schemas.microsoft.com/office/powerpoint/2010/main" val="3151591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dirty="0" smtClean="0">
                <a:latin typeface="AlternateGothic2 BT" panose="020B0608020202050204" pitchFamily="34" charset="0"/>
              </a:rPr>
              <a:t>IMPERIALISM IN CHINA</a:t>
            </a:r>
            <a:endParaRPr lang="en-US" sz="8000" dirty="0">
              <a:latin typeface="AlternateGothic2 BT" panose="020B060802020205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22960" y="1845733"/>
            <a:ext cx="4592004" cy="4883679"/>
          </a:xfrm>
        </p:spPr>
        <p:txBody>
          <a:bodyPr>
            <a:normAutofit lnSpcReduction="10000"/>
          </a:bodyPr>
          <a:lstStyle/>
          <a:p>
            <a:r>
              <a:rPr lang="en-CA" sz="4000" dirty="0" smtClean="0">
                <a:solidFill>
                  <a:schemeClr val="tx1"/>
                </a:solidFill>
              </a:rPr>
              <a:t>The Revolution of 1911</a:t>
            </a:r>
          </a:p>
          <a:p>
            <a:pPr lvl="1"/>
            <a:r>
              <a:rPr lang="en-CA" sz="3200" dirty="0" smtClean="0">
                <a:solidFill>
                  <a:schemeClr val="tx1"/>
                </a:solidFill>
              </a:rPr>
              <a:t>The leading figure of the revolution was Sun </a:t>
            </a:r>
            <a:r>
              <a:rPr lang="en-CA" sz="3200" dirty="0" err="1" smtClean="0">
                <a:solidFill>
                  <a:schemeClr val="tx1"/>
                </a:solidFill>
              </a:rPr>
              <a:t>Yixian</a:t>
            </a:r>
            <a:r>
              <a:rPr lang="en-CA" sz="3200" dirty="0" smtClean="0">
                <a:solidFill>
                  <a:schemeClr val="tx1"/>
                </a:solidFill>
              </a:rPr>
              <a:t> (Sun </a:t>
            </a:r>
            <a:r>
              <a:rPr lang="en-CA" sz="3200" dirty="0" err="1" smtClean="0">
                <a:solidFill>
                  <a:schemeClr val="tx1"/>
                </a:solidFill>
              </a:rPr>
              <a:t>Yat-sen</a:t>
            </a:r>
            <a:r>
              <a:rPr lang="en-CA" sz="3200" dirty="0" smtClean="0">
                <a:solidFill>
                  <a:schemeClr val="tx1"/>
                </a:solidFill>
              </a:rPr>
              <a:t>).</a:t>
            </a:r>
          </a:p>
          <a:p>
            <a:pPr lvl="2"/>
            <a:r>
              <a:rPr lang="en-CA" sz="2400" dirty="0" smtClean="0">
                <a:solidFill>
                  <a:schemeClr val="tx1"/>
                </a:solidFill>
              </a:rPr>
              <a:t>He had lead earlier uprisings in China but at the outbreak of the 1911 Revolution he was living in the United States.</a:t>
            </a:r>
          </a:p>
          <a:p>
            <a:pPr lvl="2"/>
            <a:r>
              <a:rPr lang="en-CA" sz="2400" dirty="0" smtClean="0">
                <a:solidFill>
                  <a:schemeClr val="tx1"/>
                </a:solidFill>
              </a:rPr>
              <a:t>He returned to China and was named the first President of the Chinese Republic.</a:t>
            </a:r>
          </a:p>
        </p:txBody>
      </p:sp>
      <p:pic>
        <p:nvPicPr>
          <p:cNvPr id="6146" name="Picture 2" descr="http://upload.wikimedia.org/wikipedia/commons/3/36/Sunyatse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785" y="2162176"/>
            <a:ext cx="2635583" cy="3638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4070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dirty="0" smtClean="0">
                <a:latin typeface="AlternateGothic2 BT" panose="020B0608020202050204" pitchFamily="34" charset="0"/>
              </a:rPr>
              <a:t>IMPERIALISM IN CHINA</a:t>
            </a:r>
            <a:endParaRPr lang="en-US" sz="8000" dirty="0">
              <a:latin typeface="AlternateGothic2 BT" panose="020B060802020205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000" dirty="0" smtClean="0">
                <a:solidFill>
                  <a:schemeClr val="tx1"/>
                </a:solidFill>
              </a:rPr>
              <a:t>The Revolution of 1911</a:t>
            </a:r>
          </a:p>
          <a:p>
            <a:pPr lvl="1"/>
            <a:r>
              <a:rPr lang="en-CA" sz="3200" dirty="0" smtClean="0">
                <a:solidFill>
                  <a:schemeClr val="tx1"/>
                </a:solidFill>
              </a:rPr>
              <a:t>Sun </a:t>
            </a:r>
            <a:r>
              <a:rPr lang="en-CA" sz="3200" dirty="0" err="1" smtClean="0">
                <a:solidFill>
                  <a:schemeClr val="tx1"/>
                </a:solidFill>
              </a:rPr>
              <a:t>Yixian</a:t>
            </a:r>
            <a:r>
              <a:rPr lang="en-CA" sz="3200" dirty="0" smtClean="0">
                <a:solidFill>
                  <a:schemeClr val="tx1"/>
                </a:solidFill>
              </a:rPr>
              <a:t> worked to build a united China even though there was unrest in the provinces.</a:t>
            </a:r>
          </a:p>
          <a:p>
            <a:pPr lvl="1"/>
            <a:r>
              <a:rPr lang="en-CA" sz="3200" dirty="0" smtClean="0">
                <a:solidFill>
                  <a:schemeClr val="tx1"/>
                </a:solidFill>
              </a:rPr>
              <a:t>He set out a revolutionary program called the “Three Principles of the People”</a:t>
            </a:r>
          </a:p>
          <a:p>
            <a:pPr lvl="2"/>
            <a:r>
              <a:rPr lang="en-CA" sz="2800" dirty="0" smtClean="0">
                <a:solidFill>
                  <a:schemeClr val="tx1"/>
                </a:solidFill>
              </a:rPr>
              <a:t>Political unity, democracy, and a basic living for all Chinese.</a:t>
            </a:r>
          </a:p>
        </p:txBody>
      </p:sp>
    </p:spTree>
    <p:extLst>
      <p:ext uri="{BB962C8B-B14F-4D97-AF65-F5344CB8AC3E}">
        <p14:creationId xmlns:p14="http://schemas.microsoft.com/office/powerpoint/2010/main" val="3962967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dirty="0" smtClean="0">
                <a:latin typeface="AlternateGothic2 BT" panose="020B0608020202050204" pitchFamily="34" charset="0"/>
              </a:rPr>
              <a:t>IMPERIALISM IN CHINA</a:t>
            </a:r>
            <a:endParaRPr lang="en-US" sz="8000" dirty="0">
              <a:latin typeface="AlternateGothic2 BT" panose="020B060802020205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000" dirty="0" smtClean="0">
                <a:solidFill>
                  <a:schemeClr val="tx1"/>
                </a:solidFill>
              </a:rPr>
              <a:t>The Revolution of 1911</a:t>
            </a:r>
          </a:p>
          <a:p>
            <a:pPr lvl="1"/>
            <a:r>
              <a:rPr lang="en-CA" sz="3200" dirty="0" smtClean="0">
                <a:solidFill>
                  <a:schemeClr val="tx1"/>
                </a:solidFill>
              </a:rPr>
              <a:t>Sun </a:t>
            </a:r>
            <a:r>
              <a:rPr lang="en-CA" sz="3200" dirty="0" err="1" smtClean="0">
                <a:solidFill>
                  <a:schemeClr val="tx1"/>
                </a:solidFill>
              </a:rPr>
              <a:t>Yixian</a:t>
            </a:r>
            <a:r>
              <a:rPr lang="en-CA" sz="3200" dirty="0" smtClean="0">
                <a:solidFill>
                  <a:schemeClr val="tx1"/>
                </a:solidFill>
              </a:rPr>
              <a:t> was heavily influenced by his travels in North America and Europe.</a:t>
            </a:r>
          </a:p>
          <a:p>
            <a:pPr lvl="2"/>
            <a:r>
              <a:rPr lang="en-CA" sz="2800" dirty="0" smtClean="0">
                <a:solidFill>
                  <a:schemeClr val="tx1"/>
                </a:solidFill>
              </a:rPr>
              <a:t>He wanted China to have the same standard of living.</a:t>
            </a:r>
          </a:p>
          <a:p>
            <a:pPr lvl="2"/>
            <a:r>
              <a:rPr lang="en-CA" sz="2800" dirty="0" smtClean="0">
                <a:solidFill>
                  <a:schemeClr val="tx1"/>
                </a:solidFill>
              </a:rPr>
              <a:t>He would struggle in the years to come to help China achieve this goal.</a:t>
            </a:r>
          </a:p>
        </p:txBody>
      </p:sp>
    </p:spTree>
    <p:extLst>
      <p:ext uri="{BB962C8B-B14F-4D97-AF65-F5344CB8AC3E}">
        <p14:creationId xmlns:p14="http://schemas.microsoft.com/office/powerpoint/2010/main" val="40873569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5.googleusercontent.com/-s-U0GNpX6e4/TYxC0xcdqzI/AAAAAAAACMI/gzvZkQw6E_M/s1600/ChineseQingEmpi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1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935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dirty="0" smtClean="0">
                <a:latin typeface="AlternateGothic2 BT" panose="020B0608020202050204" pitchFamily="34" charset="0"/>
              </a:rPr>
              <a:t>IMPERIALISM IN CHINA</a:t>
            </a:r>
            <a:endParaRPr lang="en-US" sz="8000" dirty="0">
              <a:latin typeface="AlternateGothic2 BT" panose="020B06080202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4177666" cy="402336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The invaders established their government (Qing) in Beijing</a:t>
            </a:r>
            <a:r>
              <a:rPr lang="en-CA" sz="2400" dirty="0" smtClean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CA" sz="2800" dirty="0" smtClean="0">
                <a:solidFill>
                  <a:schemeClr val="tx1"/>
                </a:solidFill>
              </a:rPr>
              <a:t>The Qing dynasty would rule over China from 1644 to 1911, during the height of European imperialism in China.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7650" name="Picture 2" descr="https://encrypted-tbn0.gstatic.com/images?q=tbn:ANd9GcTsJHdb9ZXCaxx4Umz2b9q9qhw2-1x5vOgNp2DHsXZziwZzRMZ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2058988"/>
            <a:ext cx="2524760" cy="3725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75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dirty="0" smtClean="0">
                <a:latin typeface="AlternateGothic2 BT" panose="020B0608020202050204" pitchFamily="34" charset="0"/>
              </a:rPr>
              <a:t>IMPERIALISM IN CHINA</a:t>
            </a:r>
            <a:endParaRPr lang="en-US" sz="8000" dirty="0">
              <a:latin typeface="AlternateGothic2 BT" panose="020B06080202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3"/>
            <a:ext cx="3549016" cy="4426479"/>
          </a:xfrm>
        </p:spPr>
        <p:txBody>
          <a:bodyPr>
            <a:normAutofit fontScale="92500"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The Qing dynasty ruled over a powerful Chinese empire.</a:t>
            </a:r>
          </a:p>
          <a:p>
            <a:r>
              <a:rPr lang="en-CA" sz="3200" dirty="0" smtClean="0">
                <a:solidFill>
                  <a:schemeClr val="tx1"/>
                </a:solidFill>
              </a:rPr>
              <a:t>Western merchants reached China in the 1600 and 1700s.</a:t>
            </a:r>
          </a:p>
          <a:p>
            <a:pPr lvl="1"/>
            <a:r>
              <a:rPr lang="en-CA" sz="3000" dirty="0" smtClean="0">
                <a:solidFill>
                  <a:schemeClr val="tx1"/>
                </a:solidFill>
              </a:rPr>
              <a:t>They were impressed with the splendor of the Chinese civilization.</a:t>
            </a: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28674" name="Picture 2" descr="http://upload.wikimedia.org/wikipedia/commons/e/e1/The_Qing_Dynasty_Cixi_Imperial_Dowager_Empress_of_China_On_Throne_Sedan_With_Palace_Enuch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297" y="2359024"/>
            <a:ext cx="4066688" cy="3098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823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dirty="0" smtClean="0">
                <a:latin typeface="AlternateGothic2 BT" panose="020B0608020202050204" pitchFamily="34" charset="0"/>
              </a:rPr>
              <a:t>IMPERIALISM IN CHINA</a:t>
            </a:r>
            <a:endParaRPr lang="en-US" sz="8000" dirty="0">
              <a:latin typeface="AlternateGothic2 BT" panose="020B06080202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3"/>
            <a:ext cx="3391854" cy="436932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The early European traders were seeking Chinese goods that they could make a profit from by selling them in Europe.</a:t>
            </a:r>
          </a:p>
          <a:p>
            <a:pPr lvl="1"/>
            <a:r>
              <a:rPr lang="en-CA" sz="2800" dirty="0" smtClean="0">
                <a:solidFill>
                  <a:schemeClr val="tx1"/>
                </a:solidFill>
              </a:rPr>
              <a:t>Ex. Chinese tea, silk, porcelain.</a:t>
            </a:r>
          </a:p>
          <a:p>
            <a:pPr lvl="1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9698" name="Picture 2" descr="http://blog.thenewstribune.com/opinion/files/2013/03/TAM-chinese-art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2201671"/>
            <a:ext cx="3308377" cy="316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355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8000" dirty="0" smtClean="0">
                <a:latin typeface="AlternateGothic2 BT" panose="020B0608020202050204" pitchFamily="34" charset="0"/>
              </a:rPr>
              <a:t>IMPERIALISM IN CHINA</a:t>
            </a:r>
            <a:endParaRPr lang="en-US" sz="8000" dirty="0">
              <a:latin typeface="AlternateGothic2 BT" panose="020B06080202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3"/>
            <a:ext cx="3877629" cy="4640791"/>
          </a:xfrm>
        </p:spPr>
        <p:txBody>
          <a:bodyPr>
            <a:normAutofit lnSpcReduction="10000"/>
          </a:bodyPr>
          <a:lstStyle/>
          <a:p>
            <a:r>
              <a:rPr lang="en-CA" sz="3200" dirty="0" smtClean="0">
                <a:solidFill>
                  <a:schemeClr val="tx1"/>
                </a:solidFill>
              </a:rPr>
              <a:t>The Chinese government attempted to restrict foreign traders.</a:t>
            </a:r>
          </a:p>
          <a:p>
            <a:pPr lvl="1"/>
            <a:r>
              <a:rPr lang="en-CA" sz="2600" dirty="0" smtClean="0">
                <a:solidFill>
                  <a:schemeClr val="tx1"/>
                </a:solidFill>
              </a:rPr>
              <a:t>Foreign traders were limited to trading with only one Chinese port, the city of Canton.</a:t>
            </a:r>
          </a:p>
          <a:p>
            <a:pPr lvl="1"/>
            <a:r>
              <a:rPr lang="en-CA" sz="2600" dirty="0" smtClean="0">
                <a:solidFill>
                  <a:schemeClr val="tx1"/>
                </a:solidFill>
              </a:rPr>
              <a:t>If European traders did not observe Chinese customs, they could be expelled from the port.</a:t>
            </a:r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30722" name="Picture 2" descr="http://www.myorientours.com/images/index_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064" y="2190750"/>
            <a:ext cx="3875559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1792790">
            <a:off x="6129338" y="4186238"/>
            <a:ext cx="1528762" cy="785812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68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240</TotalTime>
  <Words>1654</Words>
  <Application>Microsoft Office PowerPoint</Application>
  <PresentationFormat>On-screen Show (4:3)</PresentationFormat>
  <Paragraphs>155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AlternateGothic2 BT</vt:lpstr>
      <vt:lpstr>Arial</vt:lpstr>
      <vt:lpstr>Calibri</vt:lpstr>
      <vt:lpstr>Calibri Light</vt:lpstr>
      <vt:lpstr>Retrospect</vt:lpstr>
      <vt:lpstr>AN OVERVIEW OF IMPERIALISM IN CHINA</vt:lpstr>
      <vt:lpstr>IMPERIALISM IN CHINA</vt:lpstr>
      <vt:lpstr>IMPERIALISM IN CHINA</vt:lpstr>
      <vt:lpstr>IMPERIALISM IN CHINA</vt:lpstr>
      <vt:lpstr>PowerPoint Presentation</vt:lpstr>
      <vt:lpstr>IMPERIALISM IN CHINA</vt:lpstr>
      <vt:lpstr>IMPERIALISM IN CHINA</vt:lpstr>
      <vt:lpstr>IMPERIALISM IN CHINA</vt:lpstr>
      <vt:lpstr>IMPERIALISM IN CHINA</vt:lpstr>
      <vt:lpstr>IMPERIALISM IN CHINA</vt:lpstr>
      <vt:lpstr>IMPERIALISM IN CHINA</vt:lpstr>
      <vt:lpstr>IMPERIALISM IN CHINA</vt:lpstr>
      <vt:lpstr>IMPERIALISM IN CHINA</vt:lpstr>
      <vt:lpstr>PowerPoint Presentation</vt:lpstr>
      <vt:lpstr>IMPERIALISM IN CHINA</vt:lpstr>
      <vt:lpstr>IMPERIALISM IN CHINA</vt:lpstr>
      <vt:lpstr>IMPERIALISM IN CHINA</vt:lpstr>
      <vt:lpstr>IMPERIALISM IN CHINA</vt:lpstr>
      <vt:lpstr>IMPERIALISM IN CHINA</vt:lpstr>
      <vt:lpstr>IMPERIALISM IN CHINA</vt:lpstr>
      <vt:lpstr>IMPERIALISM IN CHINA</vt:lpstr>
      <vt:lpstr>IMPERIALISM IN CHINA</vt:lpstr>
      <vt:lpstr>PowerPoint Presentation</vt:lpstr>
      <vt:lpstr>IMPERIALISM IN CHINA</vt:lpstr>
      <vt:lpstr>IMPERIALISM IN CHINA</vt:lpstr>
      <vt:lpstr>IMPERIALISM IN CHINA</vt:lpstr>
      <vt:lpstr>IMPERIALISM IN CHINA</vt:lpstr>
      <vt:lpstr>IMPERIALISM IN CHINA</vt:lpstr>
      <vt:lpstr>IMPERIALISM IN CHINA</vt:lpstr>
      <vt:lpstr>PowerPoint Presentation</vt:lpstr>
      <vt:lpstr>IMPERIALISM IN CHINA</vt:lpstr>
      <vt:lpstr>IMPERIALISM IN CHINA</vt:lpstr>
      <vt:lpstr>IMPERIALISM IN CHINA</vt:lpstr>
      <vt:lpstr>IMPERIALISM IN CHINA</vt:lpstr>
      <vt:lpstr>IMPERIALISM IN CHINA</vt:lpstr>
      <vt:lpstr>IMPERIALISM IN CHINA</vt:lpstr>
      <vt:lpstr>IMPERIALISM IN CHINA</vt:lpstr>
      <vt:lpstr>IMPERIALISM IN CHINA</vt:lpstr>
      <vt:lpstr>IMPERIALISM IN CHINA</vt:lpstr>
      <vt:lpstr>IMPERIALISM IN CHINA</vt:lpstr>
      <vt:lpstr>IMPERIALISM IN CHINA</vt:lpstr>
      <vt:lpstr>IMPERIALISM IN CHINA</vt:lpstr>
      <vt:lpstr>IMPERIALISM IN CHINA</vt:lpstr>
      <vt:lpstr>IMPERIALISM IN CHINA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OVERVIEW OF IMPERIALISM IN CHINA</dc:title>
  <dc:creator>Kristin Millar</dc:creator>
  <cp:lastModifiedBy>Kristin Millar</cp:lastModifiedBy>
  <cp:revision>25</cp:revision>
  <dcterms:created xsi:type="dcterms:W3CDTF">2015-04-08T05:11:04Z</dcterms:created>
  <dcterms:modified xsi:type="dcterms:W3CDTF">2015-04-08T09:12:02Z</dcterms:modified>
</cp:coreProperties>
</file>