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69" r:id="rId16"/>
    <p:sldId id="270" r:id="rId17"/>
    <p:sldId id="271" r:id="rId18"/>
    <p:sldId id="287" r:id="rId19"/>
    <p:sldId id="272" r:id="rId20"/>
    <p:sldId id="273" r:id="rId21"/>
    <p:sldId id="289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4526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8982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3570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762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1603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668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6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2658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255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724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297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069BEE-BBAF-400D-8838-FF023122EA3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6AB2FD-3148-4EFA-A758-6C46A53C4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5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88" y="0"/>
            <a:ext cx="108284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678" y="3030664"/>
            <a:ext cx="9144000" cy="3566160"/>
          </a:xfr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CA" sz="4400" b="1" dirty="0" smtClean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  <a:latin typeface="AlternateGothic2 BT" panose="020B0608020202050204" pitchFamily="34" charset="0"/>
              </a:rPr>
              <a:t>AN OVERVIEW OF</a:t>
            </a:r>
            <a:r>
              <a:rPr lang="en-CA" sz="9600" b="1" dirty="0" smtClean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  <a:latin typeface="AlternateGothic2 BT" panose="020B0608020202050204" pitchFamily="34" charset="0"/>
              </a:rPr>
              <a:t/>
            </a:r>
            <a:br>
              <a:rPr lang="en-CA" sz="9600" b="1" dirty="0" smtClean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  <a:latin typeface="AlternateGothic2 BT" panose="020B0608020202050204" pitchFamily="34" charset="0"/>
              </a:rPr>
            </a:br>
            <a:r>
              <a:rPr lang="en-CA" sz="10000" b="1" dirty="0" smtClean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  <a:latin typeface="AlternateGothic2 BT" panose="020B0608020202050204" pitchFamily="34" charset="0"/>
              </a:rPr>
              <a:t>IMPERIALISM IN INDIA</a:t>
            </a:r>
            <a:endParaRPr lang="en-US" sz="10000" b="1" dirty="0">
              <a:solidFill>
                <a:schemeClr val="accent1"/>
              </a:solidFill>
              <a:effectLst>
                <a:glow rad="127000">
                  <a:schemeClr val="bg1"/>
                </a:glow>
              </a:effectLst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224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The British East India Company used a technique called “commercial colonization”.</a:t>
            </a:r>
          </a:p>
          <a:p>
            <a:pPr lvl="1"/>
            <a:r>
              <a:rPr lang="en-CA" sz="2800" dirty="0" smtClean="0"/>
              <a:t>It controlled India’s foreign trade and used its armies to control local governments.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849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363403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The soldiers of the British East India Company were called “</a:t>
            </a:r>
            <a:r>
              <a:rPr lang="en-CA" sz="3200" dirty="0" err="1" smtClean="0"/>
              <a:t>sepoys</a:t>
            </a:r>
            <a:r>
              <a:rPr lang="en-CA" sz="3200" dirty="0" smtClean="0"/>
              <a:t>”.</a:t>
            </a:r>
          </a:p>
          <a:p>
            <a:pPr lvl="1"/>
            <a:r>
              <a:rPr lang="en-CA" sz="2600" dirty="0" smtClean="0"/>
              <a:t>Indian soldiers who served in the army of Europeans.</a:t>
            </a:r>
          </a:p>
          <a:p>
            <a:r>
              <a:rPr lang="en-CA" sz="2800" dirty="0" smtClean="0"/>
              <a:t>The British East India Company would use these </a:t>
            </a:r>
            <a:r>
              <a:rPr lang="en-CA" sz="2800" dirty="0" err="1" smtClean="0"/>
              <a:t>sepoys</a:t>
            </a:r>
            <a:r>
              <a:rPr lang="en-CA" sz="2800" dirty="0" smtClean="0"/>
              <a:t> to gain direct political control over some parts of India.</a:t>
            </a:r>
            <a:endParaRPr lang="en-US" sz="2800" dirty="0"/>
          </a:p>
        </p:txBody>
      </p:sp>
      <p:pic>
        <p:nvPicPr>
          <p:cNvPr id="7170" name="Picture 2" descr="http://upload.wikimedia.org/wikipedia/commons/thumb/3/3f/Awan_Sepoy_(30th_Punjabis).jpg/220px-Awan_Sepoy_(30th_Punjabi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779">
            <a:off x="6142672" y="1943100"/>
            <a:ext cx="2000250" cy="4200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61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Although officially regulated by the British parliament, the British East India Company generally had free reign over India until the mid-1800s.</a:t>
            </a:r>
          </a:p>
          <a:p>
            <a:pPr lvl="1"/>
            <a:r>
              <a:rPr lang="en-CA" sz="2600" dirty="0" smtClean="0"/>
              <a:t>In 1857, an uprising know as the </a:t>
            </a:r>
            <a:r>
              <a:rPr lang="en-CA" sz="2600" dirty="0" err="1" smtClean="0"/>
              <a:t>Sepoy</a:t>
            </a:r>
            <a:r>
              <a:rPr lang="en-CA" sz="2600" dirty="0" smtClean="0"/>
              <a:t> Mutiny ended the rule of the British East India Company and the British parliament began to play a larger role in control over India.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24318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2800" dirty="0" err="1" smtClean="0"/>
              <a:t>Sepoy</a:t>
            </a:r>
            <a:r>
              <a:rPr lang="en-CA" sz="2800" dirty="0" smtClean="0"/>
              <a:t> Mutiny began in 1857, as the </a:t>
            </a:r>
            <a:r>
              <a:rPr lang="en-CA" sz="2800" dirty="0" err="1" smtClean="0"/>
              <a:t>sepoy</a:t>
            </a:r>
            <a:r>
              <a:rPr lang="en-CA" sz="2800" dirty="0" smtClean="0"/>
              <a:t> soldier became angered with the British East India Company.</a:t>
            </a:r>
          </a:p>
          <a:p>
            <a:pPr lvl="1"/>
            <a:r>
              <a:rPr lang="en-CA" sz="2400" dirty="0" smtClean="0"/>
              <a:t>Rumors that the bullet cartridges of the </a:t>
            </a:r>
            <a:r>
              <a:rPr lang="en-CA" sz="2400" dirty="0" err="1" smtClean="0"/>
              <a:t>sepoy</a:t>
            </a:r>
            <a:r>
              <a:rPr lang="en-CA" sz="2400" dirty="0" smtClean="0"/>
              <a:t> soldiers were greased with the fat from beef and pork.</a:t>
            </a:r>
          </a:p>
          <a:p>
            <a:pPr lvl="1"/>
            <a:r>
              <a:rPr lang="en-CA" sz="2400" dirty="0" err="1" smtClean="0"/>
              <a:t>Sepoy</a:t>
            </a:r>
            <a:r>
              <a:rPr lang="en-CA" sz="2400" dirty="0" smtClean="0"/>
              <a:t> soldiers were either Hindu or Muslim</a:t>
            </a:r>
          </a:p>
          <a:p>
            <a:pPr lvl="2"/>
            <a:r>
              <a:rPr lang="en-CA" sz="2000" dirty="0" smtClean="0"/>
              <a:t>Beef was considered untouchable by Hindus</a:t>
            </a:r>
          </a:p>
          <a:p>
            <a:pPr lvl="2"/>
            <a:r>
              <a:rPr lang="en-CA" sz="2000" dirty="0" smtClean="0"/>
              <a:t>Pork was considered untouchable by Muslims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7760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hotodivision.gov.in/writereaddata/webimages/special_features/12294478141_dsc_2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20"/>
            <a:ext cx="9144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99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As well, the </a:t>
            </a:r>
            <a:r>
              <a:rPr lang="en-CA" sz="3200" dirty="0" err="1" smtClean="0"/>
              <a:t>sepoys</a:t>
            </a:r>
            <a:r>
              <a:rPr lang="en-CA" sz="3200" dirty="0" smtClean="0"/>
              <a:t> resented that the British were trying to convert them to Christianity and make them adopt European customs.</a:t>
            </a:r>
          </a:p>
          <a:p>
            <a:pPr lvl="1"/>
            <a:r>
              <a:rPr lang="en-CA" sz="2800" dirty="0" smtClean="0"/>
              <a:t>The </a:t>
            </a:r>
            <a:r>
              <a:rPr lang="en-CA" sz="2800" dirty="0" err="1" smtClean="0"/>
              <a:t>Sepoy</a:t>
            </a:r>
            <a:r>
              <a:rPr lang="en-CA" sz="2800" dirty="0" smtClean="0"/>
              <a:t> Mutiny spread across India.</a:t>
            </a:r>
          </a:p>
          <a:p>
            <a:pPr lvl="2"/>
            <a:r>
              <a:rPr lang="en-CA" sz="2400" dirty="0" smtClean="0"/>
              <a:t>It was supported by both princes and peasants, as many Indians saw it as an opportunity to free themselves from British control.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878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However, British troops stopped the uprising in 1858.</a:t>
            </a:r>
          </a:p>
          <a:p>
            <a:pPr lvl="1"/>
            <a:r>
              <a:rPr lang="en-CA" sz="2200" dirty="0" smtClean="0"/>
              <a:t>The British parliament took over control of the colony in India.</a:t>
            </a:r>
          </a:p>
          <a:p>
            <a:r>
              <a:rPr lang="en-CA" sz="3200" dirty="0" smtClean="0"/>
              <a:t>While the British East India Company had lost its control, the Indian people were still controlled by the British.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125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 1858 the British government established full colonial rule over India.</a:t>
            </a:r>
          </a:p>
          <a:p>
            <a:pPr lvl="1"/>
            <a:r>
              <a:rPr lang="en-CA" sz="3000" dirty="0" smtClean="0"/>
              <a:t>British government officials were directly in charge of controlling Indian affairs.</a:t>
            </a:r>
          </a:p>
          <a:p>
            <a:pPr lvl="2"/>
            <a:r>
              <a:rPr lang="en-CA" sz="2600" dirty="0" smtClean="0"/>
              <a:t>Controlling local laws, and policies.</a:t>
            </a:r>
          </a:p>
        </p:txBody>
      </p:sp>
      <p:pic>
        <p:nvPicPr>
          <p:cNvPr id="9218" name="Picture 2" descr="http://www.rashmee.com/wp-content/uploads/2013/03/The_Queens_Own_Madras_Sappers_and_Miners_Review_Order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85" y="4175548"/>
            <a:ext cx="2586990" cy="198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38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The </a:t>
            </a:r>
            <a:r>
              <a:rPr lang="en-CA" sz="3200" dirty="0"/>
              <a:t>part of India that was under direct British rule was called the Raj</a:t>
            </a:r>
            <a:r>
              <a:rPr lang="en-CA" sz="3200" dirty="0" smtClean="0"/>
              <a:t>.</a:t>
            </a:r>
          </a:p>
          <a:p>
            <a:pPr marL="0" indent="0">
              <a:buNone/>
            </a:pPr>
            <a:r>
              <a:rPr lang="en-CA" sz="3200" dirty="0" smtClean="0"/>
              <a:t>The </a:t>
            </a:r>
            <a:r>
              <a:rPr lang="en-CA" sz="3200" dirty="0"/>
              <a:t>term Raj referred to British rule over India from 1757 until 1947. </a:t>
            </a:r>
            <a:endParaRPr lang="en-CA" sz="3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2600" dirty="0" smtClean="0"/>
              <a:t>A </a:t>
            </a:r>
            <a:r>
              <a:rPr lang="en-CA" sz="2600" dirty="0"/>
              <a:t>cabinet minister in London directed policy, and a British governor-general in India carried out the government’s orders</a:t>
            </a:r>
            <a:r>
              <a:rPr lang="en-CA" sz="26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4798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3777615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 1877, British Prime Minister, Benjamin Disraeli had Queen Victoria recognized as the ‘Empress of India’.</a:t>
            </a:r>
            <a:endParaRPr lang="en-US" sz="2600" dirty="0"/>
          </a:p>
        </p:txBody>
      </p:sp>
      <p:pic>
        <p:nvPicPr>
          <p:cNvPr id="10242" name="Picture 2" descr="http://imagecache2.allposters.com/images/LIFPOD/5577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09" y="1444361"/>
            <a:ext cx="3529669" cy="469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82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063366" cy="4023360"/>
          </a:xfrm>
        </p:spPr>
        <p:txBody>
          <a:bodyPr/>
          <a:lstStyle/>
          <a:p>
            <a:r>
              <a:rPr lang="en-CA" sz="3200" dirty="0" smtClean="0"/>
              <a:t>European trade with India was established following the 1498 voyage of explorer Vasco da Gama.</a:t>
            </a:r>
          </a:p>
          <a:p>
            <a:pPr lvl="1"/>
            <a:r>
              <a:rPr lang="en-CA" sz="2800" dirty="0" smtClean="0"/>
              <a:t>British, French, Portuguese and Dutch merchants soon established trade routes.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upload.wikimedia.org/wikipedia/commons/8/8d/Vasco_da_Gama_-_18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902885"/>
            <a:ext cx="3108960" cy="4276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91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 1890, approximately 1,000 British officials ran a colonial government that ruled over 280 million Indian people.</a:t>
            </a:r>
          </a:p>
          <a:p>
            <a:r>
              <a:rPr lang="en-CA" sz="3200" dirty="0" smtClean="0"/>
              <a:t>India would be important to the British Empire as a source of raw materials and the British would famously refer to India as Britain’s “jewel in the crown”.</a:t>
            </a:r>
          </a:p>
        </p:txBody>
      </p:sp>
    </p:spTree>
    <p:extLst>
      <p:ext uri="{BB962C8B-B14F-4D97-AF65-F5344CB8AC3E}">
        <p14:creationId xmlns:p14="http://schemas.microsoft.com/office/powerpoint/2010/main" val="3349612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.gr-assets.com/540x540/fit/hostedimages/1380368790/721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6" y="490537"/>
            <a:ext cx="8355523" cy="541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54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During the Age of Imperialism the British government tried to impose British culture on India.</a:t>
            </a:r>
          </a:p>
          <a:p>
            <a:pPr lvl="1"/>
            <a:r>
              <a:rPr lang="en-CA" sz="3000" dirty="0" smtClean="0"/>
              <a:t>Indians were encouraged to speak, dress and live like Europeans.</a:t>
            </a:r>
          </a:p>
          <a:p>
            <a:pPr lvl="2"/>
            <a:r>
              <a:rPr lang="en-CA" sz="2600" dirty="0" smtClean="0"/>
              <a:t>British officials believed that Indians would improve their lives if they adopted the ways of Europeans.</a:t>
            </a:r>
          </a:p>
        </p:txBody>
      </p:sp>
    </p:spTree>
    <p:extLst>
      <p:ext uri="{BB962C8B-B14F-4D97-AF65-F5344CB8AC3E}">
        <p14:creationId xmlns:p14="http://schemas.microsoft.com/office/powerpoint/2010/main" val="195431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British rule in India impact life in India in several different ways.</a:t>
            </a:r>
          </a:p>
          <a:p>
            <a:pPr lvl="1"/>
            <a:r>
              <a:rPr lang="en-CA" sz="2400" dirty="0" smtClean="0"/>
              <a:t>The British would bring about major economic and social changes in India.</a:t>
            </a:r>
          </a:p>
        </p:txBody>
      </p:sp>
    </p:spTree>
    <p:extLst>
      <p:ext uri="{BB962C8B-B14F-4D97-AF65-F5344CB8AC3E}">
        <p14:creationId xmlns:p14="http://schemas.microsoft.com/office/powerpoint/2010/main" val="4082572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249103" cy="4455054"/>
          </a:xfrm>
        </p:spPr>
        <p:txBody>
          <a:bodyPr>
            <a:normAutofit fontScale="92500" lnSpcReduction="10000"/>
          </a:bodyPr>
          <a:lstStyle/>
          <a:p>
            <a:r>
              <a:rPr lang="en-CA" sz="4000" dirty="0" smtClean="0"/>
              <a:t>Economic changes:</a:t>
            </a:r>
          </a:p>
          <a:p>
            <a:pPr lvl="1"/>
            <a:r>
              <a:rPr lang="en-CA" sz="3600" dirty="0" smtClean="0"/>
              <a:t>The Industrial Revolution created the factory system in Britain.</a:t>
            </a:r>
          </a:p>
          <a:p>
            <a:pPr lvl="2"/>
            <a:r>
              <a:rPr lang="en-CA" sz="2400" dirty="0" smtClean="0"/>
              <a:t>The British government viewed India as a source of cheap raw materials to feed its factories.</a:t>
            </a:r>
          </a:p>
          <a:p>
            <a:pPr lvl="2"/>
            <a:r>
              <a:rPr lang="en-CA" sz="2400" dirty="0" smtClean="0"/>
              <a:t>As well, the British viewed the large Indian population as a market for goods produced from the British factories.</a:t>
            </a:r>
          </a:p>
        </p:txBody>
      </p:sp>
      <p:pic>
        <p:nvPicPr>
          <p:cNvPr id="12290" name="Picture 2" descr="http://www.makingitmagazine.net/wp-content/uploads/2014/03/second-industry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005">
            <a:off x="5129215" y="2674586"/>
            <a:ext cx="3541712" cy="2368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52291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 lnSpcReduction="10000"/>
          </a:bodyPr>
          <a:lstStyle/>
          <a:p>
            <a:r>
              <a:rPr lang="en-CA" sz="4000" dirty="0" smtClean="0"/>
              <a:t>Economic changes:</a:t>
            </a:r>
          </a:p>
          <a:p>
            <a:pPr lvl="1"/>
            <a:r>
              <a:rPr lang="en-CA" sz="3600" dirty="0" smtClean="0"/>
              <a:t>The British discouraged local Indian industries, and instead pushed Indians to produce resources that would benefit Britain.</a:t>
            </a:r>
          </a:p>
          <a:p>
            <a:pPr lvl="2"/>
            <a:r>
              <a:rPr lang="en-CA" sz="2800" dirty="0" smtClean="0"/>
              <a:t>Indian farmers were encouraged to produce cotton instead of food crops so the cotton could be sent to Britain for production.</a:t>
            </a:r>
          </a:p>
          <a:p>
            <a:pPr lvl="2"/>
            <a:r>
              <a:rPr lang="en-CA" sz="2800" dirty="0" smtClean="0"/>
              <a:t>Some of the goods made from Indian cotton was then sold back to India.</a:t>
            </a:r>
          </a:p>
        </p:txBody>
      </p:sp>
    </p:spTree>
    <p:extLst>
      <p:ext uri="{BB962C8B-B14F-4D97-AF65-F5344CB8AC3E}">
        <p14:creationId xmlns:p14="http://schemas.microsoft.com/office/powerpoint/2010/main" val="552402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Social changes:</a:t>
            </a:r>
          </a:p>
          <a:p>
            <a:pPr lvl="1"/>
            <a:r>
              <a:rPr lang="en-CA" sz="3600" dirty="0" smtClean="0"/>
              <a:t>The Indian population grew rapidly.</a:t>
            </a:r>
          </a:p>
          <a:p>
            <a:pPr lvl="2"/>
            <a:r>
              <a:rPr lang="en-CA" sz="2400" dirty="0" smtClean="0"/>
              <a:t>The British introduced programs to improve healthcare in India, including the training of doctors and building of hospitals.</a:t>
            </a:r>
          </a:p>
        </p:txBody>
      </p:sp>
    </p:spTree>
    <p:extLst>
      <p:ext uri="{BB962C8B-B14F-4D97-AF65-F5344CB8AC3E}">
        <p14:creationId xmlns:p14="http://schemas.microsoft.com/office/powerpoint/2010/main" val="1005330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 fontScale="92500" lnSpcReduction="10000"/>
          </a:bodyPr>
          <a:lstStyle/>
          <a:p>
            <a:r>
              <a:rPr lang="en-CA" sz="4000" dirty="0" smtClean="0"/>
              <a:t>Social changes:</a:t>
            </a:r>
          </a:p>
          <a:p>
            <a:pPr lvl="1"/>
            <a:r>
              <a:rPr lang="en-CA" sz="3600" dirty="0" smtClean="0"/>
              <a:t>The growing population of India led to India having some of the largest cities in the world.</a:t>
            </a:r>
          </a:p>
          <a:p>
            <a:pPr lvl="2"/>
            <a:r>
              <a:rPr lang="en-CA" sz="2400" dirty="0" smtClean="0"/>
              <a:t>In these cities, young Indians attended British-run schools and colleges.</a:t>
            </a:r>
          </a:p>
          <a:p>
            <a:pPr lvl="2"/>
            <a:r>
              <a:rPr lang="en-CA" sz="2400" dirty="0" smtClean="0"/>
              <a:t>They studied science, math, history, literature and philosophy.</a:t>
            </a:r>
          </a:p>
          <a:p>
            <a:pPr lvl="3"/>
            <a:r>
              <a:rPr lang="en-CA" sz="2400" dirty="0" smtClean="0"/>
              <a:t>The same courses that students in Britain studied.</a:t>
            </a:r>
          </a:p>
          <a:p>
            <a:pPr lvl="2"/>
            <a:r>
              <a:rPr lang="en-CA" sz="2400" dirty="0" smtClean="0"/>
              <a:t>These students became doctors and lawyers, professors, etc.</a:t>
            </a:r>
          </a:p>
          <a:p>
            <a:pPr lvl="2"/>
            <a:r>
              <a:rPr lang="en-CA" sz="2400" dirty="0" smtClean="0"/>
              <a:t>They became a new upper class of people in India and were counted upon to help ensure British rule in India.</a:t>
            </a:r>
          </a:p>
        </p:txBody>
      </p:sp>
    </p:spTree>
    <p:extLst>
      <p:ext uri="{BB962C8B-B14F-4D97-AF65-F5344CB8AC3E}">
        <p14:creationId xmlns:p14="http://schemas.microsoft.com/office/powerpoint/2010/main" val="3078511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As time passed, new opposition within India grew against British rule.</a:t>
            </a:r>
          </a:p>
          <a:p>
            <a:pPr lvl="1"/>
            <a:r>
              <a:rPr lang="en-CA" sz="2800" dirty="0" smtClean="0"/>
              <a:t>In 1885, a group of well-educated middle-class Indians formed the political party of Indian National Congress.</a:t>
            </a:r>
          </a:p>
        </p:txBody>
      </p:sp>
      <p:pic>
        <p:nvPicPr>
          <p:cNvPr id="13314" name="Picture 2" descr="http://upload.wikimedia.org/wikipedia/commons/b/bb/1st_INC18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8975" r="5366" b="3873"/>
          <a:stretch/>
        </p:blipFill>
        <p:spPr bwMode="auto">
          <a:xfrm>
            <a:off x="3066097" y="4200525"/>
            <a:ext cx="3057525" cy="1951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67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Indian National Congress</a:t>
            </a:r>
          </a:p>
          <a:p>
            <a:pPr lvl="1"/>
            <a:r>
              <a:rPr lang="en-CA" sz="2600" dirty="0" smtClean="0"/>
              <a:t>Known as the Congress, the part led a nationalist movement in India.</a:t>
            </a:r>
          </a:p>
          <a:p>
            <a:pPr lvl="1"/>
            <a:r>
              <a:rPr lang="en-CA" sz="2600" dirty="0" smtClean="0"/>
              <a:t>In the early 1900s, these nationalists began calling for an end to British rule in India.</a:t>
            </a:r>
          </a:p>
        </p:txBody>
      </p:sp>
      <p:pic>
        <p:nvPicPr>
          <p:cNvPr id="14338" name="Picture 2" descr="http://4.bp.blogspot.com/_e6G0-8S0_Fo/SKVKTQajkrI/AAAAAAAAACQ/leq8x0uP6LY/s320/india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60" y="4058973"/>
            <a:ext cx="30480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991929" cy="4023360"/>
          </a:xfrm>
        </p:spPr>
        <p:txBody>
          <a:bodyPr>
            <a:normAutofit fontScale="92500" lnSpcReduction="10000"/>
          </a:bodyPr>
          <a:lstStyle/>
          <a:p>
            <a:r>
              <a:rPr lang="en-CA" sz="3200" dirty="0" smtClean="0"/>
              <a:t>At first, Europe did not pose a threat to India.</a:t>
            </a:r>
          </a:p>
          <a:p>
            <a:pPr lvl="1"/>
            <a:r>
              <a:rPr lang="en-CA" sz="2600" dirty="0" smtClean="0"/>
              <a:t>The Mughal Empire was at its height in India.</a:t>
            </a:r>
          </a:p>
          <a:p>
            <a:pPr lvl="2"/>
            <a:r>
              <a:rPr lang="en-CA" sz="2400" dirty="0"/>
              <a:t>N</a:t>
            </a:r>
            <a:r>
              <a:rPr lang="en-CA" sz="2400" dirty="0" smtClean="0"/>
              <a:t>otable for:</a:t>
            </a:r>
          </a:p>
          <a:p>
            <a:pPr lvl="3"/>
            <a:r>
              <a:rPr lang="en-CA" sz="2400" dirty="0"/>
              <a:t>I</a:t>
            </a:r>
            <a:r>
              <a:rPr lang="en-CA" sz="2400" dirty="0" smtClean="0"/>
              <a:t>ts </a:t>
            </a:r>
            <a:r>
              <a:rPr lang="en-CA" sz="2400" dirty="0"/>
              <a:t>more than two centuries of effective rule over much of </a:t>
            </a:r>
            <a:r>
              <a:rPr lang="en-CA" sz="2400" dirty="0" smtClean="0"/>
              <a:t>India</a:t>
            </a:r>
          </a:p>
          <a:p>
            <a:pPr lvl="3"/>
            <a:r>
              <a:rPr lang="en-CA" sz="2400" dirty="0"/>
              <a:t>T</a:t>
            </a:r>
            <a:r>
              <a:rPr lang="en-CA" sz="2400" dirty="0" smtClean="0"/>
              <a:t>he </a:t>
            </a:r>
            <a:r>
              <a:rPr lang="en-CA" sz="2400" dirty="0"/>
              <a:t>ability of its </a:t>
            </a:r>
            <a:r>
              <a:rPr lang="en-CA" sz="2400" dirty="0" smtClean="0"/>
              <a:t>rulers to rule effectively</a:t>
            </a:r>
          </a:p>
          <a:p>
            <a:pPr lvl="3"/>
            <a:r>
              <a:rPr lang="en-CA" sz="2400" dirty="0" smtClean="0"/>
              <a:t>Its </a:t>
            </a:r>
            <a:r>
              <a:rPr lang="en-CA" sz="2400" dirty="0"/>
              <a:t>administrative </a:t>
            </a:r>
            <a:r>
              <a:rPr lang="en-CA" sz="2400" dirty="0" smtClean="0"/>
              <a:t>organization</a:t>
            </a:r>
            <a:endParaRPr lang="en-US" dirty="0"/>
          </a:p>
        </p:txBody>
      </p:sp>
      <p:pic>
        <p:nvPicPr>
          <p:cNvPr id="2050" name="Picture 2" descr="http://www.artnindia.com/wp-content/uploads/imported/Mughal-Empire-Miniature-Painting-Shah-Shuja-Aurangzeb-Murad-Baksh-Handmade-Art-19073516784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690">
            <a:off x="5261614" y="2117206"/>
            <a:ext cx="321945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6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Indian National Congress</a:t>
            </a:r>
          </a:p>
          <a:p>
            <a:pPr lvl="1"/>
            <a:r>
              <a:rPr lang="en-CA" sz="2600" dirty="0" smtClean="0"/>
              <a:t>They urged Indians to boycott (stop buying) British goods.</a:t>
            </a:r>
          </a:p>
          <a:p>
            <a:pPr lvl="2"/>
            <a:r>
              <a:rPr lang="en-CA" sz="2200" dirty="0" smtClean="0"/>
              <a:t>They hoped this would end British control over the lives of Indians.</a:t>
            </a:r>
          </a:p>
        </p:txBody>
      </p:sp>
    </p:spTree>
    <p:extLst>
      <p:ext uri="{BB962C8B-B14F-4D97-AF65-F5344CB8AC3E}">
        <p14:creationId xmlns:p14="http://schemas.microsoft.com/office/powerpoint/2010/main" val="3300242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26339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Indian National Congress</a:t>
            </a:r>
          </a:p>
          <a:p>
            <a:pPr lvl="1"/>
            <a:r>
              <a:rPr lang="en-CA" sz="2600" dirty="0" smtClean="0"/>
              <a:t>The best known nationalist leader was Mohandas Gandhi.</a:t>
            </a:r>
          </a:p>
          <a:p>
            <a:pPr lvl="2"/>
            <a:r>
              <a:rPr lang="en-CA" sz="2400" dirty="0"/>
              <a:t>M</a:t>
            </a:r>
            <a:r>
              <a:rPr lang="en-CA" sz="2400" dirty="0" smtClean="0"/>
              <a:t>ore </a:t>
            </a:r>
            <a:r>
              <a:rPr lang="en-CA" sz="2400" dirty="0"/>
              <a:t>commonly known as ‘Mahatma’ (meaning ‘Great Soul’) </a:t>
            </a:r>
            <a:endParaRPr lang="en-CA" sz="2400" dirty="0" smtClean="0"/>
          </a:p>
          <a:p>
            <a:pPr lvl="2"/>
            <a:r>
              <a:rPr lang="en-CA" sz="2400" dirty="0" smtClean="0"/>
              <a:t>He was born </a:t>
            </a:r>
            <a:r>
              <a:rPr lang="en-CA" sz="2400" dirty="0"/>
              <a:t>in North West India, on </a:t>
            </a:r>
            <a:r>
              <a:rPr lang="en-CA" sz="2400" dirty="0" smtClean="0"/>
              <a:t>the 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of </a:t>
            </a:r>
            <a:r>
              <a:rPr lang="en-CA" sz="2400" dirty="0"/>
              <a:t>October 1869, into a Hindu </a:t>
            </a:r>
            <a:r>
              <a:rPr lang="en-CA" sz="2400" dirty="0" smtClean="0"/>
              <a:t>family</a:t>
            </a:r>
            <a:r>
              <a:rPr lang="en-CA" sz="2400" dirty="0"/>
              <a:t>.</a:t>
            </a:r>
            <a:endParaRPr lang="en-CA" sz="2400" dirty="0" smtClean="0"/>
          </a:p>
          <a:p>
            <a:pPr lvl="2"/>
            <a:endParaRPr lang="en-CA" dirty="0" smtClean="0"/>
          </a:p>
        </p:txBody>
      </p:sp>
      <p:pic>
        <p:nvPicPr>
          <p:cNvPr id="16386" name="Picture 2" descr="http://cp91279.biography.com/1000509261001/1000509261001_2033463483001_Mahatma-Gandhi-A-Legacy-of-Pe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0" r="22634"/>
          <a:stretch/>
        </p:blipFill>
        <p:spPr bwMode="auto">
          <a:xfrm rot="185085">
            <a:off x="5400677" y="2158739"/>
            <a:ext cx="3082616" cy="3699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96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340614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Gandhi</a:t>
            </a:r>
          </a:p>
          <a:p>
            <a:pPr lvl="1"/>
            <a:r>
              <a:rPr lang="en-CA" sz="2200" dirty="0" smtClean="0"/>
              <a:t>Gandhi trained to be a lawyer in England at the age of 18</a:t>
            </a:r>
          </a:p>
          <a:p>
            <a:pPr lvl="1"/>
            <a:r>
              <a:rPr lang="en-CA" sz="2200" dirty="0" smtClean="0"/>
              <a:t>Accepted a one year contract with a law firm in South Africa in 1893.</a:t>
            </a:r>
          </a:p>
          <a:p>
            <a:pPr lvl="1"/>
            <a:r>
              <a:rPr lang="en-CA" sz="2200" dirty="0"/>
              <a:t>Although not </a:t>
            </a:r>
            <a:r>
              <a:rPr lang="en-CA" sz="2200" dirty="0" smtClean="0"/>
              <a:t>yet a law</a:t>
            </a:r>
            <a:r>
              <a:rPr lang="en-CA" sz="2200" dirty="0"/>
              <a:t>, the system of ‘apartheid’ was very much in </a:t>
            </a:r>
            <a:r>
              <a:rPr lang="en-CA" sz="2200" dirty="0" smtClean="0"/>
              <a:t>existence in South </a:t>
            </a:r>
            <a:r>
              <a:rPr lang="en-CA" sz="2200" dirty="0"/>
              <a:t>Africa at </a:t>
            </a:r>
            <a:r>
              <a:rPr lang="en-CA" sz="2200" dirty="0" smtClean="0"/>
              <a:t>time. </a:t>
            </a:r>
            <a:endParaRPr lang="en-CA" dirty="0" smtClean="0"/>
          </a:p>
          <a:p>
            <a:pPr lvl="2"/>
            <a:endParaRPr lang="en-CA" dirty="0" smtClean="0"/>
          </a:p>
        </p:txBody>
      </p:sp>
      <p:pic>
        <p:nvPicPr>
          <p:cNvPr id="15364" name="Picture 4" descr="Young Gandhi to Mahatma 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66">
            <a:off x="4871404" y="2003426"/>
            <a:ext cx="3185159" cy="391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80742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Gandhi</a:t>
            </a:r>
          </a:p>
          <a:p>
            <a:pPr lvl="1"/>
            <a:r>
              <a:rPr lang="en-CA" sz="2200" dirty="0" smtClean="0"/>
              <a:t>Gandhi </a:t>
            </a:r>
            <a:r>
              <a:rPr lang="en-CA" sz="2200" dirty="0"/>
              <a:t>spent the next 21 years living in South Africa, and railed against the injustice of racial segregation. </a:t>
            </a:r>
            <a:endParaRPr lang="en-CA" sz="2200" dirty="0" smtClean="0"/>
          </a:p>
          <a:p>
            <a:pPr lvl="1"/>
            <a:r>
              <a:rPr lang="en-CA" sz="2200" dirty="0" smtClean="0"/>
              <a:t>On </a:t>
            </a:r>
            <a:r>
              <a:rPr lang="en-CA" sz="2200" dirty="0"/>
              <a:t>one occasion he was thrown from a first class train carriage, despite being in possession of a valid ticket. </a:t>
            </a:r>
            <a:endParaRPr lang="en-CA" sz="2200" dirty="0" smtClean="0"/>
          </a:p>
          <a:p>
            <a:pPr lvl="1"/>
            <a:r>
              <a:rPr lang="en-CA" sz="2200" dirty="0" smtClean="0"/>
              <a:t>Witnessing </a:t>
            </a:r>
            <a:r>
              <a:rPr lang="en-CA" sz="2200" dirty="0"/>
              <a:t>the racial bias experienced by his countrymen served as a catalyst for his later activism, and he attempted to fight segregation at all levels.</a:t>
            </a:r>
            <a:endParaRPr lang="en-CA" sz="1900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48395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Gandhi</a:t>
            </a:r>
          </a:p>
          <a:p>
            <a:pPr lvl="1"/>
            <a:r>
              <a:rPr lang="en-CA" sz="2400" dirty="0"/>
              <a:t>On his return to India in 1916, Gandhi developed his practice of non-violent civic </a:t>
            </a:r>
            <a:r>
              <a:rPr lang="en-CA" sz="2400" dirty="0" smtClean="0"/>
              <a:t>disobedience.</a:t>
            </a:r>
          </a:p>
          <a:p>
            <a:pPr lvl="1"/>
            <a:r>
              <a:rPr lang="en-CA" sz="2400" dirty="0" smtClean="0"/>
              <a:t>He rallied widespread support for India’s independence movement from British rule.</a:t>
            </a:r>
          </a:p>
          <a:p>
            <a:pPr lvl="1"/>
            <a:r>
              <a:rPr lang="en-CA" sz="2400" dirty="0" smtClean="0"/>
              <a:t>He eventually helped India claim its independence.</a:t>
            </a:r>
            <a:endParaRPr lang="en-CA" dirty="0" smtClean="0"/>
          </a:p>
          <a:p>
            <a:pPr lvl="2"/>
            <a:endParaRPr lang="en-CA" dirty="0" smtClean="0"/>
          </a:p>
        </p:txBody>
      </p:sp>
      <p:pic>
        <p:nvPicPr>
          <p:cNvPr id="4" name="Picture 2" descr="http://jto.s3.amazonaws.com/wp-content/uploads/2013/01/fl20110814x1a-870x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42" y="4364886"/>
            <a:ext cx="3709035" cy="168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42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For almost 200 years the Mughal Empire ruled over India.</a:t>
            </a:r>
          </a:p>
          <a:p>
            <a:r>
              <a:rPr lang="en-CA" sz="4000" dirty="0" smtClean="0"/>
              <a:t>However, during the 1700s, the empire began to lose its hold over India.</a:t>
            </a:r>
          </a:p>
          <a:p>
            <a:pPr lvl="1"/>
            <a:r>
              <a:rPr lang="en-CA" sz="2400" dirty="0" smtClean="0"/>
              <a:t>It suffered a lack of strong leaders.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5491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During the rule of the Mughal Empire both Hindus and Muslims supported the emperor.</a:t>
            </a:r>
          </a:p>
          <a:p>
            <a:r>
              <a:rPr lang="en-CA" sz="3200" dirty="0" smtClean="0"/>
              <a:t>As time passed the prestige of the emperor faded.</a:t>
            </a:r>
          </a:p>
          <a:p>
            <a:pPr lvl="1"/>
            <a:r>
              <a:rPr lang="en-CA" sz="2800" dirty="0" smtClean="0"/>
              <a:t>The Hindus and the Muslims began to fight.</a:t>
            </a:r>
          </a:p>
          <a:p>
            <a:pPr marL="201168" lvl="1" indent="0">
              <a:buNone/>
            </a:pPr>
            <a:r>
              <a:rPr lang="en-CA" sz="3200" dirty="0" smtClean="0"/>
              <a:t>Europeans took advantage of the internal divide and began to advance in India.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9911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191954" cy="4023360"/>
          </a:xfrm>
        </p:spPr>
        <p:txBody>
          <a:bodyPr>
            <a:normAutofit lnSpcReduction="10000"/>
          </a:bodyPr>
          <a:lstStyle/>
          <a:p>
            <a:r>
              <a:rPr lang="en-CA" sz="3200" dirty="0" smtClean="0"/>
              <a:t>As the Mughal Empire collapsed, French and British trading companies began to compete for control of trade with India.</a:t>
            </a:r>
          </a:p>
          <a:p>
            <a:pPr lvl="1"/>
            <a:r>
              <a:rPr lang="en-CA" sz="3000" dirty="0" smtClean="0"/>
              <a:t>The British East India Company would come to play an important role in India.</a:t>
            </a:r>
            <a:endParaRPr lang="en-US" sz="3000" dirty="0"/>
          </a:p>
        </p:txBody>
      </p:sp>
      <p:pic>
        <p:nvPicPr>
          <p:cNvPr id="3074" name="Picture 2" descr="http://s3.amazonaws.com/engrade-myfiles/4014049717365995/image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4" y="2128626"/>
            <a:ext cx="3457575" cy="3457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36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006216" cy="4555066"/>
          </a:xfrm>
        </p:spPr>
        <p:txBody>
          <a:bodyPr>
            <a:normAutofit/>
          </a:bodyPr>
          <a:lstStyle/>
          <a:p>
            <a:r>
              <a:rPr lang="en-CA" sz="3200" dirty="0" smtClean="0"/>
              <a:t>During the 1700s, the British East India Company began to promote its interests in India.</a:t>
            </a:r>
          </a:p>
          <a:p>
            <a:pPr lvl="1"/>
            <a:r>
              <a:rPr lang="en-CA" sz="2800" dirty="0" smtClean="0"/>
              <a:t>Founded in 1600 to make profit by selling Indian products such as cotton, silk, sugar around the world.</a:t>
            </a:r>
            <a:endParaRPr lang="en-US" sz="2800" dirty="0"/>
          </a:p>
        </p:txBody>
      </p:sp>
      <p:pic>
        <p:nvPicPr>
          <p:cNvPr id="4098" name="Picture 2" descr="http://www.portcities.org.uk/london/upload/img_200/PY0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80" y="1909664"/>
            <a:ext cx="3157432" cy="4262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98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691891" cy="402336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As the Mughal Empire collapse, the British East India Company would begin to come involved the political and military affairs of India.</a:t>
            </a:r>
          </a:p>
          <a:p>
            <a:pPr lvl="1"/>
            <a:r>
              <a:rPr lang="en-CA" sz="2600" dirty="0" smtClean="0"/>
              <a:t>Robert Clive</a:t>
            </a:r>
            <a:endParaRPr lang="en-US" sz="2600" dirty="0"/>
          </a:p>
        </p:txBody>
      </p:sp>
      <p:pic>
        <p:nvPicPr>
          <p:cNvPr id="5122" name="Picture 2" descr="http://image2.findagrave.com/photos250/photos/2005/211/20616_11228148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87">
            <a:off x="5370517" y="1973262"/>
            <a:ext cx="2973388" cy="409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32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 smtClean="0">
                <a:latin typeface="AlternateGothic2 BT" panose="020B0608020202050204" pitchFamily="34" charset="0"/>
              </a:rPr>
              <a:t>IMPERIALISM IN INDIA</a:t>
            </a:r>
            <a:endParaRPr lang="en-US" sz="8000" b="1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020504" cy="445505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Robert Clive was an employee of the British East India Company.</a:t>
            </a:r>
          </a:p>
          <a:p>
            <a:pPr lvl="1"/>
            <a:r>
              <a:rPr lang="en-CA" sz="2400" dirty="0" smtClean="0"/>
              <a:t>He raised an army and used it to help the British East India Company take control over India.</a:t>
            </a:r>
          </a:p>
          <a:p>
            <a:pPr lvl="2"/>
            <a:r>
              <a:rPr lang="en-CA" sz="2000" dirty="0" smtClean="0"/>
              <a:t>Ensured that a government was in place that was favorable to the company.</a:t>
            </a:r>
          </a:p>
          <a:p>
            <a:pPr lvl="2"/>
            <a:r>
              <a:rPr lang="en-CA" sz="2000" dirty="0" smtClean="0"/>
              <a:t>Ensured that the French were removed from India.</a:t>
            </a:r>
            <a:endParaRPr lang="en-US" sz="2000" dirty="0"/>
          </a:p>
        </p:txBody>
      </p:sp>
      <p:pic>
        <p:nvPicPr>
          <p:cNvPr id="6146" name="Picture 2" descr="http://i444.photobucket.com/albums/qq162/flower_moon/2TheBattleofBux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563548"/>
            <a:ext cx="3810000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40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369</TotalTime>
  <Words>1382</Words>
  <Application>Microsoft Office PowerPoint</Application>
  <PresentationFormat>On-screen Show (4:3)</PresentationFormat>
  <Paragraphs>131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AlternateGothic2 BT</vt:lpstr>
      <vt:lpstr>Calibri</vt:lpstr>
      <vt:lpstr>Calibri Light</vt:lpstr>
      <vt:lpstr>Wingdings</vt:lpstr>
      <vt:lpstr>Retrospect</vt:lpstr>
      <vt:lpstr>AN OVERVIEW OF 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PowerPoint Presentation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PowerPoint Presentation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  <vt:lpstr>IMPERIALISM IN INDIA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INDIA</dc:title>
  <dc:creator>Kristin Millar</dc:creator>
  <cp:lastModifiedBy>Kristin Millar</cp:lastModifiedBy>
  <cp:revision>31</cp:revision>
  <dcterms:created xsi:type="dcterms:W3CDTF">2015-04-06T06:31:27Z</dcterms:created>
  <dcterms:modified xsi:type="dcterms:W3CDTF">2015-04-07T02:41:58Z</dcterms:modified>
</cp:coreProperties>
</file>