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84" r:id="rId2"/>
    <p:sldId id="256" r:id="rId3"/>
    <p:sldId id="285" r:id="rId4"/>
    <p:sldId id="260" r:id="rId5"/>
    <p:sldId id="261" r:id="rId6"/>
    <p:sldId id="262" r:id="rId7"/>
    <p:sldId id="264" r:id="rId8"/>
    <p:sldId id="263" r:id="rId9"/>
    <p:sldId id="267" r:id="rId1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404"/>
    <p:restoredTop sz="77415" autoAdjust="0"/>
  </p:normalViewPr>
  <p:slideViewPr>
    <p:cSldViewPr>
      <p:cViewPr varScale="1">
        <p:scale>
          <a:sx n="97" d="100"/>
          <a:sy n="97" d="100"/>
        </p:scale>
        <p:origin x="2264" y="1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3F5547B-BF5F-4043-AAA7-F5FF54E14481}" type="datetimeFigureOut">
              <a:rPr lang="en-US" smtClean="0"/>
              <a:t>3/25/20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4F2ADA-5813-4D49-A1BD-1357AACEBB82}" type="slidenum">
              <a:rPr lang="en-US" smtClean="0"/>
              <a:t>‹#›</a:t>
            </a:fld>
            <a:endParaRPr lang="en-US"/>
          </a:p>
        </p:txBody>
      </p:sp>
    </p:spTree>
    <p:extLst>
      <p:ext uri="{BB962C8B-B14F-4D97-AF65-F5344CB8AC3E}">
        <p14:creationId xmlns:p14="http://schemas.microsoft.com/office/powerpoint/2010/main" val="21121984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94F2ADA-5813-4D49-A1BD-1357AACEBB82}" type="slidenum">
              <a:rPr lang="en-US" smtClean="0"/>
              <a:t>1</a:t>
            </a:fld>
            <a:endParaRPr lang="en-US"/>
          </a:p>
        </p:txBody>
      </p:sp>
    </p:spTree>
    <p:extLst>
      <p:ext uri="{BB962C8B-B14F-4D97-AF65-F5344CB8AC3E}">
        <p14:creationId xmlns:p14="http://schemas.microsoft.com/office/powerpoint/2010/main" val="33400792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Great Britain had the 3 factors of production: Land (Natural resources like coal, rivers, harbors, </a:t>
            </a:r>
            <a:r>
              <a:rPr lang="en-US" dirty="0" err="1"/>
              <a:t>etc</a:t>
            </a:r>
            <a:r>
              <a:rPr lang="en-US" dirty="0"/>
              <a:t>); Labor (growing population for a willing workforce); Capitol (money for investment from wealthy citizens). England also had colonies around the world to provide raw materials and also as new markets for finished goods</a:t>
            </a:r>
          </a:p>
        </p:txBody>
      </p:sp>
      <p:sp>
        <p:nvSpPr>
          <p:cNvPr id="4" name="Slide Number Placeholder 3"/>
          <p:cNvSpPr>
            <a:spLocks noGrp="1"/>
          </p:cNvSpPr>
          <p:nvPr>
            <p:ph type="sldNum" sz="quarter" idx="5"/>
          </p:nvPr>
        </p:nvSpPr>
        <p:spPr/>
        <p:txBody>
          <a:bodyPr/>
          <a:lstStyle/>
          <a:p>
            <a:fld id="{394F2ADA-5813-4D49-A1BD-1357AACEBB82}" type="slidenum">
              <a:rPr lang="en-US" smtClean="0"/>
              <a:t>4</a:t>
            </a:fld>
            <a:endParaRPr lang="en-US"/>
          </a:p>
        </p:txBody>
      </p:sp>
    </p:spTree>
    <p:extLst>
      <p:ext uri="{BB962C8B-B14F-4D97-AF65-F5344CB8AC3E}">
        <p14:creationId xmlns:p14="http://schemas.microsoft.com/office/powerpoint/2010/main" val="33890374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slave trade was abolished in 1807 and the Great Reform Act was passed by Parliament in 1832. After this Reform Act, manufacturing cities such as Birmingham and Manchester could be represented in Parliament for the first time, thereby substantially changing the character of parliamentary politics.</a:t>
            </a:r>
          </a:p>
          <a:p>
            <a:endParaRPr lang="en-US" dirty="0"/>
          </a:p>
          <a:p>
            <a:r>
              <a:rPr lang="en-US" dirty="0"/>
              <a:t>With the increase of capital and the need for credit, banking developed not only in London but also in the countryside. Industrialists, shipbuilders, merchants and other private manufacturers established provincial banks and issued paper money in the form of bills of exchange and notes, primarily in order to provide payment for labor and for the purchase of raw materials. The Industrial Revolution helped create opportunities for employment for all members of the family. Any improvement to the quality of life for the working class, however, came despite hard and bitter experiences among factory laborers. </a:t>
            </a:r>
          </a:p>
          <a:p>
            <a:endParaRPr lang="en-US" dirty="0"/>
          </a:p>
          <a:p>
            <a:r>
              <a:rPr lang="en-US" dirty="0"/>
              <a:t>Children in the mines suffered similarly. Both boys and girls would start working at the age of four or five. A sizeable proportion of children working in the mines were under 13 and a larger proportion were aged 13-18. Mines of the era were not built for stability, rather, they were small and low. Children, therefore, were needed to crawl through them. The conditions in the mines were unsafe, children would often have limbs crippled, their bodies distorted, or be killed. Children could get lost within the mines for days at a time. The air in the mines was harmful to breathe and could cause painful and fatal diseases</a:t>
            </a:r>
          </a:p>
        </p:txBody>
      </p:sp>
      <p:sp>
        <p:nvSpPr>
          <p:cNvPr id="4" name="Slide Number Placeholder 3"/>
          <p:cNvSpPr>
            <a:spLocks noGrp="1"/>
          </p:cNvSpPr>
          <p:nvPr>
            <p:ph type="sldNum" sz="quarter" idx="5"/>
          </p:nvPr>
        </p:nvSpPr>
        <p:spPr/>
        <p:txBody>
          <a:bodyPr/>
          <a:lstStyle/>
          <a:p>
            <a:fld id="{394F2ADA-5813-4D49-A1BD-1357AACEBB82}" type="slidenum">
              <a:rPr lang="en-US" smtClean="0"/>
              <a:t>7</a:t>
            </a:fld>
            <a:endParaRPr lang="en-US"/>
          </a:p>
        </p:txBody>
      </p:sp>
    </p:spTree>
    <p:extLst>
      <p:ext uri="{BB962C8B-B14F-4D97-AF65-F5344CB8AC3E}">
        <p14:creationId xmlns:p14="http://schemas.microsoft.com/office/powerpoint/2010/main" val="3707300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spinning jenny is a multi-spindle spinning frame, and was one of the key developments in the industrialization of weaving during the early Industrial Revolution. It was invented in 1764 by James Hargreaves in </a:t>
            </a:r>
            <a:r>
              <a:rPr lang="en-US" dirty="0" err="1"/>
              <a:t>Stanhill</a:t>
            </a:r>
            <a:r>
              <a:rPr lang="en-US" dirty="0"/>
              <a:t>, Lancashire in England. The device reduced the amount of work needed to produce cloth, with a worker able to work eight or more spools at once. This grew to 120 as technology advanced. The yarn produced by the jenny was not very strong until Richard Arkwright invented the water-powered water frame, which produced yarn harder and stronger than that of the initial spinning jenny. It started the factory system</a:t>
            </a:r>
          </a:p>
          <a:p>
            <a:endParaRPr lang="en-US" dirty="0"/>
          </a:p>
          <a:p>
            <a:r>
              <a:rPr lang="en-US" dirty="0"/>
              <a:t>In 1769 James Watt developed the steam engine powered by coal that would run the machines of the Industrial Revolution. He improved on Thomas Newcomen's 1712 Newcomen steam engine with his Watt steam engine in 1776. He developed the concept of horsepower, and the unit of power, the watt, was named after him.</a:t>
            </a:r>
          </a:p>
          <a:p>
            <a:endParaRPr lang="en-US" dirty="0"/>
          </a:p>
          <a:p>
            <a:r>
              <a:rPr lang="en-US" dirty="0"/>
              <a:t>The Bessemer process was the first inexpensive industrial process for the mass production of steel from molten pig iron. The key principle is removal of impurities from the iron by oxidation with air being blown through the molten iron to burn off carbon. Related processes had been used outside Europe for hundreds of years, but not on an industrial scale. One such process has existed since the 11th century in East Asia, where the scholar Shen </a:t>
            </a:r>
            <a:r>
              <a:rPr lang="en-US" dirty="0" err="1"/>
              <a:t>Kuo</a:t>
            </a:r>
            <a:r>
              <a:rPr lang="en-US" dirty="0"/>
              <a:t> of that era described its use in the Chinese iron and steel industry. In the 17th century, accounts by European travelers detailed its possible use by the Japanese. The modern process is named after its inventor, the Englishman Henry Bessemer, who took out a patent on the process in 1856</a:t>
            </a:r>
          </a:p>
          <a:p>
            <a:endParaRPr lang="en-US" dirty="0"/>
          </a:p>
          <a:p>
            <a:r>
              <a:rPr lang="en-US" dirty="0"/>
              <a:t>* Pig Iron is also known as crude iron, which is obtained by smelting iron ore in a blast furnace. It very brittle and not useful directly as a material except for limited applications. The shape of the molds used for pig iron ingots was a branching structure formed in sand, with many individual ingots at right angles[3] to a central channel or runner, resembling a litter of piglets being suckled by a sow.</a:t>
            </a:r>
          </a:p>
        </p:txBody>
      </p:sp>
      <p:sp>
        <p:nvSpPr>
          <p:cNvPr id="4" name="Slide Number Placeholder 3"/>
          <p:cNvSpPr>
            <a:spLocks noGrp="1"/>
          </p:cNvSpPr>
          <p:nvPr>
            <p:ph type="sldNum" sz="quarter" idx="5"/>
          </p:nvPr>
        </p:nvSpPr>
        <p:spPr/>
        <p:txBody>
          <a:bodyPr/>
          <a:lstStyle/>
          <a:p>
            <a:fld id="{394F2ADA-5813-4D49-A1BD-1357AACEBB82}" type="slidenum">
              <a:rPr lang="en-US" smtClean="0"/>
              <a:t>8</a:t>
            </a:fld>
            <a:endParaRPr lang="en-US"/>
          </a:p>
        </p:txBody>
      </p:sp>
    </p:spTree>
    <p:extLst>
      <p:ext uri="{BB962C8B-B14F-4D97-AF65-F5344CB8AC3E}">
        <p14:creationId xmlns:p14="http://schemas.microsoft.com/office/powerpoint/2010/main" val="4245829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don’t include these on the cubes, obviously, since there’s no room. However, these are just hints of things to come that we will cover in greater depth as we move through the unit. </a:t>
            </a:r>
          </a:p>
        </p:txBody>
      </p:sp>
      <p:sp>
        <p:nvSpPr>
          <p:cNvPr id="4" name="Slide Number Placeholder 3"/>
          <p:cNvSpPr>
            <a:spLocks noGrp="1"/>
          </p:cNvSpPr>
          <p:nvPr>
            <p:ph type="sldNum" sz="quarter" idx="5"/>
          </p:nvPr>
        </p:nvSpPr>
        <p:spPr/>
        <p:txBody>
          <a:bodyPr/>
          <a:lstStyle/>
          <a:p>
            <a:fld id="{394F2ADA-5813-4D49-A1BD-1357AACEBB82}" type="slidenum">
              <a:rPr lang="en-US" smtClean="0"/>
              <a:t>9</a:t>
            </a:fld>
            <a:endParaRPr lang="en-US"/>
          </a:p>
        </p:txBody>
      </p:sp>
    </p:spTree>
    <p:extLst>
      <p:ext uri="{BB962C8B-B14F-4D97-AF65-F5344CB8AC3E}">
        <p14:creationId xmlns:p14="http://schemas.microsoft.com/office/powerpoint/2010/main" val="27842973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DC166647-17C7-470E-83D6-B8CA79202DA9}"/>
              </a:ext>
            </a:extLst>
          </p:cNvPr>
          <p:cNvSpPr>
            <a:spLocks noGrp="1"/>
          </p:cNvSpPr>
          <p:nvPr>
            <p:ph type="dt" sz="half" idx="10"/>
          </p:nvPr>
        </p:nvSpPr>
        <p:spPr/>
        <p:txBody>
          <a:bodyPr/>
          <a:lstStyle>
            <a:lvl1pPr>
              <a:defRPr/>
            </a:lvl1pPr>
          </a:lstStyle>
          <a:p>
            <a:pPr>
              <a:defRPr/>
            </a:pPr>
            <a:fld id="{4B8D47F0-A92B-4349-8F4C-94949B69CE1C}" type="datetimeFigureOut">
              <a:rPr lang="en-US"/>
              <a:pPr>
                <a:defRPr/>
              </a:pPr>
              <a:t>3/25/20</a:t>
            </a:fld>
            <a:endParaRPr lang="en-US"/>
          </a:p>
        </p:txBody>
      </p:sp>
      <p:sp>
        <p:nvSpPr>
          <p:cNvPr id="5" name="Footer Placeholder 4">
            <a:extLst>
              <a:ext uri="{FF2B5EF4-FFF2-40B4-BE49-F238E27FC236}">
                <a16:creationId xmlns:a16="http://schemas.microsoft.com/office/drawing/2014/main" id="{6D2E0DC4-2E20-48D1-B627-42DE6EFB591E}"/>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67288552-0B8D-4FC1-9C7F-E9BCE907D3A4}"/>
              </a:ext>
            </a:extLst>
          </p:cNvPr>
          <p:cNvSpPr>
            <a:spLocks noGrp="1"/>
          </p:cNvSpPr>
          <p:nvPr>
            <p:ph type="sldNum" sz="quarter" idx="12"/>
          </p:nvPr>
        </p:nvSpPr>
        <p:spPr/>
        <p:txBody>
          <a:bodyPr/>
          <a:lstStyle>
            <a:lvl1pPr>
              <a:defRPr/>
            </a:lvl1pPr>
          </a:lstStyle>
          <a:p>
            <a:fld id="{A3935784-03AB-47DB-A24E-2B0BEE9DBBED}" type="slidenum">
              <a:rPr lang="en-US" altLang="en-US"/>
              <a:pPr/>
              <a:t>‹#›</a:t>
            </a:fld>
            <a:endParaRPr lang="en-US" altLang="en-US"/>
          </a:p>
        </p:txBody>
      </p:sp>
    </p:spTree>
    <p:extLst>
      <p:ext uri="{BB962C8B-B14F-4D97-AF65-F5344CB8AC3E}">
        <p14:creationId xmlns:p14="http://schemas.microsoft.com/office/powerpoint/2010/main" val="20976056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256B8D-632E-492F-8CBA-D1A83B6D3606}"/>
              </a:ext>
            </a:extLst>
          </p:cNvPr>
          <p:cNvSpPr>
            <a:spLocks noGrp="1"/>
          </p:cNvSpPr>
          <p:nvPr>
            <p:ph type="dt" sz="half" idx="10"/>
          </p:nvPr>
        </p:nvSpPr>
        <p:spPr/>
        <p:txBody>
          <a:bodyPr/>
          <a:lstStyle>
            <a:lvl1pPr>
              <a:defRPr/>
            </a:lvl1pPr>
          </a:lstStyle>
          <a:p>
            <a:pPr>
              <a:defRPr/>
            </a:pPr>
            <a:fld id="{A54C448D-393C-47BE-A955-3BF52E47C09D}" type="datetimeFigureOut">
              <a:rPr lang="en-US"/>
              <a:pPr>
                <a:defRPr/>
              </a:pPr>
              <a:t>3/25/20</a:t>
            </a:fld>
            <a:endParaRPr lang="en-US"/>
          </a:p>
        </p:txBody>
      </p:sp>
      <p:sp>
        <p:nvSpPr>
          <p:cNvPr id="5" name="Footer Placeholder 4">
            <a:extLst>
              <a:ext uri="{FF2B5EF4-FFF2-40B4-BE49-F238E27FC236}">
                <a16:creationId xmlns:a16="http://schemas.microsoft.com/office/drawing/2014/main" id="{5236DC9C-AFBC-413D-BF1C-D9E969B17CD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CBF8838E-4A0C-432A-9DF6-CBB3BD7D0643}"/>
              </a:ext>
            </a:extLst>
          </p:cNvPr>
          <p:cNvSpPr>
            <a:spLocks noGrp="1"/>
          </p:cNvSpPr>
          <p:nvPr>
            <p:ph type="sldNum" sz="quarter" idx="12"/>
          </p:nvPr>
        </p:nvSpPr>
        <p:spPr/>
        <p:txBody>
          <a:bodyPr/>
          <a:lstStyle>
            <a:lvl1pPr>
              <a:defRPr/>
            </a:lvl1pPr>
          </a:lstStyle>
          <a:p>
            <a:fld id="{001DB031-CCD8-4606-B5BF-7FAB39587E67}" type="slidenum">
              <a:rPr lang="en-US" altLang="en-US"/>
              <a:pPr/>
              <a:t>‹#›</a:t>
            </a:fld>
            <a:endParaRPr lang="en-US" altLang="en-US"/>
          </a:p>
        </p:txBody>
      </p:sp>
    </p:spTree>
    <p:extLst>
      <p:ext uri="{BB962C8B-B14F-4D97-AF65-F5344CB8AC3E}">
        <p14:creationId xmlns:p14="http://schemas.microsoft.com/office/powerpoint/2010/main" val="12719397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9E4EE06-080C-4EE4-B914-C4E02F19B515}"/>
              </a:ext>
            </a:extLst>
          </p:cNvPr>
          <p:cNvSpPr>
            <a:spLocks noGrp="1"/>
          </p:cNvSpPr>
          <p:nvPr>
            <p:ph type="dt" sz="half" idx="10"/>
          </p:nvPr>
        </p:nvSpPr>
        <p:spPr/>
        <p:txBody>
          <a:bodyPr/>
          <a:lstStyle>
            <a:lvl1pPr>
              <a:defRPr/>
            </a:lvl1pPr>
          </a:lstStyle>
          <a:p>
            <a:pPr>
              <a:defRPr/>
            </a:pPr>
            <a:fld id="{BAE137EF-4C5E-4E5B-AC2E-D70E2A7D75E4}" type="datetimeFigureOut">
              <a:rPr lang="en-US"/>
              <a:pPr>
                <a:defRPr/>
              </a:pPr>
              <a:t>3/25/20</a:t>
            </a:fld>
            <a:endParaRPr lang="en-US"/>
          </a:p>
        </p:txBody>
      </p:sp>
      <p:sp>
        <p:nvSpPr>
          <p:cNvPr id="5" name="Footer Placeholder 4">
            <a:extLst>
              <a:ext uri="{FF2B5EF4-FFF2-40B4-BE49-F238E27FC236}">
                <a16:creationId xmlns:a16="http://schemas.microsoft.com/office/drawing/2014/main" id="{6E221631-91EF-445E-8CA4-33FDBC36F3B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D3719366-64B8-4AC4-87C0-48EE65B8CBB0}"/>
              </a:ext>
            </a:extLst>
          </p:cNvPr>
          <p:cNvSpPr>
            <a:spLocks noGrp="1"/>
          </p:cNvSpPr>
          <p:nvPr>
            <p:ph type="sldNum" sz="quarter" idx="12"/>
          </p:nvPr>
        </p:nvSpPr>
        <p:spPr/>
        <p:txBody>
          <a:bodyPr/>
          <a:lstStyle>
            <a:lvl1pPr>
              <a:defRPr/>
            </a:lvl1pPr>
          </a:lstStyle>
          <a:p>
            <a:fld id="{3B625A77-C28E-4F1E-B35A-F4EE53828F0D}" type="slidenum">
              <a:rPr lang="en-US" altLang="en-US"/>
              <a:pPr/>
              <a:t>‹#›</a:t>
            </a:fld>
            <a:endParaRPr lang="en-US" altLang="en-US"/>
          </a:p>
        </p:txBody>
      </p:sp>
    </p:spTree>
    <p:extLst>
      <p:ext uri="{BB962C8B-B14F-4D97-AF65-F5344CB8AC3E}">
        <p14:creationId xmlns:p14="http://schemas.microsoft.com/office/powerpoint/2010/main" val="34813900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0E55BA1-9032-4B76-8D8E-687857D8986E}"/>
              </a:ext>
            </a:extLst>
          </p:cNvPr>
          <p:cNvSpPr>
            <a:spLocks noGrp="1"/>
          </p:cNvSpPr>
          <p:nvPr>
            <p:ph type="dt" sz="half" idx="10"/>
          </p:nvPr>
        </p:nvSpPr>
        <p:spPr/>
        <p:txBody>
          <a:bodyPr/>
          <a:lstStyle>
            <a:lvl1pPr>
              <a:defRPr/>
            </a:lvl1pPr>
          </a:lstStyle>
          <a:p>
            <a:pPr>
              <a:defRPr/>
            </a:pPr>
            <a:fld id="{02E7AEF6-6CC8-4CEE-AEAE-6C7EF26CFEC4}" type="datetimeFigureOut">
              <a:rPr lang="en-US"/>
              <a:pPr>
                <a:defRPr/>
              </a:pPr>
              <a:t>3/25/20</a:t>
            </a:fld>
            <a:endParaRPr lang="en-US"/>
          </a:p>
        </p:txBody>
      </p:sp>
      <p:sp>
        <p:nvSpPr>
          <p:cNvPr id="5" name="Footer Placeholder 4">
            <a:extLst>
              <a:ext uri="{FF2B5EF4-FFF2-40B4-BE49-F238E27FC236}">
                <a16:creationId xmlns:a16="http://schemas.microsoft.com/office/drawing/2014/main" id="{A295C62C-D9CE-41CC-88E0-D00CD983CF9A}"/>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BD6F2992-B9F6-4386-A6A0-E329472E08C9}"/>
              </a:ext>
            </a:extLst>
          </p:cNvPr>
          <p:cNvSpPr>
            <a:spLocks noGrp="1"/>
          </p:cNvSpPr>
          <p:nvPr>
            <p:ph type="sldNum" sz="quarter" idx="12"/>
          </p:nvPr>
        </p:nvSpPr>
        <p:spPr/>
        <p:txBody>
          <a:bodyPr/>
          <a:lstStyle>
            <a:lvl1pPr>
              <a:defRPr/>
            </a:lvl1pPr>
          </a:lstStyle>
          <a:p>
            <a:fld id="{6CC338F4-BBA3-4BA5-9C6D-1EE2793805DB}" type="slidenum">
              <a:rPr lang="en-US" altLang="en-US"/>
              <a:pPr/>
              <a:t>‹#›</a:t>
            </a:fld>
            <a:endParaRPr lang="en-US" altLang="en-US"/>
          </a:p>
        </p:txBody>
      </p:sp>
    </p:spTree>
    <p:extLst>
      <p:ext uri="{BB962C8B-B14F-4D97-AF65-F5344CB8AC3E}">
        <p14:creationId xmlns:p14="http://schemas.microsoft.com/office/powerpoint/2010/main" val="2368251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E31D262-9764-4460-BEBA-6EF449236A67}"/>
              </a:ext>
            </a:extLst>
          </p:cNvPr>
          <p:cNvSpPr>
            <a:spLocks noGrp="1"/>
          </p:cNvSpPr>
          <p:nvPr>
            <p:ph type="dt" sz="half" idx="10"/>
          </p:nvPr>
        </p:nvSpPr>
        <p:spPr/>
        <p:txBody>
          <a:bodyPr/>
          <a:lstStyle>
            <a:lvl1pPr>
              <a:defRPr/>
            </a:lvl1pPr>
          </a:lstStyle>
          <a:p>
            <a:pPr>
              <a:defRPr/>
            </a:pPr>
            <a:fld id="{7E819F8E-C927-46B8-AE00-AA78069F7C88}" type="datetimeFigureOut">
              <a:rPr lang="en-US"/>
              <a:pPr>
                <a:defRPr/>
              </a:pPr>
              <a:t>3/25/20</a:t>
            </a:fld>
            <a:endParaRPr lang="en-US"/>
          </a:p>
        </p:txBody>
      </p:sp>
      <p:sp>
        <p:nvSpPr>
          <p:cNvPr id="5" name="Footer Placeholder 4">
            <a:extLst>
              <a:ext uri="{FF2B5EF4-FFF2-40B4-BE49-F238E27FC236}">
                <a16:creationId xmlns:a16="http://schemas.microsoft.com/office/drawing/2014/main" id="{816A076A-083F-4072-94FE-4207BCED1CBE}"/>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AC54A32D-2036-45BD-88DD-D9893BD7700F}"/>
              </a:ext>
            </a:extLst>
          </p:cNvPr>
          <p:cNvSpPr>
            <a:spLocks noGrp="1"/>
          </p:cNvSpPr>
          <p:nvPr>
            <p:ph type="sldNum" sz="quarter" idx="12"/>
          </p:nvPr>
        </p:nvSpPr>
        <p:spPr/>
        <p:txBody>
          <a:bodyPr/>
          <a:lstStyle>
            <a:lvl1pPr>
              <a:defRPr/>
            </a:lvl1pPr>
          </a:lstStyle>
          <a:p>
            <a:fld id="{AF946295-1DDB-41CD-8AFD-ED13F3CA80FD}" type="slidenum">
              <a:rPr lang="en-US" altLang="en-US"/>
              <a:pPr/>
              <a:t>‹#›</a:t>
            </a:fld>
            <a:endParaRPr lang="en-US" altLang="en-US"/>
          </a:p>
        </p:txBody>
      </p:sp>
    </p:spTree>
    <p:extLst>
      <p:ext uri="{BB962C8B-B14F-4D97-AF65-F5344CB8AC3E}">
        <p14:creationId xmlns:p14="http://schemas.microsoft.com/office/powerpoint/2010/main" val="7660294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AE0DD5B3-1173-4E8D-B035-73F82A018B9E}"/>
              </a:ext>
            </a:extLst>
          </p:cNvPr>
          <p:cNvSpPr>
            <a:spLocks noGrp="1"/>
          </p:cNvSpPr>
          <p:nvPr>
            <p:ph type="dt" sz="half" idx="10"/>
          </p:nvPr>
        </p:nvSpPr>
        <p:spPr/>
        <p:txBody>
          <a:bodyPr/>
          <a:lstStyle>
            <a:lvl1pPr>
              <a:defRPr/>
            </a:lvl1pPr>
          </a:lstStyle>
          <a:p>
            <a:pPr>
              <a:defRPr/>
            </a:pPr>
            <a:fld id="{11390EFA-862C-47E5-B738-E59C9A103839}" type="datetimeFigureOut">
              <a:rPr lang="en-US"/>
              <a:pPr>
                <a:defRPr/>
              </a:pPr>
              <a:t>3/25/20</a:t>
            </a:fld>
            <a:endParaRPr lang="en-US"/>
          </a:p>
        </p:txBody>
      </p:sp>
      <p:sp>
        <p:nvSpPr>
          <p:cNvPr id="6" name="Footer Placeholder 4">
            <a:extLst>
              <a:ext uri="{FF2B5EF4-FFF2-40B4-BE49-F238E27FC236}">
                <a16:creationId xmlns:a16="http://schemas.microsoft.com/office/drawing/2014/main" id="{E84DA555-1E12-4F2A-A77C-8C0FCC573BB8}"/>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2D609C5C-4E0D-4C0E-955D-593B5528E4A9}"/>
              </a:ext>
            </a:extLst>
          </p:cNvPr>
          <p:cNvSpPr>
            <a:spLocks noGrp="1"/>
          </p:cNvSpPr>
          <p:nvPr>
            <p:ph type="sldNum" sz="quarter" idx="12"/>
          </p:nvPr>
        </p:nvSpPr>
        <p:spPr/>
        <p:txBody>
          <a:bodyPr/>
          <a:lstStyle>
            <a:lvl1pPr>
              <a:defRPr/>
            </a:lvl1pPr>
          </a:lstStyle>
          <a:p>
            <a:fld id="{1601C618-3289-4C43-B3FA-0E5497755DAA}" type="slidenum">
              <a:rPr lang="en-US" altLang="en-US"/>
              <a:pPr/>
              <a:t>‹#›</a:t>
            </a:fld>
            <a:endParaRPr lang="en-US" altLang="en-US"/>
          </a:p>
        </p:txBody>
      </p:sp>
    </p:spTree>
    <p:extLst>
      <p:ext uri="{BB962C8B-B14F-4D97-AF65-F5344CB8AC3E}">
        <p14:creationId xmlns:p14="http://schemas.microsoft.com/office/powerpoint/2010/main" val="39353745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2278AB94-E858-4AF5-A5CE-17E542239F3A}"/>
              </a:ext>
            </a:extLst>
          </p:cNvPr>
          <p:cNvSpPr>
            <a:spLocks noGrp="1"/>
          </p:cNvSpPr>
          <p:nvPr>
            <p:ph type="dt" sz="half" idx="10"/>
          </p:nvPr>
        </p:nvSpPr>
        <p:spPr/>
        <p:txBody>
          <a:bodyPr/>
          <a:lstStyle>
            <a:lvl1pPr>
              <a:defRPr/>
            </a:lvl1pPr>
          </a:lstStyle>
          <a:p>
            <a:pPr>
              <a:defRPr/>
            </a:pPr>
            <a:fld id="{154681C7-514F-4259-AE6B-B9E37DAAB43F}" type="datetimeFigureOut">
              <a:rPr lang="en-US"/>
              <a:pPr>
                <a:defRPr/>
              </a:pPr>
              <a:t>3/25/20</a:t>
            </a:fld>
            <a:endParaRPr lang="en-US"/>
          </a:p>
        </p:txBody>
      </p:sp>
      <p:sp>
        <p:nvSpPr>
          <p:cNvPr id="8" name="Footer Placeholder 4">
            <a:extLst>
              <a:ext uri="{FF2B5EF4-FFF2-40B4-BE49-F238E27FC236}">
                <a16:creationId xmlns:a16="http://schemas.microsoft.com/office/drawing/2014/main" id="{914633DB-7DDE-448E-91DC-75CB8616FC57}"/>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4284A2A4-DF09-4B44-BF8B-64AE13677F67}"/>
              </a:ext>
            </a:extLst>
          </p:cNvPr>
          <p:cNvSpPr>
            <a:spLocks noGrp="1"/>
          </p:cNvSpPr>
          <p:nvPr>
            <p:ph type="sldNum" sz="quarter" idx="12"/>
          </p:nvPr>
        </p:nvSpPr>
        <p:spPr/>
        <p:txBody>
          <a:bodyPr/>
          <a:lstStyle>
            <a:lvl1pPr>
              <a:defRPr/>
            </a:lvl1pPr>
          </a:lstStyle>
          <a:p>
            <a:fld id="{A4AB82D3-C9BA-4BDE-8487-986A83F886BE}" type="slidenum">
              <a:rPr lang="en-US" altLang="en-US"/>
              <a:pPr/>
              <a:t>‹#›</a:t>
            </a:fld>
            <a:endParaRPr lang="en-US" altLang="en-US"/>
          </a:p>
        </p:txBody>
      </p:sp>
    </p:spTree>
    <p:extLst>
      <p:ext uri="{BB962C8B-B14F-4D97-AF65-F5344CB8AC3E}">
        <p14:creationId xmlns:p14="http://schemas.microsoft.com/office/powerpoint/2010/main" val="25572023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5A747748-701B-4A62-86C4-2CCFA0B54C64}"/>
              </a:ext>
            </a:extLst>
          </p:cNvPr>
          <p:cNvSpPr>
            <a:spLocks noGrp="1"/>
          </p:cNvSpPr>
          <p:nvPr>
            <p:ph type="dt" sz="half" idx="10"/>
          </p:nvPr>
        </p:nvSpPr>
        <p:spPr/>
        <p:txBody>
          <a:bodyPr/>
          <a:lstStyle>
            <a:lvl1pPr>
              <a:defRPr/>
            </a:lvl1pPr>
          </a:lstStyle>
          <a:p>
            <a:pPr>
              <a:defRPr/>
            </a:pPr>
            <a:fld id="{5CFE6BB3-EBB1-46A7-AE7F-CC8AC0AC8985}" type="datetimeFigureOut">
              <a:rPr lang="en-US"/>
              <a:pPr>
                <a:defRPr/>
              </a:pPr>
              <a:t>3/25/20</a:t>
            </a:fld>
            <a:endParaRPr lang="en-US"/>
          </a:p>
        </p:txBody>
      </p:sp>
      <p:sp>
        <p:nvSpPr>
          <p:cNvPr id="4" name="Footer Placeholder 4">
            <a:extLst>
              <a:ext uri="{FF2B5EF4-FFF2-40B4-BE49-F238E27FC236}">
                <a16:creationId xmlns:a16="http://schemas.microsoft.com/office/drawing/2014/main" id="{B1AE90AA-11C1-4218-B67A-9AFDB979F0C7}"/>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5DE38711-8673-4151-91E6-6A5C9EF32973}"/>
              </a:ext>
            </a:extLst>
          </p:cNvPr>
          <p:cNvSpPr>
            <a:spLocks noGrp="1"/>
          </p:cNvSpPr>
          <p:nvPr>
            <p:ph type="sldNum" sz="quarter" idx="12"/>
          </p:nvPr>
        </p:nvSpPr>
        <p:spPr/>
        <p:txBody>
          <a:bodyPr/>
          <a:lstStyle>
            <a:lvl1pPr>
              <a:defRPr/>
            </a:lvl1pPr>
          </a:lstStyle>
          <a:p>
            <a:fld id="{62F05B33-BB47-49DF-B3A4-53A54A20FA1B}" type="slidenum">
              <a:rPr lang="en-US" altLang="en-US"/>
              <a:pPr/>
              <a:t>‹#›</a:t>
            </a:fld>
            <a:endParaRPr lang="en-US" altLang="en-US"/>
          </a:p>
        </p:txBody>
      </p:sp>
    </p:spTree>
    <p:extLst>
      <p:ext uri="{BB962C8B-B14F-4D97-AF65-F5344CB8AC3E}">
        <p14:creationId xmlns:p14="http://schemas.microsoft.com/office/powerpoint/2010/main" val="2926821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3A7D0BA2-D9DC-4187-83F2-D839E2764CEA}"/>
              </a:ext>
            </a:extLst>
          </p:cNvPr>
          <p:cNvSpPr>
            <a:spLocks noGrp="1"/>
          </p:cNvSpPr>
          <p:nvPr>
            <p:ph type="dt" sz="half" idx="10"/>
          </p:nvPr>
        </p:nvSpPr>
        <p:spPr/>
        <p:txBody>
          <a:bodyPr/>
          <a:lstStyle>
            <a:lvl1pPr>
              <a:defRPr/>
            </a:lvl1pPr>
          </a:lstStyle>
          <a:p>
            <a:pPr>
              <a:defRPr/>
            </a:pPr>
            <a:fld id="{AB242304-4204-4C74-8B7D-2203DBC532CF}" type="datetimeFigureOut">
              <a:rPr lang="en-US"/>
              <a:pPr>
                <a:defRPr/>
              </a:pPr>
              <a:t>3/25/20</a:t>
            </a:fld>
            <a:endParaRPr lang="en-US"/>
          </a:p>
        </p:txBody>
      </p:sp>
      <p:sp>
        <p:nvSpPr>
          <p:cNvPr id="3" name="Footer Placeholder 4">
            <a:extLst>
              <a:ext uri="{FF2B5EF4-FFF2-40B4-BE49-F238E27FC236}">
                <a16:creationId xmlns:a16="http://schemas.microsoft.com/office/drawing/2014/main" id="{2883271D-6C7A-4290-B46C-09BDBFBC8B84}"/>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61AECE34-AE6F-4221-B5CF-CEF476A30C8F}"/>
              </a:ext>
            </a:extLst>
          </p:cNvPr>
          <p:cNvSpPr>
            <a:spLocks noGrp="1"/>
          </p:cNvSpPr>
          <p:nvPr>
            <p:ph type="sldNum" sz="quarter" idx="12"/>
          </p:nvPr>
        </p:nvSpPr>
        <p:spPr/>
        <p:txBody>
          <a:bodyPr/>
          <a:lstStyle>
            <a:lvl1pPr>
              <a:defRPr/>
            </a:lvl1pPr>
          </a:lstStyle>
          <a:p>
            <a:fld id="{C40391E0-9CCA-4678-B219-BE3592C4C23D}" type="slidenum">
              <a:rPr lang="en-US" altLang="en-US"/>
              <a:pPr/>
              <a:t>‹#›</a:t>
            </a:fld>
            <a:endParaRPr lang="en-US" altLang="en-US"/>
          </a:p>
        </p:txBody>
      </p:sp>
    </p:spTree>
    <p:extLst>
      <p:ext uri="{BB962C8B-B14F-4D97-AF65-F5344CB8AC3E}">
        <p14:creationId xmlns:p14="http://schemas.microsoft.com/office/powerpoint/2010/main" val="33906604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46DC991D-570D-4505-80F8-AE1A43C431F9}"/>
              </a:ext>
            </a:extLst>
          </p:cNvPr>
          <p:cNvSpPr>
            <a:spLocks noGrp="1"/>
          </p:cNvSpPr>
          <p:nvPr>
            <p:ph type="dt" sz="half" idx="10"/>
          </p:nvPr>
        </p:nvSpPr>
        <p:spPr/>
        <p:txBody>
          <a:bodyPr/>
          <a:lstStyle>
            <a:lvl1pPr>
              <a:defRPr/>
            </a:lvl1pPr>
          </a:lstStyle>
          <a:p>
            <a:pPr>
              <a:defRPr/>
            </a:pPr>
            <a:fld id="{56D3AF45-D09F-4397-BF87-C0EB194ED1B3}" type="datetimeFigureOut">
              <a:rPr lang="en-US"/>
              <a:pPr>
                <a:defRPr/>
              </a:pPr>
              <a:t>3/25/20</a:t>
            </a:fld>
            <a:endParaRPr lang="en-US"/>
          </a:p>
        </p:txBody>
      </p:sp>
      <p:sp>
        <p:nvSpPr>
          <p:cNvPr id="6" name="Footer Placeholder 4">
            <a:extLst>
              <a:ext uri="{FF2B5EF4-FFF2-40B4-BE49-F238E27FC236}">
                <a16:creationId xmlns:a16="http://schemas.microsoft.com/office/drawing/2014/main" id="{721E3DFD-98B2-48ED-9C0D-165A5E67D552}"/>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14D13719-BE55-410F-9378-E1E4F6D4BE99}"/>
              </a:ext>
            </a:extLst>
          </p:cNvPr>
          <p:cNvSpPr>
            <a:spLocks noGrp="1"/>
          </p:cNvSpPr>
          <p:nvPr>
            <p:ph type="sldNum" sz="quarter" idx="12"/>
          </p:nvPr>
        </p:nvSpPr>
        <p:spPr/>
        <p:txBody>
          <a:bodyPr/>
          <a:lstStyle>
            <a:lvl1pPr>
              <a:defRPr/>
            </a:lvl1pPr>
          </a:lstStyle>
          <a:p>
            <a:fld id="{2CADF34C-30AD-45C7-B8F3-72EEB7116636}" type="slidenum">
              <a:rPr lang="en-US" altLang="en-US"/>
              <a:pPr/>
              <a:t>‹#›</a:t>
            </a:fld>
            <a:endParaRPr lang="en-US" altLang="en-US"/>
          </a:p>
        </p:txBody>
      </p:sp>
    </p:spTree>
    <p:extLst>
      <p:ext uri="{BB962C8B-B14F-4D97-AF65-F5344CB8AC3E}">
        <p14:creationId xmlns:p14="http://schemas.microsoft.com/office/powerpoint/2010/main" val="23674531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C5AA44AA-9B79-4FC2-B3D0-4C75B0FC8A41}"/>
              </a:ext>
            </a:extLst>
          </p:cNvPr>
          <p:cNvSpPr>
            <a:spLocks noGrp="1"/>
          </p:cNvSpPr>
          <p:nvPr>
            <p:ph type="dt" sz="half" idx="10"/>
          </p:nvPr>
        </p:nvSpPr>
        <p:spPr/>
        <p:txBody>
          <a:bodyPr/>
          <a:lstStyle>
            <a:lvl1pPr>
              <a:defRPr/>
            </a:lvl1pPr>
          </a:lstStyle>
          <a:p>
            <a:pPr>
              <a:defRPr/>
            </a:pPr>
            <a:fld id="{85BF8472-3564-468C-B5F2-F2F2C3607F18}" type="datetimeFigureOut">
              <a:rPr lang="en-US"/>
              <a:pPr>
                <a:defRPr/>
              </a:pPr>
              <a:t>3/25/20</a:t>
            </a:fld>
            <a:endParaRPr lang="en-US"/>
          </a:p>
        </p:txBody>
      </p:sp>
      <p:sp>
        <p:nvSpPr>
          <p:cNvPr id="6" name="Footer Placeholder 4">
            <a:extLst>
              <a:ext uri="{FF2B5EF4-FFF2-40B4-BE49-F238E27FC236}">
                <a16:creationId xmlns:a16="http://schemas.microsoft.com/office/drawing/2014/main" id="{16FAA4E6-0213-4E4F-98D8-FF7C17645A23}"/>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089312C5-BFE7-40C7-8ADC-61910DFD4192}"/>
              </a:ext>
            </a:extLst>
          </p:cNvPr>
          <p:cNvSpPr>
            <a:spLocks noGrp="1"/>
          </p:cNvSpPr>
          <p:nvPr>
            <p:ph type="sldNum" sz="quarter" idx="12"/>
          </p:nvPr>
        </p:nvSpPr>
        <p:spPr/>
        <p:txBody>
          <a:bodyPr/>
          <a:lstStyle>
            <a:lvl1pPr>
              <a:defRPr/>
            </a:lvl1pPr>
          </a:lstStyle>
          <a:p>
            <a:fld id="{4B2A0F28-E8C5-478B-A909-698213DED77A}" type="slidenum">
              <a:rPr lang="en-US" altLang="en-US"/>
              <a:pPr/>
              <a:t>‹#›</a:t>
            </a:fld>
            <a:endParaRPr lang="en-US" altLang="en-US"/>
          </a:p>
        </p:txBody>
      </p:sp>
    </p:spTree>
    <p:extLst>
      <p:ext uri="{BB962C8B-B14F-4D97-AF65-F5344CB8AC3E}">
        <p14:creationId xmlns:p14="http://schemas.microsoft.com/office/powerpoint/2010/main" val="3181537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6486FEA9-6732-46EA-A8B5-09B81D091715}"/>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1F1FDC01-9C1B-4A96-9140-174C329C36C8}"/>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9DA818B5-7F56-496A-A609-D0B892126481}"/>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D872DC89-210B-4D0E-86EE-D541F00A2B66}" type="datetimeFigureOut">
              <a:rPr lang="en-US"/>
              <a:pPr>
                <a:defRPr/>
              </a:pPr>
              <a:t>3/25/20</a:t>
            </a:fld>
            <a:endParaRPr lang="en-US"/>
          </a:p>
        </p:txBody>
      </p:sp>
      <p:sp>
        <p:nvSpPr>
          <p:cNvPr id="5" name="Footer Placeholder 4">
            <a:extLst>
              <a:ext uri="{FF2B5EF4-FFF2-40B4-BE49-F238E27FC236}">
                <a16:creationId xmlns:a16="http://schemas.microsoft.com/office/drawing/2014/main" id="{B2502FCB-8F1C-4FD6-AC13-3E96A2A211EC}"/>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a:extLst>
              <a:ext uri="{FF2B5EF4-FFF2-40B4-BE49-F238E27FC236}">
                <a16:creationId xmlns:a16="http://schemas.microsoft.com/office/drawing/2014/main" id="{2B25D712-AE9D-40F3-BB27-88C6062B1B95}"/>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DD1A0CBA-3F99-4122-8581-A4532DB54C8D}"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ags" Target="../tags/tag1.xml"/><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7.xml"/><Relationship Id="rId1" Type="http://schemas.openxmlformats.org/officeDocument/2006/relationships/tags" Target="../tags/tag3.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tags" Target="../tags/tag4.xml"/><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tags" Target="../tags/tag5.xml"/><Relationship Id="rId5" Type="http://schemas.openxmlformats.org/officeDocument/2006/relationships/image" Target="../media/image16.png"/><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tags" Target="../tags/tag6.xml"/><Relationship Id="rId5" Type="http://schemas.openxmlformats.org/officeDocument/2006/relationships/image" Target="../media/image18.png"/><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A0BCACB-3C62-4582-AF58-9BC24FDA35BA}"/>
              </a:ext>
            </a:extLst>
          </p:cNvPr>
          <p:cNvPicPr>
            <a:picLocks noChangeAspect="1"/>
          </p:cNvPicPr>
          <p:nvPr/>
        </p:nvPicPr>
        <p:blipFill rotWithShape="1">
          <a:blip r:embed="rId3"/>
          <a:srcRect l="2568" r="3265"/>
          <a:stretch/>
        </p:blipFill>
        <p:spPr>
          <a:xfrm>
            <a:off x="0" y="1"/>
            <a:ext cx="9144001" cy="6858000"/>
          </a:xfrm>
          <a:prstGeom prst="rect">
            <a:avLst/>
          </a:prstGeom>
        </p:spPr>
      </p:pic>
      <p:pic>
        <p:nvPicPr>
          <p:cNvPr id="4" name="Picture 3">
            <a:extLst>
              <a:ext uri="{FF2B5EF4-FFF2-40B4-BE49-F238E27FC236}">
                <a16:creationId xmlns:a16="http://schemas.microsoft.com/office/drawing/2014/main" id="{F772985C-3697-4793-B9A8-5F932A50DCC6}"/>
              </a:ext>
            </a:extLst>
          </p:cNvPr>
          <p:cNvPicPr>
            <a:picLocks noChangeAspect="1"/>
          </p:cNvPicPr>
          <p:nvPr/>
        </p:nvPicPr>
        <p:blipFill>
          <a:blip r:embed="rId4"/>
          <a:stretch>
            <a:fillRect/>
          </a:stretch>
        </p:blipFill>
        <p:spPr>
          <a:xfrm>
            <a:off x="228600" y="304800"/>
            <a:ext cx="8686800" cy="3054361"/>
          </a:xfrm>
          <a:prstGeom prst="rect">
            <a:avLst/>
          </a:prstGeom>
        </p:spPr>
      </p:pic>
      <p:sp>
        <p:nvSpPr>
          <p:cNvPr id="3" name="TextBox 2">
            <a:extLst>
              <a:ext uri="{FF2B5EF4-FFF2-40B4-BE49-F238E27FC236}">
                <a16:creationId xmlns:a16="http://schemas.microsoft.com/office/drawing/2014/main" id="{8899215B-3623-5D46-98A7-87C6688AA52B}"/>
              </a:ext>
            </a:extLst>
          </p:cNvPr>
          <p:cNvSpPr txBox="1"/>
          <p:nvPr/>
        </p:nvSpPr>
        <p:spPr>
          <a:xfrm>
            <a:off x="1752600" y="4038600"/>
            <a:ext cx="5638800" cy="1938992"/>
          </a:xfrm>
          <a:prstGeom prst="rect">
            <a:avLst/>
          </a:prstGeom>
          <a:noFill/>
        </p:spPr>
        <p:txBody>
          <a:bodyPr wrap="square" rtlCol="0">
            <a:spAutoFit/>
          </a:bodyPr>
          <a:lstStyle/>
          <a:p>
            <a:pPr algn="ctr"/>
            <a:r>
              <a:rPr lang="en-US" sz="4000" dirty="0">
                <a:solidFill>
                  <a:srgbClr val="FFFF00"/>
                </a:solidFill>
              </a:rPr>
              <a:t>Why did the Industrial Revolution begin in England?</a:t>
            </a:r>
          </a:p>
        </p:txBody>
      </p:sp>
    </p:spTree>
    <p:extLst>
      <p:ext uri="{BB962C8B-B14F-4D97-AF65-F5344CB8AC3E}">
        <p14:creationId xmlns:p14="http://schemas.microsoft.com/office/powerpoint/2010/main" val="625630966"/>
      </p:ext>
    </p:extLst>
  </p:cSld>
  <p:clrMapOvr>
    <a:masterClrMapping/>
  </p:clrMapOvr>
  <mc:AlternateContent xmlns:mc="http://schemas.openxmlformats.org/markup-compatibility/2006" xmlns:p14="http://schemas.microsoft.com/office/powerpoint/2010/main">
    <mc:Choice Requires="p14">
      <p:transition spd="slow" p14:dur="2000" advTm="27931"/>
    </mc:Choice>
    <mc:Fallback xmlns="">
      <p:transition spd="slow" advTm="27931"/>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050" name="Group 6">
            <a:extLst>
              <a:ext uri="{FF2B5EF4-FFF2-40B4-BE49-F238E27FC236}">
                <a16:creationId xmlns:a16="http://schemas.microsoft.com/office/drawing/2014/main" id="{2DF25943-24C2-452A-BB2A-33EFC03B8631}"/>
              </a:ext>
            </a:extLst>
          </p:cNvPr>
          <p:cNvGrpSpPr>
            <a:grpSpLocks/>
          </p:cNvGrpSpPr>
          <p:nvPr/>
        </p:nvGrpSpPr>
        <p:grpSpPr bwMode="auto">
          <a:xfrm>
            <a:off x="0" y="1905000"/>
            <a:ext cx="1857375" cy="4953000"/>
            <a:chOff x="7010400" y="1098589"/>
            <a:chExt cx="1857375" cy="5378411"/>
          </a:xfrm>
        </p:grpSpPr>
        <p:pic>
          <p:nvPicPr>
            <p:cNvPr id="2054" name="Picture 2" descr="http://www.xmlgrrl.com/publications/DSDTD/graphics/building-block.png">
              <a:extLst>
                <a:ext uri="{FF2B5EF4-FFF2-40B4-BE49-F238E27FC236}">
                  <a16:creationId xmlns:a16="http://schemas.microsoft.com/office/drawing/2014/main" id="{74AEE862-1E7B-46B3-9E7A-06B8D4E7EFE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76411" b="5788"/>
            <a:stretch>
              <a:fillRect/>
            </a:stretch>
          </p:blipFill>
          <p:spPr bwMode="auto">
            <a:xfrm>
              <a:off x="7010400" y="1098589"/>
              <a:ext cx="1857375" cy="5378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5" name="TextBox 8">
              <a:extLst>
                <a:ext uri="{FF2B5EF4-FFF2-40B4-BE49-F238E27FC236}">
                  <a16:creationId xmlns:a16="http://schemas.microsoft.com/office/drawing/2014/main" id="{2229A275-A5B4-4E11-A055-3A95E2E30EFF}"/>
                </a:ext>
              </a:extLst>
            </p:cNvPr>
            <p:cNvSpPr txBox="1">
              <a:spLocks noChangeArrowheads="1"/>
            </p:cNvSpPr>
            <p:nvPr/>
          </p:nvSpPr>
          <p:spPr bwMode="auto">
            <a:xfrm>
              <a:off x="7467600" y="1905000"/>
              <a:ext cx="1066800"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b="1"/>
                <a:t>Building</a:t>
              </a:r>
            </a:p>
          </p:txBody>
        </p:sp>
        <p:sp>
          <p:nvSpPr>
            <p:cNvPr id="2056" name="TextBox 9">
              <a:extLst>
                <a:ext uri="{FF2B5EF4-FFF2-40B4-BE49-F238E27FC236}">
                  <a16:creationId xmlns:a16="http://schemas.microsoft.com/office/drawing/2014/main" id="{956615E9-FBA5-4BA9-BA47-FA9AB0E3D5CE}"/>
                </a:ext>
              </a:extLst>
            </p:cNvPr>
            <p:cNvSpPr txBox="1">
              <a:spLocks noChangeArrowheads="1"/>
            </p:cNvSpPr>
            <p:nvPr/>
          </p:nvSpPr>
          <p:spPr bwMode="auto">
            <a:xfrm>
              <a:off x="7391400" y="3087469"/>
              <a:ext cx="1066800" cy="64633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b="1"/>
                <a:t>Blocks</a:t>
              </a:r>
            </a:p>
            <a:p>
              <a:pPr eaLnBrk="1" hangingPunct="1">
                <a:spcBef>
                  <a:spcPct val="0"/>
                </a:spcBef>
                <a:buFontTx/>
                <a:buNone/>
              </a:pPr>
              <a:endParaRPr lang="en-US" altLang="en-US" sz="1800" b="1"/>
            </a:p>
          </p:txBody>
        </p:sp>
        <p:sp>
          <p:nvSpPr>
            <p:cNvPr id="2057" name="TextBox 10">
              <a:extLst>
                <a:ext uri="{FF2B5EF4-FFF2-40B4-BE49-F238E27FC236}">
                  <a16:creationId xmlns:a16="http://schemas.microsoft.com/office/drawing/2014/main" id="{8205B59B-0FD8-46E6-8FFA-4377FBD4A56A}"/>
                </a:ext>
              </a:extLst>
            </p:cNvPr>
            <p:cNvSpPr txBox="1">
              <a:spLocks noChangeArrowheads="1"/>
            </p:cNvSpPr>
            <p:nvPr/>
          </p:nvSpPr>
          <p:spPr bwMode="auto">
            <a:xfrm>
              <a:off x="7391400" y="4160146"/>
              <a:ext cx="1143000" cy="70184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b="1"/>
                <a:t>the Industrial</a:t>
              </a:r>
            </a:p>
          </p:txBody>
        </p:sp>
        <p:sp>
          <p:nvSpPr>
            <p:cNvPr id="2058" name="TextBox 11">
              <a:extLst>
                <a:ext uri="{FF2B5EF4-FFF2-40B4-BE49-F238E27FC236}">
                  <a16:creationId xmlns:a16="http://schemas.microsoft.com/office/drawing/2014/main" id="{B8F54498-E10D-45D6-95D4-398155DFB53E}"/>
                </a:ext>
              </a:extLst>
            </p:cNvPr>
            <p:cNvSpPr txBox="1">
              <a:spLocks noChangeArrowheads="1"/>
            </p:cNvSpPr>
            <p:nvPr/>
          </p:nvSpPr>
          <p:spPr bwMode="auto">
            <a:xfrm>
              <a:off x="7162800" y="5562600"/>
              <a:ext cx="1219200" cy="38434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700" b="1"/>
                <a:t>Revolution</a:t>
              </a:r>
            </a:p>
          </p:txBody>
        </p:sp>
      </p:grpSp>
      <p:sp>
        <p:nvSpPr>
          <p:cNvPr id="14" name="TextBox 13">
            <a:extLst>
              <a:ext uri="{FF2B5EF4-FFF2-40B4-BE49-F238E27FC236}">
                <a16:creationId xmlns:a16="http://schemas.microsoft.com/office/drawing/2014/main" id="{79154C96-6A3D-44AB-9F99-9EDDFCE6E937}"/>
              </a:ext>
            </a:extLst>
          </p:cNvPr>
          <p:cNvSpPr txBox="1"/>
          <p:nvPr/>
        </p:nvSpPr>
        <p:spPr>
          <a:xfrm>
            <a:off x="1905000" y="990600"/>
            <a:ext cx="7010400" cy="1938338"/>
          </a:xfrm>
          <a:prstGeom prst="rect">
            <a:avLst/>
          </a:prstGeom>
          <a:noFill/>
        </p:spPr>
        <p:txBody>
          <a:bodyPr>
            <a:spAutoFit/>
          </a:bodyPr>
          <a:lstStyle/>
          <a:p>
            <a:pPr fontAlgn="auto">
              <a:spcBef>
                <a:spcPts val="0"/>
              </a:spcBef>
              <a:spcAft>
                <a:spcPts val="0"/>
              </a:spcAft>
              <a:defRPr/>
            </a:pPr>
            <a:r>
              <a:rPr lang="en-US" sz="2400" b="1" dirty="0">
                <a:effectLst>
                  <a:outerShdw blurRad="50800" dist="38100" dir="2700000" algn="tl" rotWithShape="0">
                    <a:prstClr val="black">
                      <a:alpha val="40000"/>
                    </a:prstClr>
                  </a:outerShdw>
                </a:effectLst>
                <a:latin typeface="+mn-lt"/>
                <a:cs typeface="+mn-cs"/>
              </a:rPr>
              <a:t>For thousands of years, people wove textiles by hand to create clothes. Pretty much all other objects were made this way as well. </a:t>
            </a:r>
            <a:r>
              <a:rPr lang="en-US" sz="2400" b="1" dirty="0">
                <a:solidFill>
                  <a:srgbClr val="C00000"/>
                </a:solidFill>
                <a:effectLst>
                  <a:outerShdw blurRad="50800" dist="38100" dir="2700000" algn="tl" rotWithShape="0">
                    <a:prstClr val="black">
                      <a:alpha val="40000"/>
                    </a:prstClr>
                  </a:outerShdw>
                </a:effectLst>
                <a:latin typeface="+mn-lt"/>
                <a:cs typeface="+mn-cs"/>
              </a:rPr>
              <a:t>The Industrial Revolution </a:t>
            </a:r>
            <a:r>
              <a:rPr lang="en-US" sz="2400" b="1" dirty="0">
                <a:effectLst>
                  <a:outerShdw blurRad="50800" dist="38100" dir="2700000" algn="tl" rotWithShape="0">
                    <a:prstClr val="black">
                      <a:alpha val="40000"/>
                    </a:prstClr>
                  </a:outerShdw>
                </a:effectLst>
                <a:latin typeface="+mn-lt"/>
                <a:cs typeface="+mn-cs"/>
              </a:rPr>
              <a:t>refers to the increased output of machine-made goods that began in England in the mid 1700’s. </a:t>
            </a:r>
          </a:p>
        </p:txBody>
      </p:sp>
      <p:pic>
        <p:nvPicPr>
          <p:cNvPr id="2052" name="Picture 11" descr="http://knox.villagesoup.com/media/Common/3/AC/240715/t600-Livingston%20Supply.jpg">
            <a:extLst>
              <a:ext uri="{FF2B5EF4-FFF2-40B4-BE49-F238E27FC236}">
                <a16:creationId xmlns:a16="http://schemas.microsoft.com/office/drawing/2014/main" id="{789E180D-34C0-45B4-9C05-E348941F3939}"/>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905000" y="2876550"/>
            <a:ext cx="7239000" cy="398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 name="Picture 11">
            <a:extLst>
              <a:ext uri="{FF2B5EF4-FFF2-40B4-BE49-F238E27FC236}">
                <a16:creationId xmlns:a16="http://schemas.microsoft.com/office/drawing/2014/main" id="{FB9BE15C-893A-45F6-84D7-8B4F92F8679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3675" y="-161925"/>
            <a:ext cx="9455150" cy="1457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spd="slow" p14:dur="2000" advTm="15733"/>
    </mc:Choice>
    <mc:Fallback xmlns="">
      <p:transition spd="slow" advTm="15733"/>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9919E2-D15A-A641-94BD-FCF40A9BE92B}"/>
              </a:ext>
            </a:extLst>
          </p:cNvPr>
          <p:cNvSpPr>
            <a:spLocks noGrp="1"/>
          </p:cNvSpPr>
          <p:nvPr>
            <p:ph type="ctrTitle"/>
          </p:nvPr>
        </p:nvSpPr>
        <p:spPr>
          <a:xfrm>
            <a:off x="685800" y="2130425"/>
            <a:ext cx="7772400" cy="3508375"/>
          </a:xfrm>
        </p:spPr>
        <p:txBody>
          <a:bodyPr/>
          <a:lstStyle/>
          <a:p>
            <a:r>
              <a:rPr lang="en-US" dirty="0"/>
              <a:t>USE CAUSES OF INDUSTRIALIZATION GRAPHIC ORGANIZER TEMPLATE</a:t>
            </a:r>
            <a:br>
              <a:rPr lang="en-US" dirty="0"/>
            </a:br>
            <a:endParaRPr lang="en-US" dirty="0"/>
          </a:p>
        </p:txBody>
      </p:sp>
      <p:sp>
        <p:nvSpPr>
          <p:cNvPr id="3" name="Subtitle 2">
            <a:extLst>
              <a:ext uri="{FF2B5EF4-FFF2-40B4-BE49-F238E27FC236}">
                <a16:creationId xmlns:a16="http://schemas.microsoft.com/office/drawing/2014/main" id="{D91B3BBC-E79F-FE4C-BA94-244BD69D1E37}"/>
              </a:ext>
            </a:extLst>
          </p:cNvPr>
          <p:cNvSpPr>
            <a:spLocks noGrp="1"/>
          </p:cNvSpPr>
          <p:nvPr>
            <p:ph type="subTitle" idx="1"/>
          </p:nvPr>
        </p:nvSpPr>
        <p:spPr>
          <a:xfrm>
            <a:off x="1371600" y="4648200"/>
            <a:ext cx="6400800" cy="990600"/>
          </a:xfrm>
        </p:spPr>
        <p:txBody>
          <a:bodyPr/>
          <a:lstStyle/>
          <a:p>
            <a:r>
              <a:rPr lang="en-US" dirty="0"/>
              <a:t>FILL IN GRAPHIC ORGANIZER AS YOU GO THROUGH POWERPOINT, UPLOAD YOUR FINISHED PRODUCT</a:t>
            </a:r>
          </a:p>
        </p:txBody>
      </p:sp>
    </p:spTree>
    <p:extLst>
      <p:ext uri="{BB962C8B-B14F-4D97-AF65-F5344CB8AC3E}">
        <p14:creationId xmlns:p14="http://schemas.microsoft.com/office/powerpoint/2010/main" val="15286413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be 1">
            <a:extLst>
              <a:ext uri="{FF2B5EF4-FFF2-40B4-BE49-F238E27FC236}">
                <a16:creationId xmlns:a16="http://schemas.microsoft.com/office/drawing/2014/main" id="{98E04509-E9E2-406B-A7EE-A844DADB61D1}"/>
              </a:ext>
            </a:extLst>
          </p:cNvPr>
          <p:cNvSpPr/>
          <p:nvPr/>
        </p:nvSpPr>
        <p:spPr>
          <a:xfrm>
            <a:off x="76200" y="1142999"/>
            <a:ext cx="5715000" cy="5638801"/>
          </a:xfrm>
          <a:prstGeom prst="cube">
            <a:avLst>
              <a:gd name="adj" fmla="val 8217"/>
            </a:avLst>
          </a:prstGeom>
          <a:solidFill>
            <a:schemeClr val="bg1">
              <a:lumMod val="95000"/>
            </a:schemeClr>
          </a:solidFill>
          <a:ln>
            <a:solidFill>
              <a:schemeClr val="tx1"/>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 name="TextBox 2">
            <a:extLst>
              <a:ext uri="{FF2B5EF4-FFF2-40B4-BE49-F238E27FC236}">
                <a16:creationId xmlns:a16="http://schemas.microsoft.com/office/drawing/2014/main" id="{8CC76376-330E-4228-886B-715D4D4DB224}"/>
              </a:ext>
            </a:extLst>
          </p:cNvPr>
          <p:cNvSpPr txBox="1"/>
          <p:nvPr/>
        </p:nvSpPr>
        <p:spPr>
          <a:xfrm>
            <a:off x="152400" y="1600200"/>
            <a:ext cx="4953000" cy="5232202"/>
          </a:xfrm>
          <a:prstGeom prst="rect">
            <a:avLst/>
          </a:prstGeom>
          <a:noFill/>
        </p:spPr>
        <p:txBody>
          <a:bodyPr wrap="square">
            <a:spAutoFit/>
          </a:bodyPr>
          <a:lstStyle/>
          <a:p>
            <a:pPr algn="ctr">
              <a:spcAft>
                <a:spcPts val="1200"/>
              </a:spcAft>
              <a:defRPr/>
            </a:pPr>
            <a:r>
              <a:rPr lang="en-US" sz="3600" dirty="0">
                <a:latin typeface="Impact" panose="020B0806030902050204" pitchFamily="34" charset="0"/>
              </a:rPr>
              <a:t>Industrial Beginnings</a:t>
            </a:r>
          </a:p>
          <a:p>
            <a:pPr marL="404813" indent="-344488">
              <a:spcAft>
                <a:spcPts val="1800"/>
              </a:spcAft>
              <a:buFont typeface="Arial" pitchFamily="34" charset="0"/>
              <a:buChar char="•"/>
              <a:defRPr/>
            </a:pPr>
            <a:r>
              <a:rPr lang="en-US" sz="2700" b="1" dirty="0">
                <a:solidFill>
                  <a:srgbClr val="C00000"/>
                </a:solidFill>
              </a:rPr>
              <a:t>Began in England in the mid-1700’s</a:t>
            </a:r>
          </a:p>
          <a:p>
            <a:pPr marL="404813" indent="-344488">
              <a:spcAft>
                <a:spcPts val="1800"/>
              </a:spcAft>
              <a:buFont typeface="Arial" pitchFamily="34" charset="0"/>
              <a:buChar char="•"/>
              <a:defRPr/>
            </a:pPr>
            <a:r>
              <a:rPr lang="en-US" sz="2700" b="1" dirty="0">
                <a:solidFill>
                  <a:srgbClr val="002060"/>
                </a:solidFill>
              </a:rPr>
              <a:t>Mass production of machine made goods</a:t>
            </a:r>
          </a:p>
          <a:p>
            <a:pPr marL="404813" indent="-344488">
              <a:spcAft>
                <a:spcPts val="1800"/>
              </a:spcAft>
              <a:buFont typeface="Arial" pitchFamily="34" charset="0"/>
              <a:buChar char="•"/>
              <a:defRPr/>
            </a:pPr>
            <a:r>
              <a:rPr lang="en-US" sz="2700" b="1" dirty="0">
                <a:solidFill>
                  <a:srgbClr val="C00000"/>
                </a:solidFill>
              </a:rPr>
              <a:t>Replaces old “cottage industries”</a:t>
            </a:r>
          </a:p>
          <a:p>
            <a:pPr marL="404813" indent="-344488">
              <a:spcAft>
                <a:spcPts val="1800"/>
              </a:spcAft>
              <a:buFont typeface="Arial" pitchFamily="34" charset="0"/>
              <a:buChar char="•"/>
              <a:defRPr/>
            </a:pPr>
            <a:r>
              <a:rPr lang="en-US" sz="2700" b="1" dirty="0">
                <a:solidFill>
                  <a:srgbClr val="002060"/>
                </a:solidFill>
              </a:rPr>
              <a:t>England had the 3 factors of production (land, labor, &amp; capitol)</a:t>
            </a:r>
          </a:p>
        </p:txBody>
      </p:sp>
      <p:pic>
        <p:nvPicPr>
          <p:cNvPr id="8" name="Picture 8" descr="https://upload.wikimedia.org/wikipedia/commons/thumb/2/2a/Great_Britain.svg/586px-Great_Britain.svg.png">
            <a:extLst>
              <a:ext uri="{FF2B5EF4-FFF2-40B4-BE49-F238E27FC236}">
                <a16:creationId xmlns:a16="http://schemas.microsoft.com/office/drawing/2014/main" id="{39A78CDB-2991-48C9-992B-5DF2CAF70BB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5405"/>
          <a:stretch/>
        </p:blipFill>
        <p:spPr bwMode="auto">
          <a:xfrm>
            <a:off x="4495800" y="-18999"/>
            <a:ext cx="4648201" cy="6871683"/>
          </a:xfrm>
          <a:prstGeom prst="rect">
            <a:avLst/>
          </a:prstGeom>
          <a:noFill/>
          <a:effectLst>
            <a:outerShdw blurRad="50800" dist="38100" dir="2700000" algn="tl" rotWithShape="0">
              <a:prstClr val="black"/>
            </a:outerShdw>
          </a:effectLst>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B355974E-E725-A84A-B7AF-3D060DE7C566}"/>
              </a:ext>
            </a:extLst>
          </p:cNvPr>
          <p:cNvPicPr>
            <a:picLocks noChangeAspect="1"/>
          </p:cNvPicPr>
          <p:nvPr/>
        </p:nvPicPr>
        <p:blipFill rotWithShape="1">
          <a:blip r:embed="rId5"/>
          <a:srcRect t="29840"/>
          <a:stretch/>
        </p:blipFill>
        <p:spPr>
          <a:xfrm>
            <a:off x="255881" y="152400"/>
            <a:ext cx="4992689" cy="1432833"/>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119981"/>
    </mc:Choice>
    <mc:Fallback xmlns="">
      <p:transition spd="slow" advTm="11998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be 1">
            <a:extLst>
              <a:ext uri="{FF2B5EF4-FFF2-40B4-BE49-F238E27FC236}">
                <a16:creationId xmlns:a16="http://schemas.microsoft.com/office/drawing/2014/main" id="{CA95737A-6199-4AB5-B659-3D9556292925}"/>
              </a:ext>
            </a:extLst>
          </p:cNvPr>
          <p:cNvSpPr/>
          <p:nvPr/>
        </p:nvSpPr>
        <p:spPr>
          <a:xfrm>
            <a:off x="76200" y="1143000"/>
            <a:ext cx="5715000" cy="5486400"/>
          </a:xfrm>
          <a:prstGeom prst="cube">
            <a:avLst>
              <a:gd name="adj" fmla="val 8217"/>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 name="TextBox 2">
            <a:extLst>
              <a:ext uri="{FF2B5EF4-FFF2-40B4-BE49-F238E27FC236}">
                <a16:creationId xmlns:a16="http://schemas.microsoft.com/office/drawing/2014/main" id="{05AC9C22-875A-4187-B2FA-51E9CD08CE83}"/>
              </a:ext>
            </a:extLst>
          </p:cNvPr>
          <p:cNvSpPr txBox="1"/>
          <p:nvPr/>
        </p:nvSpPr>
        <p:spPr>
          <a:xfrm>
            <a:off x="76200" y="1676400"/>
            <a:ext cx="5334000" cy="4755148"/>
          </a:xfrm>
          <a:prstGeom prst="rect">
            <a:avLst/>
          </a:prstGeom>
          <a:noFill/>
        </p:spPr>
        <p:txBody>
          <a:bodyPr>
            <a:spAutoFit/>
          </a:bodyPr>
          <a:lstStyle/>
          <a:p>
            <a:pPr algn="ctr">
              <a:defRPr/>
            </a:pPr>
            <a:r>
              <a:rPr lang="en-US" sz="4400" dirty="0">
                <a:effectLst>
                  <a:outerShdw blurRad="38100" dist="38100" dir="2700000" algn="tl">
                    <a:srgbClr val="000000">
                      <a:alpha val="43137"/>
                    </a:srgbClr>
                  </a:outerShdw>
                </a:effectLst>
                <a:latin typeface="Impact" panose="020B0806030902050204" pitchFamily="34" charset="0"/>
              </a:rPr>
              <a:t>Natural Resources</a:t>
            </a:r>
          </a:p>
          <a:p>
            <a:pPr>
              <a:defRPr/>
            </a:pPr>
            <a:endParaRPr lang="en-US" dirty="0"/>
          </a:p>
          <a:p>
            <a:pPr marL="404813" indent="-280988">
              <a:spcAft>
                <a:spcPts val="1800"/>
              </a:spcAft>
              <a:buFont typeface="Arial" pitchFamily="34" charset="0"/>
              <a:buChar char="•"/>
              <a:defRPr/>
            </a:pPr>
            <a:r>
              <a:rPr lang="en-US" sz="2800" b="1" dirty="0">
                <a:solidFill>
                  <a:srgbClr val="002060"/>
                </a:solidFill>
              </a:rPr>
              <a:t>England had abundant natural resources</a:t>
            </a:r>
          </a:p>
          <a:p>
            <a:pPr marL="404813" indent="-280988">
              <a:spcAft>
                <a:spcPts val="1800"/>
              </a:spcAft>
              <a:buFont typeface="Arial" pitchFamily="34" charset="0"/>
              <a:buChar char="•"/>
              <a:defRPr/>
            </a:pPr>
            <a:r>
              <a:rPr lang="en-US" sz="2800" b="1" u="sng" dirty="0">
                <a:solidFill>
                  <a:srgbClr val="C00000"/>
                </a:solidFill>
              </a:rPr>
              <a:t>Coal</a:t>
            </a:r>
            <a:r>
              <a:rPr lang="en-US" sz="2800" b="1" dirty="0">
                <a:solidFill>
                  <a:srgbClr val="C00000"/>
                </a:solidFill>
              </a:rPr>
              <a:t> – burned for fuel</a:t>
            </a:r>
          </a:p>
          <a:p>
            <a:pPr marL="404813" indent="-280988">
              <a:spcAft>
                <a:spcPts val="1800"/>
              </a:spcAft>
              <a:buFont typeface="Arial" pitchFamily="34" charset="0"/>
              <a:buChar char="•"/>
              <a:defRPr/>
            </a:pPr>
            <a:r>
              <a:rPr lang="en-US" sz="2800" b="1" u="sng" dirty="0">
                <a:solidFill>
                  <a:srgbClr val="002060"/>
                </a:solidFill>
              </a:rPr>
              <a:t>Iron ore </a:t>
            </a:r>
            <a:r>
              <a:rPr lang="en-US" sz="2800" b="1" dirty="0">
                <a:solidFill>
                  <a:srgbClr val="002060"/>
                </a:solidFill>
              </a:rPr>
              <a:t>– to build machines</a:t>
            </a:r>
          </a:p>
          <a:p>
            <a:pPr marL="404813" indent="-280988">
              <a:spcAft>
                <a:spcPts val="1800"/>
              </a:spcAft>
              <a:buFont typeface="Arial" pitchFamily="34" charset="0"/>
              <a:buChar char="•"/>
              <a:defRPr/>
            </a:pPr>
            <a:r>
              <a:rPr lang="en-US" sz="2800" b="1" u="sng" dirty="0">
                <a:solidFill>
                  <a:srgbClr val="C00000"/>
                </a:solidFill>
              </a:rPr>
              <a:t>Rivers</a:t>
            </a:r>
            <a:r>
              <a:rPr lang="en-US" sz="2800" b="1" dirty="0">
                <a:solidFill>
                  <a:srgbClr val="C00000"/>
                </a:solidFill>
              </a:rPr>
              <a:t> for water power </a:t>
            </a:r>
            <a:br>
              <a:rPr lang="en-US" sz="2800" b="1" dirty="0">
                <a:solidFill>
                  <a:srgbClr val="C00000"/>
                </a:solidFill>
              </a:rPr>
            </a:br>
            <a:r>
              <a:rPr lang="en-US" sz="2800" b="1" dirty="0">
                <a:solidFill>
                  <a:srgbClr val="C00000"/>
                </a:solidFill>
              </a:rPr>
              <a:t>&amp; transportation</a:t>
            </a:r>
          </a:p>
        </p:txBody>
      </p:sp>
      <p:pic>
        <p:nvPicPr>
          <p:cNvPr id="6148" name="Picture 2" descr="Forty percent of U.S. energy will come from coal this year">
            <a:extLst>
              <a:ext uri="{FF2B5EF4-FFF2-40B4-BE49-F238E27FC236}">
                <a16:creationId xmlns:a16="http://schemas.microsoft.com/office/drawing/2014/main" id="{6DE5E2EF-813D-409C-80F0-8C8C42B77B76}"/>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062284" y="1885950"/>
            <a:ext cx="5081716" cy="400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55123B84-B900-AF48-B4B4-5027C4A9AE15}"/>
              </a:ext>
            </a:extLst>
          </p:cNvPr>
          <p:cNvPicPr>
            <a:picLocks noChangeAspect="1"/>
          </p:cNvPicPr>
          <p:nvPr/>
        </p:nvPicPr>
        <p:blipFill rotWithShape="1">
          <a:blip r:embed="rId4"/>
          <a:srcRect t="25609"/>
          <a:stretch/>
        </p:blipFill>
        <p:spPr>
          <a:xfrm>
            <a:off x="685800" y="-9167"/>
            <a:ext cx="4800600" cy="1589647"/>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137566"/>
    </mc:Choice>
    <mc:Fallback xmlns="">
      <p:transition spd="slow" advTm="137566"/>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0" presetClass="entr" presetSubtype="0" fill="hold" nodeType="clickEffect">
                                  <p:stCondLst>
                                    <p:cond delay="0"/>
                                  </p:stCondLst>
                                  <p:iterate type="lt">
                                    <p:tmPct val="10000"/>
                                  </p:iterate>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1"/>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0" presetClass="entr" presetSubtype="0" fill="hold" nodeType="clickEffect">
                                  <p:stCondLst>
                                    <p:cond delay="0"/>
                                  </p:stCondLst>
                                  <p:iterate type="lt">
                                    <p:tmPct val="10000"/>
                                  </p:iterate>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1"/>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0" presetClass="entr" presetSubtype="0" fill="hold" nodeType="clickEffect">
                                  <p:stCondLst>
                                    <p:cond delay="0"/>
                                  </p:stCondLst>
                                  <p:iterate type="lt">
                                    <p:tmPct val="10000"/>
                                  </p:iterate>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1"/>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0" presetClass="entr" presetSubtype="0" fill="hold" nodeType="clickEffect">
                                  <p:stCondLst>
                                    <p:cond delay="0"/>
                                  </p:stCondLst>
                                  <p:iterate type="lt">
                                    <p:tmPct val="10000"/>
                                  </p:iterate>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1000"/>
                                        <p:tgtEl>
                                          <p:spTgt spid="3">
                                            <p:txEl>
                                              <p:pRg st="5" end="5"/>
                                            </p:txEl>
                                          </p:spTgt>
                                        </p:tgtEl>
                                      </p:cBhvr>
                                    </p:animEffect>
                                    <p:anim calcmode="lin" valueType="num">
                                      <p:cBhvr>
                                        <p:cTn id="29" dur="1000" fill="hold"/>
                                        <p:tgtEl>
                                          <p:spTgt spid="3">
                                            <p:txEl>
                                              <p:pRg st="5" end="5"/>
                                            </p:txEl>
                                          </p:spTgt>
                                        </p:tgtEl>
                                        <p:attrNameLst>
                                          <p:attrName>ppt_x</p:attrName>
                                        </p:attrNameLst>
                                      </p:cBhvr>
                                      <p:tavLst>
                                        <p:tav tm="0">
                                          <p:val>
                                            <p:strVal val="#ppt_x-.1"/>
                                          </p:val>
                                        </p:tav>
                                        <p:tav tm="100000">
                                          <p:val>
                                            <p:strVal val="#ppt_x"/>
                                          </p:val>
                                        </p:tav>
                                      </p:tavLst>
                                    </p:anim>
                                    <p:anim calcmode="lin" valueType="num">
                                      <p:cBhvr>
                                        <p:cTn id="30" dur="10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be 1">
            <a:extLst>
              <a:ext uri="{FF2B5EF4-FFF2-40B4-BE49-F238E27FC236}">
                <a16:creationId xmlns:a16="http://schemas.microsoft.com/office/drawing/2014/main" id="{63D73A48-949A-4A53-9567-BD34013720CE}"/>
              </a:ext>
            </a:extLst>
          </p:cNvPr>
          <p:cNvSpPr/>
          <p:nvPr/>
        </p:nvSpPr>
        <p:spPr>
          <a:xfrm>
            <a:off x="76200" y="1038225"/>
            <a:ext cx="5715000" cy="5334000"/>
          </a:xfrm>
          <a:prstGeom prst="cube">
            <a:avLst>
              <a:gd name="adj" fmla="val 8217"/>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 name="TextBox 2">
            <a:extLst>
              <a:ext uri="{FF2B5EF4-FFF2-40B4-BE49-F238E27FC236}">
                <a16:creationId xmlns:a16="http://schemas.microsoft.com/office/drawing/2014/main" id="{20B8C069-0B60-4F31-8E96-2D69F3E1A686}"/>
              </a:ext>
            </a:extLst>
          </p:cNvPr>
          <p:cNvSpPr txBox="1"/>
          <p:nvPr/>
        </p:nvSpPr>
        <p:spPr>
          <a:xfrm>
            <a:off x="0" y="1495425"/>
            <a:ext cx="5334000" cy="4600575"/>
          </a:xfrm>
          <a:prstGeom prst="rect">
            <a:avLst/>
          </a:prstGeom>
          <a:noFill/>
        </p:spPr>
        <p:txBody>
          <a:bodyPr>
            <a:spAutoFit/>
          </a:bodyPr>
          <a:lstStyle/>
          <a:p>
            <a:pPr algn="ctr">
              <a:defRPr/>
            </a:pPr>
            <a:r>
              <a:rPr lang="en-US" sz="3600" dirty="0">
                <a:latin typeface="Impact" panose="020B0806030902050204" pitchFamily="34" charset="0"/>
              </a:rPr>
              <a:t>Agricultural Revolution</a:t>
            </a:r>
          </a:p>
          <a:p>
            <a:pPr>
              <a:defRPr/>
            </a:pPr>
            <a:endParaRPr lang="en-US" dirty="0"/>
          </a:p>
          <a:p>
            <a:pPr marL="514350" indent="-393700">
              <a:spcAft>
                <a:spcPts val="1800"/>
              </a:spcAft>
              <a:buFont typeface="Arial" pitchFamily="34" charset="0"/>
              <a:buChar char="•"/>
              <a:defRPr/>
            </a:pPr>
            <a:r>
              <a:rPr lang="en-US" sz="2800" b="1" u="sng" dirty="0">
                <a:solidFill>
                  <a:srgbClr val="C00000"/>
                </a:solidFill>
              </a:rPr>
              <a:t>Crop Rotation</a:t>
            </a:r>
            <a:r>
              <a:rPr lang="en-US" sz="2800" b="1" dirty="0">
                <a:solidFill>
                  <a:srgbClr val="C00000"/>
                </a:solidFill>
              </a:rPr>
              <a:t> – helps soil to stay healthy for growing</a:t>
            </a:r>
          </a:p>
          <a:p>
            <a:pPr marL="514350" indent="-393700">
              <a:spcAft>
                <a:spcPts val="1800"/>
              </a:spcAft>
              <a:buFont typeface="Arial" pitchFamily="34" charset="0"/>
              <a:buChar char="•"/>
              <a:defRPr/>
            </a:pPr>
            <a:r>
              <a:rPr lang="en-US" sz="2800" b="1" u="sng" dirty="0">
                <a:solidFill>
                  <a:srgbClr val="002060"/>
                </a:solidFill>
              </a:rPr>
              <a:t>Enclosure Movement</a:t>
            </a:r>
            <a:r>
              <a:rPr lang="en-US" sz="2800" b="1" dirty="0">
                <a:solidFill>
                  <a:srgbClr val="002060"/>
                </a:solidFill>
              </a:rPr>
              <a:t> – wealthy landowners </a:t>
            </a:r>
            <a:br>
              <a:rPr lang="en-US" sz="2800" b="1" dirty="0">
                <a:solidFill>
                  <a:srgbClr val="002060"/>
                </a:solidFill>
              </a:rPr>
            </a:br>
            <a:r>
              <a:rPr lang="en-US" sz="2800" b="1" dirty="0">
                <a:solidFill>
                  <a:srgbClr val="002060"/>
                </a:solidFill>
              </a:rPr>
              <a:t>buy up and fence </a:t>
            </a:r>
            <a:br>
              <a:rPr lang="en-US" sz="2800" b="1" dirty="0">
                <a:solidFill>
                  <a:srgbClr val="002060"/>
                </a:solidFill>
              </a:rPr>
            </a:br>
            <a:r>
              <a:rPr lang="en-US" sz="2800" b="1" dirty="0">
                <a:solidFill>
                  <a:srgbClr val="002060"/>
                </a:solidFill>
              </a:rPr>
              <a:t>off huge </a:t>
            </a:r>
            <a:br>
              <a:rPr lang="en-US" sz="2800" b="1" dirty="0">
                <a:solidFill>
                  <a:srgbClr val="002060"/>
                </a:solidFill>
              </a:rPr>
            </a:br>
            <a:r>
              <a:rPr lang="en-US" sz="2800" b="1" dirty="0">
                <a:solidFill>
                  <a:srgbClr val="002060"/>
                </a:solidFill>
              </a:rPr>
              <a:t>pieces of </a:t>
            </a:r>
            <a:br>
              <a:rPr lang="en-US" sz="2800" b="1" dirty="0">
                <a:solidFill>
                  <a:srgbClr val="002060"/>
                </a:solidFill>
              </a:rPr>
            </a:br>
            <a:r>
              <a:rPr lang="en-US" sz="2800" b="1" dirty="0">
                <a:solidFill>
                  <a:srgbClr val="002060"/>
                </a:solidFill>
              </a:rPr>
              <a:t>land</a:t>
            </a:r>
          </a:p>
        </p:txBody>
      </p:sp>
      <p:pic>
        <p:nvPicPr>
          <p:cNvPr id="7172" name="Picture 8" descr="Crop_Rotate.jpg">
            <a:extLst>
              <a:ext uri="{FF2B5EF4-FFF2-40B4-BE49-F238E27FC236}">
                <a16:creationId xmlns:a16="http://schemas.microsoft.com/office/drawing/2014/main" id="{B8C58BA9-7A10-46A0-A104-A511A40ECAC0}"/>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590800" y="2790825"/>
            <a:ext cx="6781800" cy="467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D5D47ACF-0630-9F4E-AD9F-14619040019A}"/>
              </a:ext>
            </a:extLst>
          </p:cNvPr>
          <p:cNvPicPr>
            <a:picLocks noChangeAspect="1"/>
          </p:cNvPicPr>
          <p:nvPr/>
        </p:nvPicPr>
        <p:blipFill rotWithShape="1">
          <a:blip r:embed="rId4"/>
          <a:srcRect t="26960" r="3854"/>
          <a:stretch/>
        </p:blipFill>
        <p:spPr>
          <a:xfrm>
            <a:off x="609600" y="0"/>
            <a:ext cx="4572000" cy="1546037"/>
          </a:xfrm>
          <a:prstGeom prst="rect">
            <a:avLst/>
          </a:prstGeom>
          <a:effectLst>
            <a:outerShdw blurRad="76200" dir="13500000" sy="23000" kx="1200000" algn="br" rotWithShape="0">
              <a:prstClr val="black">
                <a:alpha val="50000"/>
              </a:prstClr>
            </a:outerShdw>
          </a:effectLst>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179229"/>
    </mc:Choice>
    <mc:Fallback xmlns="">
      <p:transition spd="slow" advTm="179229"/>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0" presetClass="entr" presetSubtype="0" fill="hold" nodeType="clickEffect">
                                  <p:stCondLst>
                                    <p:cond delay="0"/>
                                  </p:stCondLst>
                                  <p:iterate type="lt">
                                    <p:tmPct val="10000"/>
                                  </p:iterate>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1"/>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0" presetClass="entr" presetSubtype="0" fill="hold" nodeType="clickEffect">
                                  <p:stCondLst>
                                    <p:cond delay="0"/>
                                  </p:stCondLst>
                                  <p:iterate type="lt">
                                    <p:tmPct val="10000"/>
                                  </p:iterate>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1"/>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00D2CF6-5964-4F46-BA83-555BC083F24E}"/>
              </a:ext>
            </a:extLst>
          </p:cNvPr>
          <p:cNvPicPr>
            <a:picLocks noChangeAspect="1"/>
          </p:cNvPicPr>
          <p:nvPr/>
        </p:nvPicPr>
        <p:blipFill>
          <a:blip r:embed="rId4"/>
          <a:stretch>
            <a:fillRect/>
          </a:stretch>
        </p:blipFill>
        <p:spPr>
          <a:xfrm>
            <a:off x="-6537" y="-609600"/>
            <a:ext cx="4349937" cy="8520618"/>
          </a:xfrm>
          <a:prstGeom prst="rect">
            <a:avLst/>
          </a:prstGeom>
        </p:spPr>
      </p:pic>
      <p:sp>
        <p:nvSpPr>
          <p:cNvPr id="2" name="Cube 1">
            <a:extLst>
              <a:ext uri="{FF2B5EF4-FFF2-40B4-BE49-F238E27FC236}">
                <a16:creationId xmlns:a16="http://schemas.microsoft.com/office/drawing/2014/main" id="{2D1C0D08-6E7C-458E-84C0-5CC50330DFD2}"/>
              </a:ext>
            </a:extLst>
          </p:cNvPr>
          <p:cNvSpPr/>
          <p:nvPr/>
        </p:nvSpPr>
        <p:spPr>
          <a:xfrm>
            <a:off x="3733799" y="1096297"/>
            <a:ext cx="5236605" cy="5228303"/>
          </a:xfrm>
          <a:prstGeom prst="cube">
            <a:avLst>
              <a:gd name="adj" fmla="val 8217"/>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 name="TextBox 2">
            <a:extLst>
              <a:ext uri="{FF2B5EF4-FFF2-40B4-BE49-F238E27FC236}">
                <a16:creationId xmlns:a16="http://schemas.microsoft.com/office/drawing/2014/main" id="{B20037A4-14B7-42E3-B564-4DF715B60459}"/>
              </a:ext>
            </a:extLst>
          </p:cNvPr>
          <p:cNvSpPr txBox="1"/>
          <p:nvPr/>
        </p:nvSpPr>
        <p:spPr>
          <a:xfrm>
            <a:off x="3886199" y="1629697"/>
            <a:ext cx="4627005" cy="4278094"/>
          </a:xfrm>
          <a:prstGeom prst="rect">
            <a:avLst/>
          </a:prstGeom>
          <a:noFill/>
        </p:spPr>
        <p:txBody>
          <a:bodyPr wrap="square">
            <a:spAutoFit/>
          </a:bodyPr>
          <a:lstStyle/>
          <a:p>
            <a:pPr algn="ctr">
              <a:defRPr/>
            </a:pPr>
            <a:r>
              <a:rPr lang="en-US" sz="2800" dirty="0">
                <a:effectLst>
                  <a:outerShdw blurRad="38100" dist="38100" dir="2700000" algn="tl">
                    <a:srgbClr val="000000">
                      <a:alpha val="43137"/>
                    </a:srgbClr>
                  </a:outerShdw>
                </a:effectLst>
                <a:latin typeface="Impact" panose="020B0806030902050204" pitchFamily="34" charset="0"/>
              </a:rPr>
              <a:t>Stable Government &amp; Economy</a:t>
            </a:r>
          </a:p>
          <a:p>
            <a:pPr>
              <a:defRPr/>
            </a:pPr>
            <a:endParaRPr lang="en-US" dirty="0"/>
          </a:p>
          <a:p>
            <a:pPr marL="404813" indent="-344488">
              <a:spcAft>
                <a:spcPts val="1800"/>
              </a:spcAft>
              <a:buFont typeface="Arial" pitchFamily="34" charset="0"/>
              <a:buChar char="•"/>
              <a:defRPr/>
            </a:pPr>
            <a:r>
              <a:rPr lang="en-US" sz="2800" b="1" dirty="0">
                <a:solidFill>
                  <a:srgbClr val="C00000"/>
                </a:solidFill>
              </a:rPr>
              <a:t>Developed banking system, trade, &amp; wealth</a:t>
            </a:r>
          </a:p>
          <a:p>
            <a:pPr marL="404813" indent="-344488">
              <a:spcAft>
                <a:spcPts val="1800"/>
              </a:spcAft>
              <a:buFont typeface="Arial" pitchFamily="34" charset="0"/>
              <a:buChar char="•"/>
              <a:defRPr/>
            </a:pPr>
            <a:r>
              <a:rPr lang="en-US" sz="2800" b="1" dirty="0">
                <a:solidFill>
                  <a:srgbClr val="002060"/>
                </a:solidFill>
              </a:rPr>
              <a:t>No recent wars or political revolutions </a:t>
            </a:r>
            <a:r>
              <a:rPr lang="en-US" sz="2800" b="1" u="sng" dirty="0">
                <a:solidFill>
                  <a:srgbClr val="002060"/>
                </a:solidFill>
              </a:rPr>
              <a:t>in</a:t>
            </a:r>
            <a:r>
              <a:rPr lang="en-US" sz="2800" b="1" dirty="0">
                <a:solidFill>
                  <a:srgbClr val="002060"/>
                </a:solidFill>
              </a:rPr>
              <a:t> England</a:t>
            </a:r>
          </a:p>
          <a:p>
            <a:pPr marL="404813" indent="-344488">
              <a:spcAft>
                <a:spcPts val="1800"/>
              </a:spcAft>
              <a:buFont typeface="Arial" pitchFamily="34" charset="0"/>
              <a:buChar char="•"/>
              <a:defRPr/>
            </a:pPr>
            <a:r>
              <a:rPr lang="en-US" sz="2800" b="1" dirty="0">
                <a:solidFill>
                  <a:srgbClr val="C00000"/>
                </a:solidFill>
              </a:rPr>
              <a:t>Parliament supports business</a:t>
            </a:r>
            <a:endParaRPr lang="en-US" sz="2800" b="1" dirty="0">
              <a:solidFill>
                <a:srgbClr val="002060"/>
              </a:solidFill>
            </a:endParaRPr>
          </a:p>
        </p:txBody>
      </p:sp>
      <p:pic>
        <p:nvPicPr>
          <p:cNvPr id="6" name="Picture 5">
            <a:extLst>
              <a:ext uri="{FF2B5EF4-FFF2-40B4-BE49-F238E27FC236}">
                <a16:creationId xmlns:a16="http://schemas.microsoft.com/office/drawing/2014/main" id="{E3FFE2B3-00EB-C448-A98F-97456E84370E}"/>
              </a:ext>
            </a:extLst>
          </p:cNvPr>
          <p:cNvPicPr>
            <a:picLocks noChangeAspect="1"/>
          </p:cNvPicPr>
          <p:nvPr/>
        </p:nvPicPr>
        <p:blipFill rotWithShape="1">
          <a:blip r:embed="rId5"/>
          <a:srcRect l="468" t="26213"/>
          <a:stretch/>
        </p:blipFill>
        <p:spPr>
          <a:xfrm>
            <a:off x="3733799" y="0"/>
            <a:ext cx="4953000" cy="1501958"/>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153804"/>
    </mc:Choice>
    <mc:Fallback xmlns="">
      <p:transition spd="slow" advTm="153804"/>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0" presetClass="entr" presetSubtype="0" fill="hold" nodeType="clickEffect">
                                  <p:stCondLst>
                                    <p:cond delay="0"/>
                                  </p:stCondLst>
                                  <p:iterate type="lt">
                                    <p:tmPct val="10000"/>
                                  </p:iterate>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1"/>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0" presetClass="entr" presetSubtype="0" fill="hold" nodeType="clickEffect">
                                  <p:stCondLst>
                                    <p:cond delay="0"/>
                                  </p:stCondLst>
                                  <p:iterate type="lt">
                                    <p:tmPct val="10000"/>
                                  </p:iterate>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1"/>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0" presetClass="entr" presetSubtype="0" fill="hold" nodeType="clickEffect">
                                  <p:stCondLst>
                                    <p:cond delay="0"/>
                                  </p:stCondLst>
                                  <p:iterate type="lt">
                                    <p:tmPct val="10000"/>
                                  </p:iterate>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1"/>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be 1">
            <a:extLst>
              <a:ext uri="{FF2B5EF4-FFF2-40B4-BE49-F238E27FC236}">
                <a16:creationId xmlns:a16="http://schemas.microsoft.com/office/drawing/2014/main" id="{53AA692A-D757-4092-ADD0-3DD72620E6E0}"/>
              </a:ext>
            </a:extLst>
          </p:cNvPr>
          <p:cNvSpPr/>
          <p:nvPr/>
        </p:nvSpPr>
        <p:spPr>
          <a:xfrm>
            <a:off x="76200" y="685800"/>
            <a:ext cx="5715000" cy="5943600"/>
          </a:xfrm>
          <a:prstGeom prst="cube">
            <a:avLst>
              <a:gd name="adj" fmla="val 8217"/>
            </a:avLst>
          </a:prstGeom>
          <a:solidFill>
            <a:schemeClr val="bg1">
              <a:lumMod val="95000"/>
            </a:schemeClr>
          </a:solidFill>
          <a:ln>
            <a:solidFill>
              <a:schemeClr val="tx1"/>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 name="TextBox 2">
            <a:extLst>
              <a:ext uri="{FF2B5EF4-FFF2-40B4-BE49-F238E27FC236}">
                <a16:creationId xmlns:a16="http://schemas.microsoft.com/office/drawing/2014/main" id="{A1290DD2-C484-4A2E-967D-C38EBB7293A4}"/>
              </a:ext>
            </a:extLst>
          </p:cNvPr>
          <p:cNvSpPr txBox="1"/>
          <p:nvPr/>
        </p:nvSpPr>
        <p:spPr>
          <a:xfrm>
            <a:off x="76200" y="1143000"/>
            <a:ext cx="5181600" cy="5108575"/>
          </a:xfrm>
          <a:prstGeom prst="rect">
            <a:avLst/>
          </a:prstGeom>
          <a:noFill/>
        </p:spPr>
        <p:txBody>
          <a:bodyPr>
            <a:spAutoFit/>
          </a:bodyPr>
          <a:lstStyle/>
          <a:p>
            <a:pPr algn="ctr">
              <a:defRPr/>
            </a:pPr>
            <a:r>
              <a:rPr lang="en-US" sz="4400" dirty="0">
                <a:effectLst>
                  <a:outerShdw blurRad="38100" dist="38100" dir="2700000" algn="tl">
                    <a:srgbClr val="000000">
                      <a:alpha val="43137"/>
                    </a:srgbClr>
                  </a:outerShdw>
                </a:effectLst>
                <a:latin typeface="Impact" panose="020B0806030902050204" pitchFamily="34" charset="0"/>
              </a:rPr>
              <a:t>Inventions</a:t>
            </a:r>
          </a:p>
          <a:p>
            <a:pPr>
              <a:defRPr/>
            </a:pPr>
            <a:endParaRPr lang="en-US" dirty="0"/>
          </a:p>
          <a:p>
            <a:pPr marL="514350" indent="-346075">
              <a:spcAft>
                <a:spcPts val="1800"/>
              </a:spcAft>
              <a:buFont typeface="Arial" pitchFamily="34" charset="0"/>
              <a:buChar char="•"/>
              <a:defRPr/>
            </a:pPr>
            <a:r>
              <a:rPr lang="en-US" sz="2600" b="1" u="sng" dirty="0">
                <a:solidFill>
                  <a:srgbClr val="002060"/>
                </a:solidFill>
              </a:rPr>
              <a:t>Spinning Jenny </a:t>
            </a:r>
            <a:r>
              <a:rPr lang="en-US" sz="2600" b="1" dirty="0">
                <a:solidFill>
                  <a:srgbClr val="002060"/>
                </a:solidFill>
              </a:rPr>
              <a:t>by James Hargreaves to quickly spin thread</a:t>
            </a:r>
          </a:p>
          <a:p>
            <a:pPr marL="514350" indent="-346075">
              <a:spcAft>
                <a:spcPts val="1800"/>
              </a:spcAft>
              <a:buFont typeface="Arial" pitchFamily="34" charset="0"/>
              <a:buChar char="•"/>
              <a:defRPr/>
            </a:pPr>
            <a:r>
              <a:rPr lang="en-US" sz="2600" b="1" u="sng" dirty="0">
                <a:solidFill>
                  <a:srgbClr val="C00000"/>
                </a:solidFill>
              </a:rPr>
              <a:t>Steam Engine </a:t>
            </a:r>
            <a:r>
              <a:rPr lang="en-US" sz="2600" b="1" dirty="0">
                <a:solidFill>
                  <a:srgbClr val="C00000"/>
                </a:solidFill>
              </a:rPr>
              <a:t>by James Watt to power machines</a:t>
            </a:r>
          </a:p>
          <a:p>
            <a:pPr marL="514350" indent="-346075">
              <a:spcAft>
                <a:spcPts val="1800"/>
              </a:spcAft>
              <a:buFont typeface="Arial" pitchFamily="34" charset="0"/>
              <a:buChar char="•"/>
              <a:defRPr/>
            </a:pPr>
            <a:r>
              <a:rPr lang="en-US" sz="2600" b="1" u="sng" dirty="0">
                <a:solidFill>
                  <a:srgbClr val="002060"/>
                </a:solidFill>
              </a:rPr>
              <a:t>Steel Process </a:t>
            </a:r>
            <a:r>
              <a:rPr lang="en-US" sz="2600" b="1" dirty="0">
                <a:solidFill>
                  <a:srgbClr val="002060"/>
                </a:solidFill>
              </a:rPr>
              <a:t>by </a:t>
            </a:r>
            <a:br>
              <a:rPr lang="en-US" sz="2600" b="1" dirty="0">
                <a:solidFill>
                  <a:srgbClr val="002060"/>
                </a:solidFill>
              </a:rPr>
            </a:br>
            <a:r>
              <a:rPr lang="en-US" sz="2600" b="1" dirty="0">
                <a:solidFill>
                  <a:srgbClr val="002060"/>
                </a:solidFill>
              </a:rPr>
              <a:t>Henry Bessemer </a:t>
            </a:r>
            <a:br>
              <a:rPr lang="en-US" sz="2600" b="1" dirty="0">
                <a:solidFill>
                  <a:srgbClr val="002060"/>
                </a:solidFill>
              </a:rPr>
            </a:br>
            <a:r>
              <a:rPr lang="en-US" sz="2600" b="1" dirty="0">
                <a:solidFill>
                  <a:srgbClr val="002060"/>
                </a:solidFill>
              </a:rPr>
              <a:t>(stronger, cheaper </a:t>
            </a:r>
            <a:br>
              <a:rPr lang="en-US" sz="2600" b="1" dirty="0">
                <a:solidFill>
                  <a:srgbClr val="002060"/>
                </a:solidFill>
              </a:rPr>
            </a:br>
            <a:r>
              <a:rPr lang="en-US" sz="2600" b="1" dirty="0">
                <a:solidFill>
                  <a:srgbClr val="002060"/>
                </a:solidFill>
              </a:rPr>
              <a:t>steel)</a:t>
            </a:r>
          </a:p>
        </p:txBody>
      </p:sp>
      <p:pic>
        <p:nvPicPr>
          <p:cNvPr id="9220" name="Picture 2" descr="http://media.web.britannica.com/eb-media/35/107135-004-A61CFBFE.jpg">
            <a:extLst>
              <a:ext uri="{FF2B5EF4-FFF2-40B4-BE49-F238E27FC236}">
                <a16:creationId xmlns:a16="http://schemas.microsoft.com/office/drawing/2014/main" id="{AB5A9707-8B5B-4A95-BDA8-6F2443ADE3D5}"/>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905250" y="2609850"/>
            <a:ext cx="5238750" cy="424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EAAFD72C-8465-5F4B-A1C9-D2FB222D2F15}"/>
              </a:ext>
            </a:extLst>
          </p:cNvPr>
          <p:cNvPicPr>
            <a:picLocks noChangeAspect="1"/>
          </p:cNvPicPr>
          <p:nvPr/>
        </p:nvPicPr>
        <p:blipFill rotWithShape="1">
          <a:blip r:embed="rId5"/>
          <a:srcRect t="29840"/>
          <a:stretch/>
        </p:blipFill>
        <p:spPr>
          <a:xfrm>
            <a:off x="376670" y="-76345"/>
            <a:ext cx="4758209" cy="1365540"/>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233225"/>
    </mc:Choice>
    <mc:Fallback xmlns="">
      <p:transition spd="slow" advTm="233225"/>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diamond(in)">
                                      <p:cBhvr>
                                        <p:cTn id="7" dur="2000"/>
                                        <p:tgtEl>
                                          <p:spTgt spid="3">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diamond(in)">
                                      <p:cBhvr>
                                        <p:cTn id="12" dur="2000"/>
                                        <p:tgtEl>
                                          <p:spTgt spid="3">
                                            <p:txEl>
                                              <p:pRg st="3" end="3"/>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8" presetClass="entr" presetSubtype="16"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diamond(in)">
                                      <p:cBhvr>
                                        <p:cTn id="1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be 7">
            <a:extLst>
              <a:ext uri="{FF2B5EF4-FFF2-40B4-BE49-F238E27FC236}">
                <a16:creationId xmlns:a16="http://schemas.microsoft.com/office/drawing/2014/main" id="{C3E070D8-C8AA-6E42-AFE1-60870E78788D}"/>
              </a:ext>
            </a:extLst>
          </p:cNvPr>
          <p:cNvSpPr/>
          <p:nvPr/>
        </p:nvSpPr>
        <p:spPr>
          <a:xfrm>
            <a:off x="3686816" y="1315459"/>
            <a:ext cx="5236605" cy="5228303"/>
          </a:xfrm>
          <a:prstGeom prst="cube">
            <a:avLst>
              <a:gd name="adj" fmla="val 8217"/>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6" name="Picture 5">
            <a:extLst>
              <a:ext uri="{FF2B5EF4-FFF2-40B4-BE49-F238E27FC236}">
                <a16:creationId xmlns:a16="http://schemas.microsoft.com/office/drawing/2014/main" id="{79603642-D026-49ED-A87F-5A5334F88365}"/>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72371" y="2576154"/>
            <a:ext cx="3585229" cy="3041567"/>
          </a:xfrm>
          <a:prstGeom prst="rect">
            <a:avLst/>
          </a:prstGeom>
        </p:spPr>
      </p:pic>
      <p:sp>
        <p:nvSpPr>
          <p:cNvPr id="7" name="TextBox 6">
            <a:extLst>
              <a:ext uri="{FF2B5EF4-FFF2-40B4-BE49-F238E27FC236}">
                <a16:creationId xmlns:a16="http://schemas.microsoft.com/office/drawing/2014/main" id="{BE5A8AF8-7D53-4FCA-AD06-C0CFB673DA84}"/>
              </a:ext>
            </a:extLst>
          </p:cNvPr>
          <p:cNvSpPr txBox="1"/>
          <p:nvPr/>
        </p:nvSpPr>
        <p:spPr>
          <a:xfrm>
            <a:off x="3657601" y="1846451"/>
            <a:ext cx="4800600" cy="4478149"/>
          </a:xfrm>
          <a:prstGeom prst="rect">
            <a:avLst/>
          </a:prstGeom>
          <a:noFill/>
        </p:spPr>
        <p:txBody>
          <a:bodyPr wrap="square">
            <a:spAutoFit/>
          </a:bodyPr>
          <a:lstStyle/>
          <a:p>
            <a:pPr marL="60325">
              <a:spcAft>
                <a:spcPts val="1800"/>
              </a:spcAft>
              <a:defRPr/>
            </a:pPr>
            <a:r>
              <a:rPr lang="en-US" sz="2500" b="1" dirty="0">
                <a:solidFill>
                  <a:srgbClr val="002060"/>
                </a:solidFill>
              </a:rPr>
              <a:t>RESULTS</a:t>
            </a:r>
          </a:p>
          <a:p>
            <a:pPr marL="404813" indent="-344488">
              <a:spcAft>
                <a:spcPts val="1800"/>
              </a:spcAft>
              <a:buFont typeface="Arial" pitchFamily="34" charset="0"/>
              <a:buChar char="•"/>
              <a:defRPr/>
            </a:pPr>
            <a:r>
              <a:rPr lang="en-US" sz="2500" b="1" dirty="0">
                <a:solidFill>
                  <a:srgbClr val="002060"/>
                </a:solidFill>
              </a:rPr>
              <a:t>Larger food supply led to a population boom</a:t>
            </a:r>
          </a:p>
          <a:p>
            <a:pPr marL="404813" indent="-344488">
              <a:spcAft>
                <a:spcPts val="1800"/>
              </a:spcAft>
              <a:buFont typeface="Arial" pitchFamily="34" charset="0"/>
              <a:buChar char="•"/>
              <a:defRPr/>
            </a:pPr>
            <a:r>
              <a:rPr lang="en-US" sz="2500" b="1" dirty="0">
                <a:solidFill>
                  <a:srgbClr val="002060"/>
                </a:solidFill>
              </a:rPr>
              <a:t>Urbanization: movement of people from towns to cities</a:t>
            </a:r>
          </a:p>
          <a:p>
            <a:pPr marL="404813" indent="-344488">
              <a:spcAft>
                <a:spcPts val="1800"/>
              </a:spcAft>
              <a:buFont typeface="Arial" pitchFamily="34" charset="0"/>
              <a:buChar char="•"/>
              <a:defRPr/>
            </a:pPr>
            <a:r>
              <a:rPr lang="en-US" sz="2500" b="1" dirty="0">
                <a:solidFill>
                  <a:srgbClr val="002060"/>
                </a:solidFill>
              </a:rPr>
              <a:t>Changing class systems</a:t>
            </a:r>
          </a:p>
          <a:p>
            <a:pPr marL="404813" indent="-344488">
              <a:spcAft>
                <a:spcPts val="1800"/>
              </a:spcAft>
              <a:buFont typeface="Arial" pitchFamily="34" charset="0"/>
              <a:buChar char="•"/>
              <a:defRPr/>
            </a:pPr>
            <a:r>
              <a:rPr lang="en-US" sz="2500" b="1" dirty="0">
                <a:solidFill>
                  <a:srgbClr val="002060"/>
                </a:solidFill>
              </a:rPr>
              <a:t>New ideas about economics (laissez faire vs. socialism)</a:t>
            </a:r>
          </a:p>
        </p:txBody>
      </p:sp>
      <p:pic>
        <p:nvPicPr>
          <p:cNvPr id="5" name="Picture 4">
            <a:extLst>
              <a:ext uri="{FF2B5EF4-FFF2-40B4-BE49-F238E27FC236}">
                <a16:creationId xmlns:a16="http://schemas.microsoft.com/office/drawing/2014/main" id="{56315D7A-9D93-D54F-9731-54D196874002}"/>
              </a:ext>
            </a:extLst>
          </p:cNvPr>
          <p:cNvPicPr>
            <a:picLocks noChangeAspect="1"/>
          </p:cNvPicPr>
          <p:nvPr/>
        </p:nvPicPr>
        <p:blipFill>
          <a:blip r:embed="rId5"/>
          <a:stretch>
            <a:fillRect/>
          </a:stretch>
        </p:blipFill>
        <p:spPr>
          <a:xfrm>
            <a:off x="4097896" y="23817"/>
            <a:ext cx="3920009" cy="1603472"/>
          </a:xfrm>
          <a:prstGeom prst="rect">
            <a:avLst/>
          </a:prstGeom>
        </p:spPr>
      </p:pic>
    </p:spTree>
    <p:custDataLst>
      <p:tags r:id="rId1"/>
    </p:custDataLst>
    <p:extLst>
      <p:ext uri="{BB962C8B-B14F-4D97-AF65-F5344CB8AC3E}">
        <p14:creationId xmlns:p14="http://schemas.microsoft.com/office/powerpoint/2010/main" val="2227033017"/>
      </p:ext>
    </p:extLst>
  </p:cSld>
  <p:clrMapOvr>
    <a:masterClrMapping/>
  </p:clrMapOvr>
  <mc:AlternateContent xmlns:mc="http://schemas.openxmlformats.org/markup-compatibility/2006" xmlns:p14="http://schemas.microsoft.com/office/powerpoint/2010/main">
    <mc:Choice Requires="p14">
      <p:transition spd="slow" p14:dur="2000" advTm="211648"/>
    </mc:Choice>
    <mc:Fallback xmlns="">
      <p:transition spd="slow" advTm="21164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0" presetClass="entr" presetSubtype="0" fill="hold" nodeType="clickEffect">
                                  <p:stCondLst>
                                    <p:cond delay="0"/>
                                  </p:stCondLst>
                                  <p:iterate type="lt">
                                    <p:tmPct val="10000"/>
                                  </p:iterate>
                                  <p:childTnLst>
                                    <p:set>
                                      <p:cBhvr>
                                        <p:cTn id="6" dur="1" fill="hold">
                                          <p:stCondLst>
                                            <p:cond delay="0"/>
                                          </p:stCondLst>
                                        </p:cTn>
                                        <p:tgtEl>
                                          <p:spTgt spid="7">
                                            <p:txEl>
                                              <p:pRg st="1" end="1"/>
                                            </p:txEl>
                                          </p:spTgt>
                                        </p:tgtEl>
                                        <p:attrNameLst>
                                          <p:attrName>style.visibility</p:attrName>
                                        </p:attrNameLst>
                                      </p:cBhvr>
                                      <p:to>
                                        <p:strVal val="visible"/>
                                      </p:to>
                                    </p:set>
                                    <p:animEffect transition="in" filter="fade">
                                      <p:cBhvr>
                                        <p:cTn id="7" dur="1000"/>
                                        <p:tgtEl>
                                          <p:spTgt spid="7">
                                            <p:txEl>
                                              <p:pRg st="1" end="1"/>
                                            </p:txEl>
                                          </p:spTgt>
                                        </p:tgtEl>
                                      </p:cBhvr>
                                    </p:animEffect>
                                    <p:anim calcmode="lin" valueType="num">
                                      <p:cBhvr>
                                        <p:cTn id="8" dur="1000" fill="hold"/>
                                        <p:tgtEl>
                                          <p:spTgt spid="7">
                                            <p:txEl>
                                              <p:pRg st="1" end="1"/>
                                            </p:txEl>
                                          </p:spTgt>
                                        </p:tgtEl>
                                        <p:attrNameLst>
                                          <p:attrName>ppt_x</p:attrName>
                                        </p:attrNameLst>
                                      </p:cBhvr>
                                      <p:tavLst>
                                        <p:tav tm="0">
                                          <p:val>
                                            <p:strVal val="#ppt_x-.1"/>
                                          </p:val>
                                        </p:tav>
                                        <p:tav tm="100000">
                                          <p:val>
                                            <p:strVal val="#ppt_x"/>
                                          </p:val>
                                        </p:tav>
                                      </p:tavLst>
                                    </p:anim>
                                    <p:anim calcmode="lin" valueType="num">
                                      <p:cBhvr>
                                        <p:cTn id="9" dur="1000" fill="hold"/>
                                        <p:tgtEl>
                                          <p:spTgt spid="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0" presetClass="entr" presetSubtype="0" fill="hold" nodeType="clickEffect">
                                  <p:stCondLst>
                                    <p:cond delay="0"/>
                                  </p:stCondLst>
                                  <p:iterate type="lt">
                                    <p:tmPct val="10000"/>
                                  </p:iterate>
                                  <p:childTnLst>
                                    <p:set>
                                      <p:cBhvr>
                                        <p:cTn id="13" dur="1" fill="hold">
                                          <p:stCondLst>
                                            <p:cond delay="0"/>
                                          </p:stCondLst>
                                        </p:cTn>
                                        <p:tgtEl>
                                          <p:spTgt spid="7">
                                            <p:txEl>
                                              <p:pRg st="0" end="0"/>
                                            </p:txEl>
                                          </p:spTgt>
                                        </p:tgtEl>
                                        <p:attrNameLst>
                                          <p:attrName>style.visibility</p:attrName>
                                        </p:attrNameLst>
                                      </p:cBhvr>
                                      <p:to>
                                        <p:strVal val="visible"/>
                                      </p:to>
                                    </p:set>
                                    <p:animEffect transition="in" filter="fade">
                                      <p:cBhvr>
                                        <p:cTn id="14" dur="1000"/>
                                        <p:tgtEl>
                                          <p:spTgt spid="7">
                                            <p:txEl>
                                              <p:pRg st="0" end="0"/>
                                            </p:txEl>
                                          </p:spTgt>
                                        </p:tgtEl>
                                      </p:cBhvr>
                                    </p:animEffect>
                                    <p:anim calcmode="lin" valueType="num">
                                      <p:cBhvr>
                                        <p:cTn id="15" dur="1000" fill="hold"/>
                                        <p:tgtEl>
                                          <p:spTgt spid="7">
                                            <p:txEl>
                                              <p:pRg st="0" end="0"/>
                                            </p:txEl>
                                          </p:spTgt>
                                        </p:tgtEl>
                                        <p:attrNameLst>
                                          <p:attrName>ppt_x</p:attrName>
                                        </p:attrNameLst>
                                      </p:cBhvr>
                                      <p:tavLst>
                                        <p:tav tm="0">
                                          <p:val>
                                            <p:strVal val="#ppt_x-.1"/>
                                          </p:val>
                                        </p:tav>
                                        <p:tav tm="100000">
                                          <p:val>
                                            <p:strVal val="#ppt_x"/>
                                          </p:val>
                                        </p:tav>
                                      </p:tavLst>
                                    </p:anim>
                                    <p:anim calcmode="lin" valueType="num">
                                      <p:cBhvr>
                                        <p:cTn id="16" dur="1000" fill="hold"/>
                                        <p:tgtEl>
                                          <p:spTgt spid="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0" presetClass="entr" presetSubtype="0" fill="hold" nodeType="clickEffect">
                                  <p:stCondLst>
                                    <p:cond delay="0"/>
                                  </p:stCondLst>
                                  <p:iterate type="lt">
                                    <p:tmPct val="10000"/>
                                  </p:iterate>
                                  <p:childTnLst>
                                    <p:set>
                                      <p:cBhvr>
                                        <p:cTn id="20" dur="1" fill="hold">
                                          <p:stCondLst>
                                            <p:cond delay="0"/>
                                          </p:stCondLst>
                                        </p:cTn>
                                        <p:tgtEl>
                                          <p:spTgt spid="7">
                                            <p:txEl>
                                              <p:pRg st="2" end="2"/>
                                            </p:txEl>
                                          </p:spTgt>
                                        </p:tgtEl>
                                        <p:attrNameLst>
                                          <p:attrName>style.visibility</p:attrName>
                                        </p:attrNameLst>
                                      </p:cBhvr>
                                      <p:to>
                                        <p:strVal val="visible"/>
                                      </p:to>
                                    </p:set>
                                    <p:animEffect transition="in" filter="fade">
                                      <p:cBhvr>
                                        <p:cTn id="21" dur="1000"/>
                                        <p:tgtEl>
                                          <p:spTgt spid="7">
                                            <p:txEl>
                                              <p:pRg st="2" end="2"/>
                                            </p:txEl>
                                          </p:spTgt>
                                        </p:tgtEl>
                                      </p:cBhvr>
                                    </p:animEffect>
                                    <p:anim calcmode="lin" valueType="num">
                                      <p:cBhvr>
                                        <p:cTn id="22" dur="1000" fill="hold"/>
                                        <p:tgtEl>
                                          <p:spTgt spid="7">
                                            <p:txEl>
                                              <p:pRg st="2" end="2"/>
                                            </p:txEl>
                                          </p:spTgt>
                                        </p:tgtEl>
                                        <p:attrNameLst>
                                          <p:attrName>ppt_x</p:attrName>
                                        </p:attrNameLst>
                                      </p:cBhvr>
                                      <p:tavLst>
                                        <p:tav tm="0">
                                          <p:val>
                                            <p:strVal val="#ppt_x-.1"/>
                                          </p:val>
                                        </p:tav>
                                        <p:tav tm="100000">
                                          <p:val>
                                            <p:strVal val="#ppt_x"/>
                                          </p:val>
                                        </p:tav>
                                      </p:tavLst>
                                    </p:anim>
                                    <p:anim calcmode="lin" valueType="num">
                                      <p:cBhvr>
                                        <p:cTn id="23" dur="1000" fill="hold"/>
                                        <p:tgtEl>
                                          <p:spTgt spid="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0" presetClass="entr" presetSubtype="0" fill="hold" nodeType="clickEffect">
                                  <p:stCondLst>
                                    <p:cond delay="0"/>
                                  </p:stCondLst>
                                  <p:iterate type="lt">
                                    <p:tmPct val="10000"/>
                                  </p:iterate>
                                  <p:childTnLst>
                                    <p:set>
                                      <p:cBhvr>
                                        <p:cTn id="27" dur="1" fill="hold">
                                          <p:stCondLst>
                                            <p:cond delay="0"/>
                                          </p:stCondLst>
                                        </p:cTn>
                                        <p:tgtEl>
                                          <p:spTgt spid="7">
                                            <p:txEl>
                                              <p:pRg st="3" end="3"/>
                                            </p:txEl>
                                          </p:spTgt>
                                        </p:tgtEl>
                                        <p:attrNameLst>
                                          <p:attrName>style.visibility</p:attrName>
                                        </p:attrNameLst>
                                      </p:cBhvr>
                                      <p:to>
                                        <p:strVal val="visible"/>
                                      </p:to>
                                    </p:set>
                                    <p:animEffect transition="in" filter="fade">
                                      <p:cBhvr>
                                        <p:cTn id="28" dur="1000"/>
                                        <p:tgtEl>
                                          <p:spTgt spid="7">
                                            <p:txEl>
                                              <p:pRg st="3" end="3"/>
                                            </p:txEl>
                                          </p:spTgt>
                                        </p:tgtEl>
                                      </p:cBhvr>
                                    </p:animEffect>
                                    <p:anim calcmode="lin" valueType="num">
                                      <p:cBhvr>
                                        <p:cTn id="29" dur="1000" fill="hold"/>
                                        <p:tgtEl>
                                          <p:spTgt spid="7">
                                            <p:txEl>
                                              <p:pRg st="3" end="3"/>
                                            </p:txEl>
                                          </p:spTgt>
                                        </p:tgtEl>
                                        <p:attrNameLst>
                                          <p:attrName>ppt_x</p:attrName>
                                        </p:attrNameLst>
                                      </p:cBhvr>
                                      <p:tavLst>
                                        <p:tav tm="0">
                                          <p:val>
                                            <p:strVal val="#ppt_x-.1"/>
                                          </p:val>
                                        </p:tav>
                                        <p:tav tm="100000">
                                          <p:val>
                                            <p:strVal val="#ppt_x"/>
                                          </p:val>
                                        </p:tav>
                                      </p:tavLst>
                                    </p:anim>
                                    <p:anim calcmode="lin" valueType="num">
                                      <p:cBhvr>
                                        <p:cTn id="30" dur="1000" fill="hold"/>
                                        <p:tgtEl>
                                          <p:spTgt spid="7">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0" presetClass="entr" presetSubtype="0" fill="hold" nodeType="clickEffect">
                                  <p:stCondLst>
                                    <p:cond delay="0"/>
                                  </p:stCondLst>
                                  <p:iterate type="lt">
                                    <p:tmPct val="10000"/>
                                  </p:iterate>
                                  <p:childTnLst>
                                    <p:set>
                                      <p:cBhvr>
                                        <p:cTn id="34" dur="1" fill="hold">
                                          <p:stCondLst>
                                            <p:cond delay="0"/>
                                          </p:stCondLst>
                                        </p:cTn>
                                        <p:tgtEl>
                                          <p:spTgt spid="7">
                                            <p:txEl>
                                              <p:pRg st="4" end="4"/>
                                            </p:txEl>
                                          </p:spTgt>
                                        </p:tgtEl>
                                        <p:attrNameLst>
                                          <p:attrName>style.visibility</p:attrName>
                                        </p:attrNameLst>
                                      </p:cBhvr>
                                      <p:to>
                                        <p:strVal val="visible"/>
                                      </p:to>
                                    </p:set>
                                    <p:animEffect transition="in" filter="fade">
                                      <p:cBhvr>
                                        <p:cTn id="35" dur="1000"/>
                                        <p:tgtEl>
                                          <p:spTgt spid="7">
                                            <p:txEl>
                                              <p:pRg st="4" end="4"/>
                                            </p:txEl>
                                          </p:spTgt>
                                        </p:tgtEl>
                                      </p:cBhvr>
                                    </p:animEffect>
                                    <p:anim calcmode="lin" valueType="num">
                                      <p:cBhvr>
                                        <p:cTn id="36" dur="1000" fill="hold"/>
                                        <p:tgtEl>
                                          <p:spTgt spid="7">
                                            <p:txEl>
                                              <p:pRg st="4" end="4"/>
                                            </p:txEl>
                                          </p:spTgt>
                                        </p:tgtEl>
                                        <p:attrNameLst>
                                          <p:attrName>ppt_x</p:attrName>
                                        </p:attrNameLst>
                                      </p:cBhvr>
                                      <p:tavLst>
                                        <p:tav tm="0">
                                          <p:val>
                                            <p:strVal val="#ppt_x-.1"/>
                                          </p:val>
                                        </p:tav>
                                        <p:tav tm="100000">
                                          <p:val>
                                            <p:strVal val="#ppt_x"/>
                                          </p:val>
                                        </p:tav>
                                      </p:tavLst>
                                    </p:anim>
                                    <p:anim calcmode="lin" valueType="num">
                                      <p:cBhvr>
                                        <p:cTn id="37" dur="1000" fill="hold"/>
                                        <p:tgtEl>
                                          <p:spTgt spid="7">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9|10.3|4.7|8.8|29.8"/>
</p:tagLst>
</file>

<file path=ppt/tags/tag2.xml><?xml version="1.0" encoding="utf-8"?>
<p:tagLst xmlns:a="http://schemas.openxmlformats.org/drawingml/2006/main" xmlns:r="http://schemas.openxmlformats.org/officeDocument/2006/relationships" xmlns:p="http://schemas.openxmlformats.org/presentationml/2006/main">
  <p:tag name="TIMING" val="|2.2|7.5|36.8|25"/>
</p:tagLst>
</file>

<file path=ppt/tags/tag3.xml><?xml version="1.0" encoding="utf-8"?>
<p:tagLst xmlns:a="http://schemas.openxmlformats.org/drawingml/2006/main" xmlns:r="http://schemas.openxmlformats.org/officeDocument/2006/relationships" xmlns:p="http://schemas.openxmlformats.org/presentationml/2006/main">
  <p:tag name="TIMING" val="|12.1|72.6"/>
</p:tagLst>
</file>

<file path=ppt/tags/tag4.xml><?xml version="1.0" encoding="utf-8"?>
<p:tagLst xmlns:a="http://schemas.openxmlformats.org/drawingml/2006/main" xmlns:r="http://schemas.openxmlformats.org/officeDocument/2006/relationships" xmlns:p="http://schemas.openxmlformats.org/presentationml/2006/main">
  <p:tag name="TIMING" val="|8.8|12.7|36.4"/>
</p:tagLst>
</file>

<file path=ppt/tags/tag5.xml><?xml version="1.0" encoding="utf-8"?>
<p:tagLst xmlns:a="http://schemas.openxmlformats.org/drawingml/2006/main" xmlns:r="http://schemas.openxmlformats.org/officeDocument/2006/relationships" xmlns:p="http://schemas.openxmlformats.org/presentationml/2006/main">
  <p:tag name="TIMING" val="|4|54.9|78.7"/>
</p:tagLst>
</file>

<file path=ppt/tags/tag6.xml><?xml version="1.0" encoding="utf-8"?>
<p:tagLst xmlns:a="http://schemas.openxmlformats.org/drawingml/2006/main" xmlns:r="http://schemas.openxmlformats.org/officeDocument/2006/relationships" xmlns:p="http://schemas.openxmlformats.org/presentationml/2006/main">
  <p:tag name="TIMING" val="|6.3|27.9|16.2|48.2"/>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2106</TotalTime>
  <Words>1031</Words>
  <Application>Microsoft Macintosh PowerPoint</Application>
  <PresentationFormat>On-screen Show (4:3)</PresentationFormat>
  <Paragraphs>57</Paragraphs>
  <Slides>9</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Impact</vt:lpstr>
      <vt:lpstr>Office Theme</vt:lpstr>
      <vt:lpstr>PowerPoint Presentation</vt:lpstr>
      <vt:lpstr>PowerPoint Presentation</vt:lpstr>
      <vt:lpstr>USE CAUSES OF INDUSTRIALIZATION GRAPHIC ORGANIZER TEMPLATE </vt:lpstr>
      <vt:lpstr>PowerPoint Presentation</vt:lpstr>
      <vt:lpstr>PowerPoint Presentation</vt:lpstr>
      <vt:lpstr>PowerPoint Presentation</vt:lpstr>
      <vt:lpstr>PowerPoint Presentation</vt:lpstr>
      <vt:lpstr>PowerPoint Presentation</vt:lpstr>
      <vt:lpstr>PowerPoint Presentation</vt:lpstr>
    </vt:vector>
  </TitlesOfParts>
  <Company>Fairfax County Public Schools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Industrial Revolution Blocks</dc:title>
  <dc:creator>Luke@studentsofhistory.org</dc:creator>
  <cp:lastModifiedBy>Ray R Bowers</cp:lastModifiedBy>
  <cp:revision>51</cp:revision>
  <dcterms:created xsi:type="dcterms:W3CDTF">2011-10-11T16:22:09Z</dcterms:created>
  <dcterms:modified xsi:type="dcterms:W3CDTF">2020-03-25T19:23:49Z</dcterms:modified>
</cp:coreProperties>
</file>