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handoutMasterIdLst>
    <p:handoutMasterId r:id="rId33"/>
  </p:handoutMasterIdLst>
  <p:sldIdLst>
    <p:sldId id="256" r:id="rId2"/>
    <p:sldId id="304" r:id="rId3"/>
    <p:sldId id="292" r:id="rId4"/>
    <p:sldId id="303" r:id="rId5"/>
    <p:sldId id="293" r:id="rId6"/>
    <p:sldId id="306" r:id="rId7"/>
    <p:sldId id="307" r:id="rId8"/>
    <p:sldId id="296" r:id="rId9"/>
    <p:sldId id="305" r:id="rId10"/>
    <p:sldId id="294" r:id="rId11"/>
    <p:sldId id="297" r:id="rId12"/>
    <p:sldId id="298" r:id="rId13"/>
    <p:sldId id="257" r:id="rId14"/>
    <p:sldId id="259" r:id="rId15"/>
    <p:sldId id="260" r:id="rId16"/>
    <p:sldId id="261" r:id="rId17"/>
    <p:sldId id="262" r:id="rId18"/>
    <p:sldId id="266" r:id="rId19"/>
    <p:sldId id="267" r:id="rId20"/>
    <p:sldId id="268" r:id="rId21"/>
    <p:sldId id="269" r:id="rId22"/>
    <p:sldId id="270" r:id="rId23"/>
    <p:sldId id="271" r:id="rId24"/>
    <p:sldId id="272" r:id="rId25"/>
    <p:sldId id="299" r:id="rId26"/>
    <p:sldId id="300" r:id="rId27"/>
    <p:sldId id="301" r:id="rId28"/>
    <p:sldId id="302" r:id="rId29"/>
    <p:sldId id="273" r:id="rId30"/>
    <p:sldId id="295"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1614" y="60"/>
      </p:cViewPr>
      <p:guideLst>
        <p:guide orient="horz" pos="2160"/>
        <p:guide pos="2880"/>
      </p:guideLst>
    </p:cSldViewPr>
  </p:slideViewPr>
  <p:notesTextViewPr>
    <p:cViewPr>
      <p:scale>
        <a:sx n="100" d="100"/>
        <a:sy n="100" d="100"/>
      </p:scale>
      <p:origin x="0" y="0"/>
    </p:cViewPr>
  </p:notesTextViewPr>
  <p:notesViewPr>
    <p:cSldViewPr>
      <p:cViewPr varScale="1">
        <p:scale>
          <a:sx n="31" d="100"/>
          <a:sy n="31" d="100"/>
        </p:scale>
        <p:origin x="16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r>
              <a:rPr lang="en-US" dirty="0"/>
              <a:t>Heg</a:t>
            </a:r>
            <a:r>
              <a:rPr lang="en-US" dirty="0"/>
              <a:t>: Ch. 27 Outline</a:t>
            </a:r>
          </a:p>
        </p:txBody>
      </p:sp>
      <p:sp>
        <p:nvSpPr>
          <p:cNvPr id="501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dirty="0"/>
          </a:p>
        </p:txBody>
      </p:sp>
      <p:sp>
        <p:nvSpPr>
          <p:cNvPr id="501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501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06EDD4D-C30B-4582-8599-47506915D9BB}" type="slidenum">
              <a:rPr lang="en-US"/>
              <a:pPr/>
              <a:t>‹#›</a:t>
            </a:fld>
            <a:endParaRPr lang="en-US" dirty="0"/>
          </a:p>
        </p:txBody>
      </p:sp>
    </p:spTree>
    <p:extLst>
      <p:ext uri="{BB962C8B-B14F-4D97-AF65-F5344CB8AC3E}">
        <p14:creationId xmlns:p14="http://schemas.microsoft.com/office/powerpoint/2010/main" val="2483729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r>
              <a:rPr lang="en-US" dirty="0"/>
              <a:t>Heg: Ch. 27 Outline</a:t>
            </a:r>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dirty="0"/>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ACD85B2-C6C0-42C1-99D7-DAB356807E96}" type="slidenum">
              <a:rPr lang="en-US"/>
              <a:pPr/>
              <a:t>‹#›</a:t>
            </a:fld>
            <a:endParaRPr lang="en-US" dirty="0"/>
          </a:p>
        </p:txBody>
      </p:sp>
    </p:spTree>
    <p:extLst>
      <p:ext uri="{BB962C8B-B14F-4D97-AF65-F5344CB8AC3E}">
        <p14:creationId xmlns:p14="http://schemas.microsoft.com/office/powerpoint/2010/main" val="3727987848"/>
      </p:ext>
    </p:extLst>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3175" y="4267200"/>
            <a:ext cx="9140825" cy="2590800"/>
            <a:chOff x="2" y="2688"/>
            <a:chExt cx="5758" cy="1632"/>
          </a:xfrm>
        </p:grpSpPr>
        <p:sp>
          <p:nvSpPr>
            <p:cNvPr id="717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grpSp>
          <p:nvGrpSpPr>
            <p:cNvPr id="7172" name="Group 4"/>
            <p:cNvGrpSpPr>
              <a:grpSpLocks/>
            </p:cNvGrpSpPr>
            <p:nvPr userDrawn="1"/>
          </p:nvGrpSpPr>
          <p:grpSpPr bwMode="auto">
            <a:xfrm>
              <a:off x="3528" y="3715"/>
              <a:ext cx="792" cy="521"/>
              <a:chOff x="3527" y="3715"/>
              <a:chExt cx="792" cy="521"/>
            </a:xfrm>
          </p:grpSpPr>
          <p:sp>
            <p:nvSpPr>
              <p:cNvPr id="7173"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dirty="0"/>
              </a:p>
            </p:txBody>
          </p:sp>
          <p:sp>
            <p:nvSpPr>
              <p:cNvPr id="7174"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dirty="0"/>
              </a:p>
            </p:txBody>
          </p:sp>
          <p:sp>
            <p:nvSpPr>
              <p:cNvPr id="7175"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7176"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dirty="0"/>
              </a:p>
            </p:txBody>
          </p:sp>
          <p:sp>
            <p:nvSpPr>
              <p:cNvPr id="7177"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7178"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dirty="0"/>
              </a:p>
            </p:txBody>
          </p:sp>
          <p:sp>
            <p:nvSpPr>
              <p:cNvPr id="7179"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dirty="0"/>
              </a:p>
            </p:txBody>
          </p:sp>
          <p:sp>
            <p:nvSpPr>
              <p:cNvPr id="7180"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7181"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dirty="0"/>
              </a:p>
            </p:txBody>
          </p:sp>
          <p:sp>
            <p:nvSpPr>
              <p:cNvPr id="7182"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dirty="0"/>
              </a:p>
            </p:txBody>
          </p:sp>
          <p:sp>
            <p:nvSpPr>
              <p:cNvPr id="7183"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grpSp>
        <p:grpSp>
          <p:nvGrpSpPr>
            <p:cNvPr id="7184" name="Group 16"/>
            <p:cNvGrpSpPr>
              <a:grpSpLocks/>
            </p:cNvGrpSpPr>
            <p:nvPr userDrawn="1"/>
          </p:nvGrpSpPr>
          <p:grpSpPr bwMode="auto">
            <a:xfrm>
              <a:off x="1776" y="3631"/>
              <a:ext cx="1626" cy="683"/>
              <a:chOff x="1776" y="3631"/>
              <a:chExt cx="1626" cy="683"/>
            </a:xfrm>
          </p:grpSpPr>
          <p:sp>
            <p:nvSpPr>
              <p:cNvPr id="7185"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dirty="0"/>
              </a:p>
            </p:txBody>
          </p:sp>
          <p:sp>
            <p:nvSpPr>
              <p:cNvPr id="7186"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dirty="0"/>
              </a:p>
            </p:txBody>
          </p:sp>
          <p:sp>
            <p:nvSpPr>
              <p:cNvPr id="7187"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dirty="0"/>
              </a:p>
            </p:txBody>
          </p:sp>
          <p:sp>
            <p:nvSpPr>
              <p:cNvPr id="7188"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dirty="0"/>
              </a:p>
            </p:txBody>
          </p:sp>
          <p:sp>
            <p:nvSpPr>
              <p:cNvPr id="7189"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sp>
            <p:nvSpPr>
              <p:cNvPr id="7190"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dirty="0"/>
              </a:p>
            </p:txBody>
          </p:sp>
          <p:sp>
            <p:nvSpPr>
              <p:cNvPr id="7191"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dirty="0"/>
              </a:p>
            </p:txBody>
          </p:sp>
          <p:sp>
            <p:nvSpPr>
              <p:cNvPr id="7192"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dirty="0"/>
              </a:p>
            </p:txBody>
          </p:sp>
          <p:sp>
            <p:nvSpPr>
              <p:cNvPr id="719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dirty="0"/>
              </a:p>
            </p:txBody>
          </p:sp>
          <p:sp>
            <p:nvSpPr>
              <p:cNvPr id="719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dirty="0"/>
              </a:p>
            </p:txBody>
          </p:sp>
          <p:sp>
            <p:nvSpPr>
              <p:cNvPr id="719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dirty="0"/>
              </a:p>
            </p:txBody>
          </p:sp>
          <p:sp>
            <p:nvSpPr>
              <p:cNvPr id="719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dirty="0"/>
              </a:p>
            </p:txBody>
          </p:sp>
          <p:sp>
            <p:nvSpPr>
              <p:cNvPr id="719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dirty="0"/>
              </a:p>
            </p:txBody>
          </p:sp>
          <p:sp>
            <p:nvSpPr>
              <p:cNvPr id="719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dirty="0"/>
              </a:p>
            </p:txBody>
          </p:sp>
          <p:sp>
            <p:nvSpPr>
              <p:cNvPr id="719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720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720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720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dirty="0"/>
              </a:p>
            </p:txBody>
          </p:sp>
        </p:grpSp>
        <p:grpSp>
          <p:nvGrpSpPr>
            <p:cNvPr id="7203" name="Group 35"/>
            <p:cNvGrpSpPr>
              <a:grpSpLocks/>
            </p:cNvGrpSpPr>
            <p:nvPr userDrawn="1"/>
          </p:nvGrpSpPr>
          <p:grpSpPr bwMode="auto">
            <a:xfrm>
              <a:off x="4128" y="3360"/>
              <a:ext cx="1351" cy="821"/>
              <a:chOff x="4128" y="3360"/>
              <a:chExt cx="1351" cy="821"/>
            </a:xfrm>
          </p:grpSpPr>
          <p:sp>
            <p:nvSpPr>
              <p:cNvPr id="7204"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7205"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7206"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dirty="0"/>
              </a:p>
            </p:txBody>
          </p:sp>
          <p:sp>
            <p:nvSpPr>
              <p:cNvPr id="7207"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7208"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7209"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7210"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7211"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dirty="0"/>
              </a:p>
            </p:txBody>
          </p:sp>
          <p:sp>
            <p:nvSpPr>
              <p:cNvPr id="7212"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dirty="0"/>
              </a:p>
            </p:txBody>
          </p:sp>
          <p:sp>
            <p:nvSpPr>
              <p:cNvPr id="7213"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7214"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7215"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dirty="0"/>
              </a:p>
            </p:txBody>
          </p:sp>
          <p:sp>
            <p:nvSpPr>
              <p:cNvPr id="7216"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dirty="0"/>
              </a:p>
            </p:txBody>
          </p:sp>
          <p:sp>
            <p:nvSpPr>
              <p:cNvPr id="7217"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7218"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sp>
            <p:nvSpPr>
              <p:cNvPr id="7219"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7220"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dirty="0"/>
              </a:p>
            </p:txBody>
          </p:sp>
        </p:grpSp>
        <p:grpSp>
          <p:nvGrpSpPr>
            <p:cNvPr id="7221" name="Group 53"/>
            <p:cNvGrpSpPr>
              <a:grpSpLocks/>
            </p:cNvGrpSpPr>
            <p:nvPr userDrawn="1"/>
          </p:nvGrpSpPr>
          <p:grpSpPr bwMode="auto">
            <a:xfrm>
              <a:off x="5280" y="3024"/>
              <a:ext cx="425" cy="258"/>
              <a:chOff x="5280" y="3024"/>
              <a:chExt cx="425" cy="258"/>
            </a:xfrm>
          </p:grpSpPr>
          <p:sp>
            <p:nvSpPr>
              <p:cNvPr id="7222"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7223"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7224"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7225"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7226"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sp>
            <p:nvSpPr>
              <p:cNvPr id="7227"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sp>
            <p:nvSpPr>
              <p:cNvPr id="7228"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grpSp>
            <p:nvGrpSpPr>
              <p:cNvPr id="7229" name="Group 61"/>
              <p:cNvGrpSpPr>
                <a:grpSpLocks/>
              </p:cNvGrpSpPr>
              <p:nvPr/>
            </p:nvGrpSpPr>
            <p:grpSpPr bwMode="auto">
              <a:xfrm>
                <a:off x="5381" y="3085"/>
                <a:ext cx="227" cy="132"/>
                <a:chOff x="5381" y="3085"/>
                <a:chExt cx="227" cy="132"/>
              </a:xfrm>
            </p:grpSpPr>
            <p:sp>
              <p:nvSpPr>
                <p:cNvPr id="7230"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dirty="0"/>
                </a:p>
              </p:txBody>
            </p:sp>
            <p:sp>
              <p:nvSpPr>
                <p:cNvPr id="7231"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dirty="0"/>
                </a:p>
              </p:txBody>
            </p:sp>
            <p:sp>
              <p:nvSpPr>
                <p:cNvPr id="7232"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dirty="0"/>
                </a:p>
              </p:txBody>
            </p:sp>
            <p:sp>
              <p:nvSpPr>
                <p:cNvPr id="7233"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dirty="0"/>
                </a:p>
              </p:txBody>
            </p:sp>
          </p:grpSp>
        </p:grpSp>
      </p:grpSp>
      <p:sp>
        <p:nvSpPr>
          <p:cNvPr id="723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23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236" name="Rectangle 68"/>
          <p:cNvSpPr>
            <a:spLocks noGrp="1" noChangeArrowheads="1"/>
          </p:cNvSpPr>
          <p:nvPr>
            <p:ph type="dt" sz="quarter" idx="2"/>
          </p:nvPr>
        </p:nvSpPr>
        <p:spPr>
          <a:xfrm>
            <a:off x="457200" y="6248400"/>
            <a:ext cx="2133600" cy="457200"/>
          </a:xfrm>
        </p:spPr>
        <p:txBody>
          <a:bodyPr/>
          <a:lstStyle>
            <a:lvl1pPr>
              <a:defRPr/>
            </a:lvl1pPr>
          </a:lstStyle>
          <a:p>
            <a:endParaRPr lang="en-US" dirty="0"/>
          </a:p>
        </p:txBody>
      </p:sp>
      <p:sp>
        <p:nvSpPr>
          <p:cNvPr id="7237" name="Rectangle 69"/>
          <p:cNvSpPr>
            <a:spLocks noGrp="1" noChangeArrowheads="1"/>
          </p:cNvSpPr>
          <p:nvPr>
            <p:ph type="ftr" sz="quarter" idx="3"/>
          </p:nvPr>
        </p:nvSpPr>
        <p:spPr>
          <a:xfrm>
            <a:off x="3124200" y="6248400"/>
            <a:ext cx="2895600" cy="457200"/>
          </a:xfrm>
        </p:spPr>
        <p:txBody>
          <a:bodyPr/>
          <a:lstStyle>
            <a:lvl1pPr>
              <a:defRPr/>
            </a:lvl1pPr>
          </a:lstStyle>
          <a:p>
            <a:endParaRPr lang="en-US" dirty="0"/>
          </a:p>
        </p:txBody>
      </p:sp>
      <p:sp>
        <p:nvSpPr>
          <p:cNvPr id="7238" name="Rectangle 70"/>
          <p:cNvSpPr>
            <a:spLocks noGrp="1" noChangeArrowheads="1"/>
          </p:cNvSpPr>
          <p:nvPr>
            <p:ph type="sldNum" sz="quarter" idx="4"/>
          </p:nvPr>
        </p:nvSpPr>
        <p:spPr>
          <a:xfrm>
            <a:off x="6553200" y="6248400"/>
            <a:ext cx="2133600" cy="457200"/>
          </a:xfrm>
        </p:spPr>
        <p:txBody>
          <a:bodyPr/>
          <a:lstStyle>
            <a:lvl1pPr>
              <a:defRPr/>
            </a:lvl1pPr>
          </a:lstStyle>
          <a:p>
            <a:fld id="{A454CA5D-435C-42BD-9072-D00D38F1EB4B}"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FD69227-5E6C-45A2-9699-EC2F43BD6962}"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B88A5DE-8D49-47CA-80AF-0EB54688BDB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096053D-990A-468F-AEF7-9D800CEE1A7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F385808-1D7C-44A0-9827-D38E64872B94}"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BD864DB-D053-4192-9041-A6CEE3AE6549}"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B97BB45-C156-4DEA-A734-8B0EF008E1E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FA4286C6-D226-4A2C-9025-803924B30DA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A91D253F-79E5-4B13-AC00-7A2D9A44124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B364C68-794A-49EA-BF60-959BAE6B283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72F3996-A112-4DCC-A1B3-23DA74AD9AE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2FC64AC-E193-4E22-968E-E9F9AFA81A8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dirty="0"/>
          </a:p>
        </p:txBody>
      </p:sp>
      <p:grpSp>
        <p:nvGrpSpPr>
          <p:cNvPr id="6147" name="Group 3"/>
          <p:cNvGrpSpPr>
            <a:grpSpLocks/>
          </p:cNvGrpSpPr>
          <p:nvPr/>
        </p:nvGrpSpPr>
        <p:grpSpPr bwMode="auto">
          <a:xfrm>
            <a:off x="3175" y="4267200"/>
            <a:ext cx="9140825" cy="2590800"/>
            <a:chOff x="2" y="2688"/>
            <a:chExt cx="5758" cy="1632"/>
          </a:xfrm>
        </p:grpSpPr>
        <p:sp>
          <p:nvSpPr>
            <p:cNvPr id="6148"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grpSp>
          <p:nvGrpSpPr>
            <p:cNvPr id="6149" name="Group 5"/>
            <p:cNvGrpSpPr>
              <a:grpSpLocks/>
            </p:cNvGrpSpPr>
            <p:nvPr userDrawn="1"/>
          </p:nvGrpSpPr>
          <p:grpSpPr bwMode="auto">
            <a:xfrm>
              <a:off x="3528" y="3715"/>
              <a:ext cx="792" cy="521"/>
              <a:chOff x="3527" y="3715"/>
              <a:chExt cx="792" cy="521"/>
            </a:xfrm>
          </p:grpSpPr>
          <p:sp>
            <p:nvSpPr>
              <p:cNvPr id="615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dirty="0"/>
              </a:p>
            </p:txBody>
          </p:sp>
          <p:sp>
            <p:nvSpPr>
              <p:cNvPr id="615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dirty="0"/>
              </a:p>
            </p:txBody>
          </p:sp>
          <p:sp>
            <p:nvSpPr>
              <p:cNvPr id="615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615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dirty="0"/>
              </a:p>
            </p:txBody>
          </p:sp>
          <p:sp>
            <p:nvSpPr>
              <p:cNvPr id="615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615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dirty="0"/>
              </a:p>
            </p:txBody>
          </p:sp>
          <p:sp>
            <p:nvSpPr>
              <p:cNvPr id="615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dirty="0"/>
              </a:p>
            </p:txBody>
          </p:sp>
          <p:sp>
            <p:nvSpPr>
              <p:cNvPr id="615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615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dirty="0"/>
              </a:p>
            </p:txBody>
          </p:sp>
          <p:sp>
            <p:nvSpPr>
              <p:cNvPr id="615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dirty="0"/>
              </a:p>
            </p:txBody>
          </p:sp>
          <p:sp>
            <p:nvSpPr>
              <p:cNvPr id="616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grpSp>
        <p:grpSp>
          <p:nvGrpSpPr>
            <p:cNvPr id="6161" name="Group 17"/>
            <p:cNvGrpSpPr>
              <a:grpSpLocks/>
            </p:cNvGrpSpPr>
            <p:nvPr userDrawn="1"/>
          </p:nvGrpSpPr>
          <p:grpSpPr bwMode="auto">
            <a:xfrm>
              <a:off x="1776" y="3631"/>
              <a:ext cx="1626" cy="683"/>
              <a:chOff x="1776" y="3631"/>
              <a:chExt cx="1626" cy="683"/>
            </a:xfrm>
          </p:grpSpPr>
          <p:sp>
            <p:nvSpPr>
              <p:cNvPr id="616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dirty="0"/>
              </a:p>
            </p:txBody>
          </p:sp>
          <p:sp>
            <p:nvSpPr>
              <p:cNvPr id="616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dirty="0"/>
              </a:p>
            </p:txBody>
          </p:sp>
          <p:sp>
            <p:nvSpPr>
              <p:cNvPr id="616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dirty="0"/>
              </a:p>
            </p:txBody>
          </p:sp>
          <p:sp>
            <p:nvSpPr>
              <p:cNvPr id="616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dirty="0"/>
              </a:p>
            </p:txBody>
          </p:sp>
          <p:sp>
            <p:nvSpPr>
              <p:cNvPr id="616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sp>
            <p:nvSpPr>
              <p:cNvPr id="616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dirty="0"/>
              </a:p>
            </p:txBody>
          </p:sp>
          <p:sp>
            <p:nvSpPr>
              <p:cNvPr id="616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dirty="0"/>
              </a:p>
            </p:txBody>
          </p:sp>
          <p:sp>
            <p:nvSpPr>
              <p:cNvPr id="616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dirty="0"/>
              </a:p>
            </p:txBody>
          </p:sp>
          <p:sp>
            <p:nvSpPr>
              <p:cNvPr id="617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dirty="0"/>
              </a:p>
            </p:txBody>
          </p:sp>
          <p:sp>
            <p:nvSpPr>
              <p:cNvPr id="617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dirty="0"/>
              </a:p>
            </p:txBody>
          </p:sp>
          <p:sp>
            <p:nvSpPr>
              <p:cNvPr id="617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dirty="0"/>
              </a:p>
            </p:txBody>
          </p:sp>
          <p:sp>
            <p:nvSpPr>
              <p:cNvPr id="617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dirty="0"/>
              </a:p>
            </p:txBody>
          </p:sp>
          <p:sp>
            <p:nvSpPr>
              <p:cNvPr id="6174"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dirty="0"/>
              </a:p>
            </p:txBody>
          </p:sp>
          <p:sp>
            <p:nvSpPr>
              <p:cNvPr id="6175"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dirty="0"/>
              </a:p>
            </p:txBody>
          </p:sp>
          <p:sp>
            <p:nvSpPr>
              <p:cNvPr id="617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617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617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dirty="0"/>
              </a:p>
            </p:txBody>
          </p:sp>
          <p:sp>
            <p:nvSpPr>
              <p:cNvPr id="6179"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dirty="0"/>
              </a:p>
            </p:txBody>
          </p:sp>
        </p:grpSp>
        <p:grpSp>
          <p:nvGrpSpPr>
            <p:cNvPr id="6180" name="Group 36"/>
            <p:cNvGrpSpPr>
              <a:grpSpLocks/>
            </p:cNvGrpSpPr>
            <p:nvPr userDrawn="1"/>
          </p:nvGrpSpPr>
          <p:grpSpPr bwMode="auto">
            <a:xfrm>
              <a:off x="4128" y="3360"/>
              <a:ext cx="1351" cy="821"/>
              <a:chOff x="4128" y="3360"/>
              <a:chExt cx="1351" cy="821"/>
            </a:xfrm>
          </p:grpSpPr>
          <p:sp>
            <p:nvSpPr>
              <p:cNvPr id="618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618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618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dirty="0"/>
              </a:p>
            </p:txBody>
          </p:sp>
          <p:sp>
            <p:nvSpPr>
              <p:cNvPr id="618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618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618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618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dirty="0"/>
              </a:p>
            </p:txBody>
          </p:sp>
          <p:sp>
            <p:nvSpPr>
              <p:cNvPr id="6188"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dirty="0"/>
              </a:p>
            </p:txBody>
          </p:sp>
          <p:sp>
            <p:nvSpPr>
              <p:cNvPr id="618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dirty="0"/>
              </a:p>
            </p:txBody>
          </p:sp>
          <p:sp>
            <p:nvSpPr>
              <p:cNvPr id="619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619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dirty="0"/>
              </a:p>
            </p:txBody>
          </p:sp>
          <p:sp>
            <p:nvSpPr>
              <p:cNvPr id="619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dirty="0"/>
              </a:p>
            </p:txBody>
          </p:sp>
          <p:sp>
            <p:nvSpPr>
              <p:cNvPr id="619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dirty="0"/>
              </a:p>
            </p:txBody>
          </p:sp>
          <p:sp>
            <p:nvSpPr>
              <p:cNvPr id="619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619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dirty="0"/>
              </a:p>
            </p:txBody>
          </p:sp>
          <p:sp>
            <p:nvSpPr>
              <p:cNvPr id="619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dirty="0"/>
              </a:p>
            </p:txBody>
          </p:sp>
          <p:sp>
            <p:nvSpPr>
              <p:cNvPr id="619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dirty="0"/>
              </a:p>
            </p:txBody>
          </p:sp>
        </p:grpSp>
        <p:grpSp>
          <p:nvGrpSpPr>
            <p:cNvPr id="6198" name="Group 54"/>
            <p:cNvGrpSpPr>
              <a:grpSpLocks/>
            </p:cNvGrpSpPr>
            <p:nvPr userDrawn="1"/>
          </p:nvGrpSpPr>
          <p:grpSpPr bwMode="auto">
            <a:xfrm>
              <a:off x="5280" y="3024"/>
              <a:ext cx="425" cy="258"/>
              <a:chOff x="5280" y="3024"/>
              <a:chExt cx="425" cy="258"/>
            </a:xfrm>
          </p:grpSpPr>
          <p:sp>
            <p:nvSpPr>
              <p:cNvPr id="6199"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6200"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6201"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6202"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sp>
            <p:nvSpPr>
              <p:cNvPr id="6203"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sp>
            <p:nvSpPr>
              <p:cNvPr id="6204"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dirty="0"/>
              </a:p>
            </p:txBody>
          </p:sp>
          <p:sp>
            <p:nvSpPr>
              <p:cNvPr id="6205"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dirty="0"/>
              </a:p>
            </p:txBody>
          </p:sp>
          <p:grpSp>
            <p:nvGrpSpPr>
              <p:cNvPr id="6206" name="Group 62"/>
              <p:cNvGrpSpPr>
                <a:grpSpLocks/>
              </p:cNvGrpSpPr>
              <p:nvPr/>
            </p:nvGrpSpPr>
            <p:grpSpPr bwMode="auto">
              <a:xfrm>
                <a:off x="5381" y="3085"/>
                <a:ext cx="227" cy="132"/>
                <a:chOff x="5381" y="3085"/>
                <a:chExt cx="227" cy="132"/>
              </a:xfrm>
            </p:grpSpPr>
            <p:sp>
              <p:nvSpPr>
                <p:cNvPr id="6207"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dirty="0"/>
                </a:p>
              </p:txBody>
            </p:sp>
            <p:sp>
              <p:nvSpPr>
                <p:cNvPr id="6208"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dirty="0"/>
                </a:p>
              </p:txBody>
            </p:sp>
            <p:sp>
              <p:nvSpPr>
                <p:cNvPr id="6209"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dirty="0"/>
                </a:p>
              </p:txBody>
            </p:sp>
            <p:sp>
              <p:nvSpPr>
                <p:cNvPr id="6210"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dirty="0"/>
                </a:p>
              </p:txBody>
            </p:sp>
          </p:grpSp>
        </p:grpSp>
      </p:grpSp>
      <p:sp>
        <p:nvSpPr>
          <p:cNvPr id="621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21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1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dirty="0"/>
          </a:p>
        </p:txBody>
      </p:sp>
      <p:sp>
        <p:nvSpPr>
          <p:cNvPr id="621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dirty="0"/>
          </a:p>
        </p:txBody>
      </p:sp>
      <p:sp>
        <p:nvSpPr>
          <p:cNvPr id="621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4BA51FB0-9F8D-4E4E-81B1-E036BD662D9E}"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dentsu.com/MUSEUM/meiji/industry/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692275"/>
            <a:ext cx="8686800" cy="2727325"/>
          </a:xfrm>
        </p:spPr>
        <p:txBody>
          <a:bodyPr/>
          <a:lstStyle/>
          <a:p>
            <a:r>
              <a:rPr lang="en-US" sz="4800" dirty="0"/>
              <a:t>Russia &amp; Japan:</a:t>
            </a:r>
            <a:br>
              <a:rPr lang="en-US" sz="4800" dirty="0"/>
            </a:br>
            <a:r>
              <a:rPr lang="en-US" sz="4800" dirty="0"/>
              <a:t/>
            </a:r>
            <a:br>
              <a:rPr lang="en-US" sz="4800" dirty="0"/>
            </a:br>
            <a:r>
              <a:rPr lang="en-US" sz="4800" dirty="0"/>
              <a:t>Industrialization </a:t>
            </a:r>
            <a:br>
              <a:rPr lang="en-US" sz="4800" dirty="0"/>
            </a:br>
            <a:r>
              <a:rPr lang="en-US" sz="4800" dirty="0"/>
              <a:t>Outside the West</a:t>
            </a:r>
          </a:p>
        </p:txBody>
      </p:sp>
      <p:sp>
        <p:nvSpPr>
          <p:cNvPr id="2051" name="Rectangle 3"/>
          <p:cNvSpPr>
            <a:spLocks noGrp="1" noChangeArrowheads="1"/>
          </p:cNvSpPr>
          <p:nvPr>
            <p:ph type="subTitle" idx="1"/>
          </p:nvPr>
        </p:nvSpPr>
        <p:spPr>
          <a:xfrm>
            <a:off x="1371600" y="4572000"/>
            <a:ext cx="6400800" cy="1752600"/>
          </a:xfrm>
        </p:spPr>
        <p:txBody>
          <a:bodyPr/>
          <a:lstStyle/>
          <a:p>
            <a:r>
              <a:rPr lang="en-US" dirty="0" smtClean="0"/>
              <a:t>Compare the role of Industrialization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7898"/>
            <a:ext cx="1890713" cy="19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981200"/>
            <a:ext cx="18161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similarities</a:t>
            </a:r>
            <a:endParaRPr lang="en-US" dirty="0"/>
          </a:p>
        </p:txBody>
      </p:sp>
      <p:sp>
        <p:nvSpPr>
          <p:cNvPr id="3" name="Content Placeholder 2"/>
          <p:cNvSpPr>
            <a:spLocks noGrp="1"/>
          </p:cNvSpPr>
          <p:nvPr>
            <p:ph idx="1"/>
          </p:nvPr>
        </p:nvSpPr>
        <p:spPr/>
        <p:txBody>
          <a:bodyPr/>
          <a:lstStyle/>
          <a:p>
            <a:pPr eaLnBrk="1" hangingPunct="1">
              <a:lnSpc>
                <a:spcPct val="80000"/>
              </a:lnSpc>
            </a:pPr>
            <a:r>
              <a:rPr lang="en-US" sz="2000" dirty="0"/>
              <a:t>Expansionist</a:t>
            </a:r>
          </a:p>
          <a:p>
            <a:pPr eaLnBrk="1" hangingPunct="1">
              <a:lnSpc>
                <a:spcPct val="80000"/>
              </a:lnSpc>
            </a:pPr>
            <a:r>
              <a:rPr lang="en-US" sz="2000" dirty="0"/>
              <a:t>Literacy increases</a:t>
            </a:r>
          </a:p>
          <a:p>
            <a:pPr eaLnBrk="1" hangingPunct="1">
              <a:lnSpc>
                <a:spcPct val="80000"/>
              </a:lnSpc>
            </a:pPr>
            <a:r>
              <a:rPr lang="en-US" sz="2000" dirty="0"/>
              <a:t>Not much reform or industrialization the first half of 19</a:t>
            </a:r>
            <a:r>
              <a:rPr lang="en-US" sz="2000" baseline="30000" dirty="0"/>
              <a:t>th</a:t>
            </a:r>
            <a:r>
              <a:rPr lang="en-US" sz="2000" dirty="0"/>
              <a:t> century</a:t>
            </a:r>
          </a:p>
          <a:p>
            <a:pPr eaLnBrk="1" hangingPunct="1">
              <a:lnSpc>
                <a:spcPct val="80000"/>
              </a:lnSpc>
            </a:pPr>
            <a:r>
              <a:rPr lang="en-US" sz="2000" dirty="0"/>
              <a:t>Tensions between traditionalists and reformist intellectuals</a:t>
            </a:r>
          </a:p>
          <a:p>
            <a:pPr eaLnBrk="1" hangingPunct="1">
              <a:lnSpc>
                <a:spcPct val="80000"/>
              </a:lnSpc>
            </a:pPr>
            <a:r>
              <a:rPr lang="en-US" sz="2000" dirty="0"/>
              <a:t>Extensive railroad network created</a:t>
            </a:r>
          </a:p>
          <a:p>
            <a:pPr eaLnBrk="1" hangingPunct="1">
              <a:lnSpc>
                <a:spcPct val="80000"/>
              </a:lnSpc>
            </a:pPr>
            <a:r>
              <a:rPr lang="en-US" sz="2000" dirty="0"/>
              <a:t>New parliaments created</a:t>
            </a:r>
          </a:p>
          <a:p>
            <a:pPr eaLnBrk="1" hangingPunct="1">
              <a:lnSpc>
                <a:spcPct val="80000"/>
              </a:lnSpc>
            </a:pPr>
            <a:r>
              <a:rPr lang="en-US" sz="2000" dirty="0"/>
              <a:t>Imitated West but retained identity</a:t>
            </a:r>
          </a:p>
          <a:p>
            <a:pPr eaLnBrk="1" hangingPunct="1">
              <a:lnSpc>
                <a:spcPct val="80000"/>
              </a:lnSpc>
            </a:pPr>
            <a:r>
              <a:rPr lang="en-US" sz="2000" dirty="0"/>
              <a:t>Centralized authoritarian states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648200"/>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00550"/>
            <a:ext cx="280987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030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52400"/>
            <a:ext cx="3352800" cy="2362200"/>
          </a:xfrm>
        </p:spPr>
        <p:txBody>
          <a:bodyPr/>
          <a:lstStyle/>
          <a:p>
            <a:r>
              <a:rPr lang="en-US" sz="1200" dirty="0" smtClean="0"/>
              <a:t>Female labor (Cultural similarities: Doc 3, and 7)</a:t>
            </a:r>
            <a:br>
              <a:rPr lang="en-US" sz="1200" dirty="0" smtClean="0"/>
            </a:br>
            <a:r>
              <a:rPr lang="en-US" sz="1200" dirty="0" smtClean="0"/>
              <a:t>Governmental Promotion of Manufacturing ( Political Similarities :doc,1,2,6)</a:t>
            </a:r>
            <a:br>
              <a:rPr lang="en-US" sz="1200" dirty="0" smtClean="0"/>
            </a:br>
            <a:r>
              <a:rPr lang="en-US" sz="1200" dirty="0" smtClean="0"/>
              <a:t>Differences in raising capital (national banks in Japan doc 2, “influx in foreign capital” doc 1</a:t>
            </a:r>
            <a:br>
              <a:rPr lang="en-US" sz="1200" dirty="0" smtClean="0"/>
            </a:br>
            <a:r>
              <a:rPr lang="en-US" sz="1200" dirty="0" smtClean="0"/>
              <a:t>Differences in response to labor </a:t>
            </a:r>
            <a:r>
              <a:rPr lang="en-US" sz="1200" dirty="0" smtClean="0"/>
              <a:t>conditions: </a:t>
            </a:r>
            <a:r>
              <a:rPr lang="en-US" sz="1200" dirty="0" smtClean="0"/>
              <a:t>Russia </a:t>
            </a:r>
            <a:r>
              <a:rPr lang="en-US" sz="1200" dirty="0" smtClean="0"/>
              <a:t>Aggressively </a:t>
            </a:r>
            <a:r>
              <a:rPr lang="en-US" sz="1200" dirty="0" smtClean="0"/>
              <a:t>against and striking (doc 4 and 7) while Japan did not (3 and 5)</a:t>
            </a:r>
            <a:endParaRPr lang="en-US" sz="12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95" y="36922"/>
            <a:ext cx="4996206" cy="6744878"/>
          </a:xfrm>
        </p:spPr>
      </p:pic>
    </p:spTree>
    <p:extLst>
      <p:ext uri="{BB962C8B-B14F-4D97-AF65-F5344CB8AC3E}">
        <p14:creationId xmlns:p14="http://schemas.microsoft.com/office/powerpoint/2010/main" val="1930576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304800"/>
            <a:ext cx="3200400" cy="2971800"/>
          </a:xfrm>
        </p:spPr>
        <p:txBody>
          <a:bodyPr/>
          <a:lstStyle/>
          <a:p>
            <a:r>
              <a:rPr lang="en-US" sz="1400" dirty="0" smtClean="0"/>
              <a:t>P.O.V: Document 1 with the secret nature of the letter and its reliability as evidence of the motivations and  character of Russian industrialization.</a:t>
            </a:r>
            <a:br>
              <a:rPr lang="en-US" sz="1400" dirty="0" smtClean="0"/>
            </a:br>
            <a:r>
              <a:rPr lang="en-US" sz="1400" dirty="0" smtClean="0"/>
              <a:t>Document #3 the veracity (factual nature) of the evidence by a “foreign” photographer of Japanese working conditions.</a:t>
            </a:r>
            <a:br>
              <a:rPr lang="en-US" sz="1400" dirty="0" smtClean="0"/>
            </a:br>
            <a:r>
              <a:rPr lang="en-US" sz="1400" dirty="0" smtClean="0"/>
              <a:t>In Document #5 the reliability of evidence of oral histories recorded a half century after the period of investigation.</a:t>
            </a:r>
            <a:endParaRPr lang="en-US" sz="14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69" y="29066"/>
            <a:ext cx="4876800" cy="5516053"/>
          </a:xfrm>
        </p:spPr>
      </p:pic>
      <p:cxnSp>
        <p:nvCxnSpPr>
          <p:cNvPr id="5" name="Straight Arrow Connector 4"/>
          <p:cNvCxnSpPr/>
          <p:nvPr/>
        </p:nvCxnSpPr>
        <p:spPr bwMode="auto">
          <a:xfrm>
            <a:off x="4800600" y="4648200"/>
            <a:ext cx="1219200"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TextBox 5"/>
          <p:cNvSpPr txBox="1"/>
          <p:nvPr/>
        </p:nvSpPr>
        <p:spPr>
          <a:xfrm>
            <a:off x="6096000" y="5334000"/>
            <a:ext cx="2544351" cy="923330"/>
          </a:xfrm>
          <a:prstGeom prst="rect">
            <a:avLst/>
          </a:prstGeom>
          <a:noFill/>
        </p:spPr>
        <p:txBody>
          <a:bodyPr wrap="none" rtlCol="0">
            <a:spAutoFit/>
          </a:bodyPr>
          <a:lstStyle/>
          <a:p>
            <a:r>
              <a:rPr lang="en-US" dirty="0" smtClean="0"/>
              <a:t>Synthesis linking</a:t>
            </a:r>
          </a:p>
          <a:p>
            <a:r>
              <a:rPr lang="en-US" dirty="0" smtClean="0"/>
              <a:t>To another time, region</a:t>
            </a:r>
          </a:p>
          <a:p>
            <a:r>
              <a:rPr lang="en-US" dirty="0" smtClean="0"/>
              <a:t>Or theme</a:t>
            </a:r>
            <a:endParaRPr lang="en-US" dirty="0"/>
          </a:p>
        </p:txBody>
      </p:sp>
    </p:spTree>
    <p:extLst>
      <p:ext uri="{BB962C8B-B14F-4D97-AF65-F5344CB8AC3E}">
        <p14:creationId xmlns:p14="http://schemas.microsoft.com/office/powerpoint/2010/main" val="3206615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Defying the Odds</a:t>
            </a:r>
          </a:p>
        </p:txBody>
      </p:sp>
      <p:sp>
        <p:nvSpPr>
          <p:cNvPr id="8196" name="Rectangle 4"/>
          <p:cNvSpPr>
            <a:spLocks noGrp="1" noChangeArrowheads="1"/>
          </p:cNvSpPr>
          <p:nvPr>
            <p:ph type="body" sz="half" idx="1"/>
          </p:nvPr>
        </p:nvSpPr>
        <p:spPr>
          <a:xfrm>
            <a:off x="0" y="1600200"/>
            <a:ext cx="4876800" cy="4953000"/>
          </a:xfrm>
        </p:spPr>
        <p:txBody>
          <a:bodyPr/>
          <a:lstStyle/>
          <a:p>
            <a:r>
              <a:rPr lang="en-US" sz="2800" dirty="0"/>
              <a:t>Stories of Russia &amp; Japan do not fit the patterns of Western imperialism</a:t>
            </a:r>
          </a:p>
          <a:p>
            <a:r>
              <a:rPr lang="en-US" sz="2800" dirty="0"/>
              <a:t>Common Characteristics—imitation, understood benefits of borrowing, political effectiveness</a:t>
            </a:r>
          </a:p>
          <a:p>
            <a:r>
              <a:rPr lang="en-US" sz="2800" dirty="0"/>
              <a:t>Result?  Clashing global spheres</a:t>
            </a:r>
          </a:p>
          <a:p>
            <a:pPr lvl="1"/>
            <a:r>
              <a:rPr lang="en-US" sz="2400" dirty="0"/>
              <a:t>(Russo-Japanese War)</a:t>
            </a:r>
          </a:p>
          <a:p>
            <a:endParaRPr lang="en-US" sz="2800" dirty="0"/>
          </a:p>
        </p:txBody>
      </p:sp>
      <p:pic>
        <p:nvPicPr>
          <p:cNvPr id="8198" name="Picture 6" descr="Meiji"/>
          <p:cNvPicPr>
            <a:picLocks noGrp="1" noChangeAspect="1" noChangeArrowheads="1"/>
          </p:cNvPicPr>
          <p:nvPr>
            <p:ph sz="half" idx="2"/>
          </p:nvPr>
        </p:nvPicPr>
        <p:blipFill>
          <a:blip r:embed="rId2"/>
          <a:srcRect/>
          <a:stretch>
            <a:fillRect/>
          </a:stretch>
        </p:blipFill>
        <p:spPr>
          <a:xfrm>
            <a:off x="4910138" y="1447800"/>
            <a:ext cx="4233862" cy="5257800"/>
          </a:xfr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Russia Before Reform</a:t>
            </a:r>
          </a:p>
        </p:txBody>
      </p:sp>
      <p:sp>
        <p:nvSpPr>
          <p:cNvPr id="11268" name="Rectangle 4"/>
          <p:cNvSpPr>
            <a:spLocks noGrp="1" noChangeArrowheads="1"/>
          </p:cNvSpPr>
          <p:nvPr>
            <p:ph type="body" sz="half" idx="1"/>
          </p:nvPr>
        </p:nvSpPr>
        <p:spPr>
          <a:xfrm>
            <a:off x="0" y="1371600"/>
            <a:ext cx="6248400" cy="5486400"/>
          </a:xfrm>
        </p:spPr>
        <p:txBody>
          <a:bodyPr/>
          <a:lstStyle/>
          <a:p>
            <a:r>
              <a:rPr lang="en-US" sz="2800" dirty="0"/>
              <a:t>Increasingly conservative to prevent Western revolutionary ideas</a:t>
            </a:r>
          </a:p>
          <a:p>
            <a:pPr lvl="1"/>
            <a:r>
              <a:rPr lang="en-US" sz="2400" dirty="0"/>
              <a:t>Alexander I @ Congress of Vienna</a:t>
            </a:r>
          </a:p>
          <a:p>
            <a:pPr lvl="1"/>
            <a:r>
              <a:rPr lang="en-US" sz="2400" dirty="0"/>
              <a:t>Nicholas I represses  opponents, controls schools &amp; newspapers</a:t>
            </a:r>
          </a:p>
          <a:p>
            <a:pPr lvl="1"/>
            <a:endParaRPr lang="en-US" sz="2400" dirty="0"/>
          </a:p>
          <a:p>
            <a:r>
              <a:rPr lang="en-US" sz="2800" dirty="0"/>
              <a:t>Western fascination remained among scholars &amp; artists</a:t>
            </a:r>
          </a:p>
          <a:p>
            <a:pPr lvl="1"/>
            <a:r>
              <a:rPr lang="en-US" sz="2400" dirty="0"/>
              <a:t>Decembrist uprising</a:t>
            </a:r>
          </a:p>
          <a:p>
            <a:pPr lvl="1"/>
            <a:endParaRPr lang="en-US" sz="2400" dirty="0"/>
          </a:p>
          <a:p>
            <a:r>
              <a:rPr lang="en-US" sz="2800" dirty="0"/>
              <a:t>Territorial expansion continues, particularly toward Ottomans</a:t>
            </a:r>
          </a:p>
        </p:txBody>
      </p:sp>
      <p:sp>
        <p:nvSpPr>
          <p:cNvPr id="11269" name="Rectangle 5"/>
          <p:cNvSpPr>
            <a:spLocks noGrp="1" noChangeArrowheads="1"/>
          </p:cNvSpPr>
          <p:nvPr>
            <p:ph sz="half" idx="2"/>
          </p:nvPr>
        </p:nvSpPr>
        <p:spPr/>
        <p:txBody>
          <a:bodyPr/>
          <a:lstStyle/>
          <a:p>
            <a:endParaRPr lang="en-US" sz="2800" dirty="0"/>
          </a:p>
        </p:txBody>
      </p:sp>
      <p:pic>
        <p:nvPicPr>
          <p:cNvPr id="11270" name="Picture 6" descr="peter_close2"/>
          <p:cNvPicPr>
            <a:picLocks noChangeAspect="1" noChangeArrowheads="1"/>
          </p:cNvPicPr>
          <p:nvPr/>
        </p:nvPicPr>
        <p:blipFill>
          <a:blip r:embed="rId2"/>
          <a:srcRect/>
          <a:stretch>
            <a:fillRect/>
          </a:stretch>
        </p:blipFill>
        <p:spPr bwMode="auto">
          <a:xfrm>
            <a:off x="5626100" y="1981200"/>
            <a:ext cx="3517900" cy="4343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Economic &amp; Social Problems</a:t>
            </a:r>
          </a:p>
        </p:txBody>
      </p:sp>
      <p:sp>
        <p:nvSpPr>
          <p:cNvPr id="13315" name="Rectangle 3"/>
          <p:cNvSpPr>
            <a:spLocks noGrp="1" noChangeArrowheads="1"/>
          </p:cNvSpPr>
          <p:nvPr>
            <p:ph type="body" idx="1"/>
          </p:nvPr>
        </p:nvSpPr>
        <p:spPr/>
        <p:txBody>
          <a:bodyPr/>
          <a:lstStyle/>
          <a:p>
            <a:r>
              <a:rPr lang="en-US" sz="2800" dirty="0"/>
              <a:t>Conservatism results in stagnant economy &amp; growing gap w/ West</a:t>
            </a:r>
          </a:p>
          <a:p>
            <a:pPr lvl="1"/>
            <a:r>
              <a:rPr lang="en-US" sz="2400" dirty="0"/>
              <a:t>Profoundly agricultural &amp; serf-based</a:t>
            </a:r>
          </a:p>
          <a:p>
            <a:pPr lvl="1"/>
            <a:endParaRPr lang="en-US" sz="2400" dirty="0"/>
          </a:p>
          <a:p>
            <a:r>
              <a:rPr lang="en-US" sz="2800" dirty="0"/>
              <a:t>Inferiority made clear by Crimean War</a:t>
            </a:r>
          </a:p>
          <a:p>
            <a:pPr lvl="1"/>
            <a:r>
              <a:rPr lang="en-US" sz="2400" dirty="0"/>
              <a:t>Russia defeated by British &amp; French industrial arms</a:t>
            </a:r>
          </a:p>
          <a:p>
            <a:pPr lvl="1"/>
            <a:endParaRPr lang="en-US" sz="2400" dirty="0"/>
          </a:p>
          <a:p>
            <a:r>
              <a:rPr lang="en-US" sz="2800" dirty="0"/>
              <a:t>Reform becomes essential to allow for economic growth in order to maintain military strength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Reform Era &amp; Industrialization</a:t>
            </a:r>
          </a:p>
        </p:txBody>
      </p:sp>
      <p:sp>
        <p:nvSpPr>
          <p:cNvPr id="14339" name="Rectangle 3"/>
          <p:cNvSpPr>
            <a:spLocks noGrp="1" noChangeArrowheads="1"/>
          </p:cNvSpPr>
          <p:nvPr>
            <p:ph type="body" idx="1"/>
          </p:nvPr>
        </p:nvSpPr>
        <p:spPr>
          <a:xfrm>
            <a:off x="152400" y="1600200"/>
            <a:ext cx="8839200" cy="5257800"/>
          </a:xfrm>
        </p:spPr>
        <p:txBody>
          <a:bodyPr/>
          <a:lstStyle/>
          <a:p>
            <a:r>
              <a:rPr lang="en-US" sz="2800" dirty="0"/>
              <a:t>Reforms addressed needs but led to expanded grievances</a:t>
            </a:r>
          </a:p>
          <a:p>
            <a:r>
              <a:rPr lang="en-US" sz="2800" dirty="0"/>
              <a:t>Serfs emancipated in 1861</a:t>
            </a:r>
          </a:p>
          <a:p>
            <a:pPr lvl="1"/>
            <a:r>
              <a:rPr lang="en-US" sz="2400" dirty="0"/>
              <a:t>Land given to serfs, population &amp; urban labor force grows </a:t>
            </a:r>
          </a:p>
          <a:p>
            <a:pPr lvl="1"/>
            <a:r>
              <a:rPr lang="en-US" sz="2400" dirty="0"/>
              <a:t>Tsar &amp; aristocracy maintained w/ no new political rights, traditional farming &amp; ties to land continued w/ redemption payments</a:t>
            </a:r>
          </a:p>
          <a:p>
            <a:r>
              <a:rPr lang="en-US" sz="2800" dirty="0"/>
              <a:t>Zemstvoes</a:t>
            </a:r>
            <a:r>
              <a:rPr lang="en-US" sz="2800" dirty="0"/>
              <a:t> allow middle class to gain positions in local government, military begins to modernize, literacy increases although unevenly, women gain access to education &amp; jobs</a:t>
            </a:r>
          </a:p>
        </p:txBody>
      </p:sp>
      <p:sp>
        <p:nvSpPr>
          <p:cNvPr id="14341" name="Text Box 5"/>
          <p:cNvSpPr txBox="1">
            <a:spLocks noChangeArrowheads="1"/>
          </p:cNvSpPr>
          <p:nvPr/>
        </p:nvSpPr>
        <p:spPr bwMode="auto">
          <a:xfrm>
            <a:off x="7924800" y="0"/>
            <a:ext cx="1219200" cy="366713"/>
          </a:xfrm>
          <a:prstGeom prst="rect">
            <a:avLst/>
          </a:prstGeom>
          <a:noFill/>
          <a:ln w="9525">
            <a:noFill/>
            <a:miter lim="800000"/>
            <a:headEnd/>
            <a:tailEnd/>
          </a:ln>
          <a:effectLst/>
        </p:spPr>
        <p:txBody>
          <a:bodyPr>
            <a:spAutoFit/>
          </a:bodyPr>
          <a:lstStyle/>
          <a:p>
            <a:pPr algn="r">
              <a:spcBef>
                <a:spcPct val="50000"/>
              </a:spcBef>
            </a:pPr>
            <a:r>
              <a:rPr lang="en-US" dirty="0"/>
              <a:t>1 of 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Reform Era &amp; Industrialization</a:t>
            </a:r>
          </a:p>
        </p:txBody>
      </p:sp>
      <p:sp>
        <p:nvSpPr>
          <p:cNvPr id="15363" name="Rectangle 3"/>
          <p:cNvSpPr>
            <a:spLocks noGrp="1" noChangeArrowheads="1"/>
          </p:cNvSpPr>
          <p:nvPr>
            <p:ph type="body" idx="1"/>
          </p:nvPr>
        </p:nvSpPr>
        <p:spPr>
          <a:xfrm>
            <a:off x="457200" y="1371600"/>
            <a:ext cx="8229600" cy="4754563"/>
          </a:xfrm>
        </p:spPr>
        <p:txBody>
          <a:bodyPr/>
          <a:lstStyle/>
          <a:p>
            <a:r>
              <a:rPr lang="en-US" sz="2800" dirty="0"/>
              <a:t>Limited construction of modern factories</a:t>
            </a:r>
          </a:p>
          <a:p>
            <a:pPr lvl="1"/>
            <a:r>
              <a:rPr lang="en-US" sz="2400" dirty="0"/>
              <a:t>Extended railroad network (trans-Siberian Railroad)</a:t>
            </a:r>
          </a:p>
          <a:p>
            <a:pPr lvl="1"/>
            <a:r>
              <a:rPr lang="en-US" sz="2400" dirty="0"/>
              <a:t>Coal, steel, oil, textile industries expand</a:t>
            </a:r>
          </a:p>
          <a:p>
            <a:r>
              <a:rPr lang="en-US" sz="2800" dirty="0"/>
              <a:t>Development largely result of foreign investment, protective tariffs, &amp; size</a:t>
            </a:r>
          </a:p>
          <a:p>
            <a:pPr lvl="1"/>
            <a:r>
              <a:rPr lang="en-US" sz="2400" dirty="0"/>
              <a:t>Factories less technologically advanced</a:t>
            </a:r>
          </a:p>
        </p:txBody>
      </p:sp>
      <p:sp>
        <p:nvSpPr>
          <p:cNvPr id="15364" name="Text Box 4"/>
          <p:cNvSpPr txBox="1">
            <a:spLocks noChangeArrowheads="1"/>
          </p:cNvSpPr>
          <p:nvPr/>
        </p:nvSpPr>
        <p:spPr bwMode="auto">
          <a:xfrm>
            <a:off x="7924800" y="0"/>
            <a:ext cx="1219200" cy="366713"/>
          </a:xfrm>
          <a:prstGeom prst="rect">
            <a:avLst/>
          </a:prstGeom>
          <a:noFill/>
          <a:ln w="9525">
            <a:noFill/>
            <a:miter lim="800000"/>
            <a:headEnd/>
            <a:tailEnd/>
          </a:ln>
          <a:effectLst/>
        </p:spPr>
        <p:txBody>
          <a:bodyPr>
            <a:spAutoFit/>
          </a:bodyPr>
          <a:lstStyle/>
          <a:p>
            <a:pPr algn="r">
              <a:spcBef>
                <a:spcPct val="50000"/>
              </a:spcBef>
            </a:pPr>
            <a:r>
              <a:rPr lang="en-US" dirty="0"/>
              <a:t>2 of 2</a:t>
            </a:r>
          </a:p>
        </p:txBody>
      </p:sp>
      <p:pic>
        <p:nvPicPr>
          <p:cNvPr id="15365" name="Picture 5" descr="Trans-Siberian-map"/>
          <p:cNvPicPr>
            <a:picLocks noChangeAspect="1" noChangeArrowheads="1"/>
          </p:cNvPicPr>
          <p:nvPr/>
        </p:nvPicPr>
        <p:blipFill>
          <a:blip r:embed="rId2"/>
          <a:srcRect b="41176"/>
          <a:stretch>
            <a:fillRect/>
          </a:stretch>
        </p:blipFill>
        <p:spPr bwMode="auto">
          <a:xfrm>
            <a:off x="1295400" y="4114800"/>
            <a:ext cx="7010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0"/>
            <a:ext cx="8686800" cy="1139825"/>
          </a:xfrm>
        </p:spPr>
        <p:txBody>
          <a:bodyPr/>
          <a:lstStyle/>
          <a:p>
            <a:r>
              <a:rPr lang="en-US" b="1" u="sng" dirty="0"/>
              <a:t>Japan: Change w/o Revolution</a:t>
            </a:r>
          </a:p>
        </p:txBody>
      </p:sp>
      <p:sp>
        <p:nvSpPr>
          <p:cNvPr id="19459" name="Rectangle 3"/>
          <p:cNvSpPr>
            <a:spLocks noGrp="1" noChangeArrowheads="1"/>
          </p:cNvSpPr>
          <p:nvPr>
            <p:ph type="body" idx="1"/>
          </p:nvPr>
        </p:nvSpPr>
        <p:spPr/>
        <p:txBody>
          <a:bodyPr/>
          <a:lstStyle/>
          <a:p>
            <a:endParaRPr lang="en-US" dirty="0"/>
          </a:p>
        </p:txBody>
      </p:sp>
      <p:pic>
        <p:nvPicPr>
          <p:cNvPr id="19460" name="Picture 4" descr="meiji-3"/>
          <p:cNvPicPr>
            <a:picLocks noChangeAspect="1" noChangeArrowheads="1"/>
          </p:cNvPicPr>
          <p:nvPr/>
        </p:nvPicPr>
        <p:blipFill>
          <a:blip r:embed="rId2"/>
          <a:srcRect b="6363"/>
          <a:stretch>
            <a:fillRect/>
          </a:stretch>
        </p:blipFill>
        <p:spPr bwMode="auto">
          <a:xfrm>
            <a:off x="457200" y="1090613"/>
            <a:ext cx="8229600" cy="576738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Final Decades of </a:t>
            </a:r>
            <a:r>
              <a:rPr lang="en-US" dirty="0"/>
              <a:t>Shogunate</a:t>
            </a:r>
            <a:endParaRPr lang="en-US" dirty="0"/>
          </a:p>
        </p:txBody>
      </p:sp>
      <p:pic>
        <p:nvPicPr>
          <p:cNvPr id="20484" name="Picture 4" descr="23">
            <a:hlinkClick r:id="rId2"/>
          </p:cNvPr>
          <p:cNvPicPr>
            <a:picLocks noChangeAspect="1" noChangeArrowheads="1"/>
          </p:cNvPicPr>
          <p:nvPr/>
        </p:nvPicPr>
        <p:blipFill>
          <a:blip r:embed="rId3"/>
          <a:srcRect t="2499"/>
          <a:stretch>
            <a:fillRect/>
          </a:stretch>
        </p:blipFill>
        <p:spPr bwMode="auto">
          <a:xfrm>
            <a:off x="5638800" y="1219200"/>
            <a:ext cx="3962400" cy="5943600"/>
          </a:xfrm>
          <a:prstGeom prst="rect">
            <a:avLst/>
          </a:prstGeom>
          <a:noFill/>
        </p:spPr>
      </p:pic>
      <p:sp>
        <p:nvSpPr>
          <p:cNvPr id="20485" name="Rectangle 5"/>
          <p:cNvSpPr>
            <a:spLocks noChangeArrowheads="1"/>
          </p:cNvSpPr>
          <p:nvPr/>
        </p:nvSpPr>
        <p:spPr bwMode="auto">
          <a:xfrm>
            <a:off x="6376988" y="6491288"/>
            <a:ext cx="2386012" cy="366712"/>
          </a:xfrm>
          <a:prstGeom prst="rect">
            <a:avLst/>
          </a:prstGeom>
          <a:noFill/>
          <a:ln w="9525">
            <a:noFill/>
            <a:miter lim="800000"/>
            <a:headEnd/>
            <a:tailEnd/>
          </a:ln>
          <a:effectLst/>
        </p:spPr>
        <p:txBody>
          <a:bodyPr wrap="none" anchor="ctr">
            <a:spAutoFit/>
          </a:bodyPr>
          <a:lstStyle/>
          <a:p>
            <a:pPr eaLnBrk="1" hangingPunct="1"/>
            <a:r>
              <a:rPr lang="en-US" dirty="0">
                <a:latin typeface="Tahoma" pitchFamily="34" charset="0"/>
              </a:rPr>
              <a:t>Inside Silk-reeling Mill</a:t>
            </a:r>
          </a:p>
        </p:txBody>
      </p:sp>
      <p:sp>
        <p:nvSpPr>
          <p:cNvPr id="20483" name="Rectangle 3"/>
          <p:cNvSpPr>
            <a:spLocks noGrp="1" noChangeArrowheads="1"/>
          </p:cNvSpPr>
          <p:nvPr>
            <p:ph type="body" idx="1"/>
          </p:nvPr>
        </p:nvSpPr>
        <p:spPr>
          <a:xfrm>
            <a:off x="0" y="1371600"/>
            <a:ext cx="5715000" cy="5486400"/>
          </a:xfrm>
        </p:spPr>
        <p:txBody>
          <a:bodyPr/>
          <a:lstStyle/>
          <a:p>
            <a:r>
              <a:rPr lang="en-US" sz="2800" dirty="0"/>
              <a:t>Economy is proto-industrial &amp; increasingly commercial </a:t>
            </a:r>
          </a:p>
          <a:p>
            <a:r>
              <a:rPr lang="en-US" sz="2800" dirty="0"/>
              <a:t>Intellectually…</a:t>
            </a:r>
          </a:p>
          <a:p>
            <a:pPr lvl="1"/>
            <a:r>
              <a:rPr lang="en-US" sz="2400" dirty="0"/>
              <a:t>Neo-Confucianism adds secularism &amp; literacy, </a:t>
            </a:r>
          </a:p>
          <a:p>
            <a:pPr lvl="1"/>
            <a:r>
              <a:rPr lang="en-US" sz="2400" dirty="0"/>
              <a:t>National studies add nationalism, </a:t>
            </a:r>
          </a:p>
          <a:p>
            <a:pPr lvl="1"/>
            <a:r>
              <a:rPr lang="en-US" sz="2400" dirty="0"/>
              <a:t>Dutch studies add science &amp; Western ideas</a:t>
            </a:r>
          </a:p>
          <a:p>
            <a:r>
              <a:rPr lang="en-US" sz="2800" dirty="0"/>
              <a:t>Economy only stagnates toward mid-1800s w/ feudalism &amp; rice-based finances intact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76200"/>
            <a:ext cx="9124950" cy="6781800"/>
          </a:xfrm>
        </p:spPr>
      </p:pic>
    </p:spTree>
    <p:extLst>
      <p:ext uri="{BB962C8B-B14F-4D97-AF65-F5344CB8AC3E}">
        <p14:creationId xmlns:p14="http://schemas.microsoft.com/office/powerpoint/2010/main" val="224747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Challenge to Isolation</a:t>
            </a:r>
          </a:p>
        </p:txBody>
      </p:sp>
      <p:sp>
        <p:nvSpPr>
          <p:cNvPr id="21507" name="Rectangle 3"/>
          <p:cNvSpPr>
            <a:spLocks noGrp="1" noChangeArrowheads="1"/>
          </p:cNvSpPr>
          <p:nvPr>
            <p:ph type="body" idx="1"/>
          </p:nvPr>
        </p:nvSpPr>
        <p:spPr/>
        <p:txBody>
          <a:bodyPr/>
          <a:lstStyle/>
          <a:p>
            <a:r>
              <a:rPr lang="en-US" sz="2800" dirty="0"/>
              <a:t>U.S. commodore Perry &amp; superior military technology opened Japan to trade</a:t>
            </a:r>
          </a:p>
          <a:p>
            <a:endParaRPr lang="en-US" sz="2800" dirty="0"/>
          </a:p>
          <a:p>
            <a:r>
              <a:rPr lang="en-US" sz="2800" dirty="0"/>
              <a:t>Internal tension grew b/t factions appealing to emperor</a:t>
            </a:r>
          </a:p>
          <a:p>
            <a:endParaRPr lang="en-US" sz="2800" dirty="0"/>
          </a:p>
          <a:p>
            <a:r>
              <a:rPr lang="en-US" sz="2800" dirty="0"/>
              <a:t>Crisis peaks w/ samurai violence &amp; Western response proving superiority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77813"/>
            <a:ext cx="9144000" cy="1139825"/>
          </a:xfrm>
        </p:spPr>
        <p:txBody>
          <a:bodyPr/>
          <a:lstStyle/>
          <a:p>
            <a:r>
              <a:rPr lang="en-US" dirty="0"/>
              <a:t>Political Change: Meiji Restoration</a:t>
            </a:r>
          </a:p>
        </p:txBody>
      </p:sp>
      <p:sp>
        <p:nvSpPr>
          <p:cNvPr id="22531" name="Rectangle 3"/>
          <p:cNvSpPr>
            <a:spLocks noGrp="1" noChangeArrowheads="1"/>
          </p:cNvSpPr>
          <p:nvPr>
            <p:ph type="body" idx="1"/>
          </p:nvPr>
        </p:nvSpPr>
        <p:spPr>
          <a:xfrm>
            <a:off x="457200" y="1600200"/>
            <a:ext cx="8229600" cy="5257800"/>
          </a:xfrm>
        </p:spPr>
        <p:txBody>
          <a:bodyPr/>
          <a:lstStyle/>
          <a:p>
            <a:r>
              <a:rPr lang="en-US" sz="2800" dirty="0"/>
              <a:t>Crisis addressed with Meiji restoration of emperor in 1868 &amp; deeper political changes</a:t>
            </a:r>
          </a:p>
          <a:p>
            <a:r>
              <a:rPr lang="en-US" sz="2800" dirty="0"/>
              <a:t>Reform based on Western imitation</a:t>
            </a:r>
          </a:p>
          <a:p>
            <a:pPr lvl="1"/>
            <a:r>
              <a:rPr lang="en-US" sz="2400" dirty="0"/>
              <a:t>Centralized power in imperial house</a:t>
            </a:r>
          </a:p>
          <a:p>
            <a:pPr lvl="1"/>
            <a:endParaRPr lang="en-US" sz="2400" dirty="0"/>
          </a:p>
          <a:p>
            <a:pPr lvl="1"/>
            <a:r>
              <a:rPr lang="en-US" sz="2400" dirty="0"/>
              <a:t>Replaced feudalism &amp; daimyos w/ parliament &amp; limited democracy, bureaucracy drawn from civil service exams, appointed district officials</a:t>
            </a:r>
          </a:p>
          <a:p>
            <a:pPr lvl="1"/>
            <a:endParaRPr lang="en-US" sz="2400" dirty="0"/>
          </a:p>
          <a:p>
            <a:pPr lvl="1"/>
            <a:r>
              <a:rPr lang="en-US" sz="2400" dirty="0"/>
              <a:t>Samurai class &amp; tax system overhauled causing diverse effects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Industrial Revolution</a:t>
            </a:r>
          </a:p>
        </p:txBody>
      </p:sp>
      <p:sp>
        <p:nvSpPr>
          <p:cNvPr id="23555" name="Rectangle 3"/>
          <p:cNvSpPr>
            <a:spLocks noGrp="1" noChangeArrowheads="1"/>
          </p:cNvSpPr>
          <p:nvPr>
            <p:ph type="body" idx="1"/>
          </p:nvPr>
        </p:nvSpPr>
        <p:spPr>
          <a:xfrm>
            <a:off x="457200" y="1600200"/>
            <a:ext cx="8229600" cy="5257800"/>
          </a:xfrm>
        </p:spPr>
        <p:txBody>
          <a:bodyPr/>
          <a:lstStyle/>
          <a:p>
            <a:r>
              <a:rPr lang="en-US" sz="2800" dirty="0"/>
              <a:t>Military reforms included in early efforts</a:t>
            </a:r>
          </a:p>
          <a:p>
            <a:endParaRPr lang="en-US" sz="2800" dirty="0"/>
          </a:p>
          <a:p>
            <a:r>
              <a:rPr lang="en-US" sz="2800" dirty="0"/>
              <a:t>State direction, private enterprise, &amp; foreign advisors combine to create full-scale industrialization by 1900</a:t>
            </a:r>
          </a:p>
          <a:p>
            <a:pPr lvl="1"/>
            <a:r>
              <a:rPr lang="en-US" sz="2400" dirty="0"/>
              <a:t>Banking, railroads, shipyards</a:t>
            </a:r>
          </a:p>
          <a:p>
            <a:pPr lvl="1"/>
            <a:r>
              <a:rPr lang="en-US" sz="2400" dirty="0"/>
              <a:t>Zaibatsu</a:t>
            </a:r>
          </a:p>
          <a:p>
            <a:pPr lvl="1"/>
            <a:endParaRPr lang="en-US" sz="2400" dirty="0"/>
          </a:p>
          <a:p>
            <a:r>
              <a:rPr lang="en-US" sz="2800" dirty="0"/>
              <a:t>Despite industrialization, Japan still disadvantaged globally w/ lack of resources &amp; machinery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Social &amp; Diplomatic Effects</a:t>
            </a:r>
          </a:p>
        </p:txBody>
      </p:sp>
      <p:sp>
        <p:nvSpPr>
          <p:cNvPr id="24579" name="Rectangle 3"/>
          <p:cNvSpPr>
            <a:spLocks noGrp="1" noChangeArrowheads="1"/>
          </p:cNvSpPr>
          <p:nvPr>
            <p:ph type="body" idx="1"/>
          </p:nvPr>
        </p:nvSpPr>
        <p:spPr>
          <a:xfrm>
            <a:off x="228600" y="1600200"/>
            <a:ext cx="8686800" cy="5029200"/>
          </a:xfrm>
        </p:spPr>
        <p:txBody>
          <a:bodyPr/>
          <a:lstStyle/>
          <a:p>
            <a:r>
              <a:rPr lang="en-US" sz="2800" dirty="0"/>
              <a:t>Socially attempt to balance Western &amp; Japanese ideas</a:t>
            </a:r>
          </a:p>
          <a:p>
            <a:pPr lvl="1"/>
            <a:r>
              <a:rPr lang="en-US" sz="2400" dirty="0"/>
              <a:t>Rapid population growth, but slows w/ greater industrialization</a:t>
            </a:r>
          </a:p>
          <a:p>
            <a:pPr lvl="1"/>
            <a:r>
              <a:rPr lang="en-US" sz="2400" dirty="0"/>
              <a:t>Copied Western science &amp; hygiene, while maintaining  Japanese morality</a:t>
            </a:r>
          </a:p>
          <a:p>
            <a:pPr lvl="1"/>
            <a:endParaRPr lang="en-US" sz="2400" dirty="0"/>
          </a:p>
          <a:p>
            <a:r>
              <a:rPr lang="en-US" sz="2800" dirty="0"/>
              <a:t>Diplomatically aggressive following model of imperialism &amp; fulfilling resource needs</a:t>
            </a:r>
          </a:p>
          <a:p>
            <a:pPr lvl="1"/>
            <a:r>
              <a:rPr lang="en-US" sz="2400" dirty="0"/>
              <a:t>Sino-Japanese War</a:t>
            </a:r>
          </a:p>
          <a:p>
            <a:pPr lvl="1"/>
            <a:r>
              <a:rPr lang="en-US" sz="2400" dirty="0"/>
              <a:t>Russo-Japanese War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Strain of Modernization</a:t>
            </a:r>
          </a:p>
        </p:txBody>
      </p:sp>
      <p:sp>
        <p:nvSpPr>
          <p:cNvPr id="25603" name="Rectangle 3"/>
          <p:cNvSpPr>
            <a:spLocks noGrp="1" noChangeArrowheads="1"/>
          </p:cNvSpPr>
          <p:nvPr>
            <p:ph type="body" idx="1"/>
          </p:nvPr>
        </p:nvSpPr>
        <p:spPr/>
        <p:txBody>
          <a:bodyPr/>
          <a:lstStyle/>
          <a:p>
            <a:r>
              <a:rPr lang="en-US" sz="2800" dirty="0"/>
              <a:t>Strains evident in urban living standards, intellectual identity crisis, &amp; parliamentary clashes w/ emperor</a:t>
            </a:r>
          </a:p>
          <a:p>
            <a:endParaRPr lang="en-US" sz="2800" dirty="0"/>
          </a:p>
          <a:p>
            <a:r>
              <a:rPr lang="en-US" sz="2800" dirty="0"/>
              <a:t>Nationalism promoted to ease strain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9" y="76200"/>
            <a:ext cx="4186382" cy="4953000"/>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4636"/>
            <a:ext cx="4876800" cy="4994564"/>
          </a:xfrm>
          <a:prstGeom prst="rect">
            <a:avLst/>
          </a:prstGeom>
        </p:spPr>
      </p:pic>
      <p:sp>
        <p:nvSpPr>
          <p:cNvPr id="3" name="TextBox 2"/>
          <p:cNvSpPr txBox="1"/>
          <p:nvPr/>
        </p:nvSpPr>
        <p:spPr>
          <a:xfrm>
            <a:off x="228600" y="5334000"/>
            <a:ext cx="8695714" cy="1477328"/>
          </a:xfrm>
          <a:prstGeom prst="rect">
            <a:avLst/>
          </a:prstGeom>
          <a:noFill/>
        </p:spPr>
        <p:txBody>
          <a:bodyPr wrap="none" rtlCol="0">
            <a:spAutoFit/>
          </a:bodyPr>
          <a:lstStyle/>
          <a:p>
            <a:r>
              <a:rPr lang="en-US" dirty="0" smtClean="0"/>
              <a:t>The purpose of this secret letter to Tsar Nicholas II about the type of industrialism in</a:t>
            </a:r>
          </a:p>
          <a:p>
            <a:r>
              <a:rPr lang="en-US" dirty="0" smtClean="0"/>
              <a:t>Russia (Protectionist is government regulated vs free trade without government </a:t>
            </a:r>
          </a:p>
          <a:p>
            <a:r>
              <a:rPr lang="en-US" dirty="0" smtClean="0"/>
              <a:t>Intervention) he is encouraging the government’s regulation to compete against </a:t>
            </a:r>
          </a:p>
          <a:p>
            <a:r>
              <a:rPr lang="en-US" dirty="0" smtClean="0"/>
              <a:t>Europeans  while in doc #2 while Count Okuma utilized governmental forces, they </a:t>
            </a:r>
          </a:p>
          <a:p>
            <a:r>
              <a:rPr lang="en-US" dirty="0" smtClean="0"/>
              <a:t>Raised private capital  under </a:t>
            </a:r>
            <a:r>
              <a:rPr lang="en-US" dirty="0" smtClean="0"/>
              <a:t>Mejii</a:t>
            </a:r>
            <a:r>
              <a:rPr lang="en-US" dirty="0" smtClean="0"/>
              <a:t> regulations.</a:t>
            </a:r>
            <a:endParaRPr lang="en-US" dirty="0"/>
          </a:p>
        </p:txBody>
      </p:sp>
    </p:spTree>
    <p:extLst>
      <p:ext uri="{BB962C8B-B14F-4D97-AF65-F5344CB8AC3E}">
        <p14:creationId xmlns:p14="http://schemas.microsoft.com/office/powerpoint/2010/main" val="3579324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457201"/>
            <a:ext cx="6019800" cy="4038600"/>
          </a:xfrm>
        </p:spPr>
      </p:pic>
      <p:sp>
        <p:nvSpPr>
          <p:cNvPr id="3" name="TextBox 2"/>
          <p:cNvSpPr txBox="1"/>
          <p:nvPr/>
        </p:nvSpPr>
        <p:spPr>
          <a:xfrm>
            <a:off x="304800" y="4953000"/>
            <a:ext cx="8592930" cy="923330"/>
          </a:xfrm>
          <a:prstGeom prst="rect">
            <a:avLst/>
          </a:prstGeom>
          <a:noFill/>
        </p:spPr>
        <p:txBody>
          <a:bodyPr wrap="none" rtlCol="0">
            <a:spAutoFit/>
          </a:bodyPr>
          <a:lstStyle/>
          <a:p>
            <a:r>
              <a:rPr lang="en-US" dirty="0" smtClean="0"/>
              <a:t>Document #3 along with #5 illustrates the conditions to which workers produced</a:t>
            </a:r>
          </a:p>
          <a:p>
            <a:r>
              <a:rPr lang="en-US" dirty="0" smtClean="0"/>
              <a:t>Various goods (like textiles here) and that there were no strikes (perhaps because </a:t>
            </a:r>
          </a:p>
          <a:p>
            <a:r>
              <a:rPr lang="en-US" dirty="0" smtClean="0"/>
              <a:t>Of improved lifestyles or favorable working conditions)</a:t>
            </a:r>
            <a:endParaRPr lang="en-US" dirty="0"/>
          </a:p>
        </p:txBody>
      </p:sp>
    </p:spTree>
    <p:extLst>
      <p:ext uri="{BB962C8B-B14F-4D97-AF65-F5344CB8AC3E}">
        <p14:creationId xmlns:p14="http://schemas.microsoft.com/office/powerpoint/2010/main" val="3455429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228600"/>
            <a:ext cx="6858000" cy="3886200"/>
          </a:xfrm>
        </p:spPr>
      </p:pic>
      <p:sp>
        <p:nvSpPr>
          <p:cNvPr id="3" name="TextBox 2"/>
          <p:cNvSpPr txBox="1"/>
          <p:nvPr/>
        </p:nvSpPr>
        <p:spPr>
          <a:xfrm>
            <a:off x="457200" y="4648200"/>
            <a:ext cx="8836714" cy="1200329"/>
          </a:xfrm>
          <a:prstGeom prst="rect">
            <a:avLst/>
          </a:prstGeom>
          <a:noFill/>
        </p:spPr>
        <p:txBody>
          <a:bodyPr wrap="none" rtlCol="0">
            <a:spAutoFit/>
          </a:bodyPr>
          <a:lstStyle/>
          <a:p>
            <a:r>
              <a:rPr lang="en-US" dirty="0" smtClean="0"/>
              <a:t>Documents 4 and 5 illustrate different responses to the working conditions while</a:t>
            </a:r>
          </a:p>
          <a:p>
            <a:r>
              <a:rPr lang="en-US" dirty="0" smtClean="0"/>
              <a:t>Workers in Russia (#4) engaged in strikes against the conditions in the factories, the </a:t>
            </a:r>
          </a:p>
          <a:p>
            <a:r>
              <a:rPr lang="en-US" dirty="0" smtClean="0"/>
              <a:t>Japanese (Doc #5) had quite favorable impressions ( although the recounting of life </a:t>
            </a:r>
          </a:p>
          <a:p>
            <a:r>
              <a:rPr lang="en-US" dirty="0" smtClean="0"/>
              <a:t>Among elderly workers may be tempered by time)</a:t>
            </a:r>
            <a:endParaRPr lang="en-US" dirty="0"/>
          </a:p>
        </p:txBody>
      </p:sp>
    </p:spTree>
    <p:extLst>
      <p:ext uri="{BB962C8B-B14F-4D97-AF65-F5344CB8AC3E}">
        <p14:creationId xmlns:p14="http://schemas.microsoft.com/office/powerpoint/2010/main" val="2582230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0"/>
            <a:ext cx="6629399" cy="4572000"/>
          </a:xfrm>
        </p:spPr>
      </p:pic>
      <p:sp>
        <p:nvSpPr>
          <p:cNvPr id="3" name="TextBox 2"/>
          <p:cNvSpPr txBox="1"/>
          <p:nvPr/>
        </p:nvSpPr>
        <p:spPr>
          <a:xfrm>
            <a:off x="228600" y="4953000"/>
            <a:ext cx="6064930" cy="1569660"/>
          </a:xfrm>
          <a:prstGeom prst="rect">
            <a:avLst/>
          </a:prstGeom>
          <a:noFill/>
        </p:spPr>
        <p:txBody>
          <a:bodyPr wrap="none" rtlCol="0">
            <a:spAutoFit/>
          </a:bodyPr>
          <a:lstStyle/>
          <a:p>
            <a:r>
              <a:rPr lang="en-US" sz="1200" dirty="0" smtClean="0"/>
              <a:t>Document #6 </a:t>
            </a:r>
            <a:r>
              <a:rPr lang="en-US" sz="1200" dirty="0" smtClean="0"/>
              <a:t>(in response </a:t>
            </a:r>
            <a:r>
              <a:rPr lang="en-US" sz="1200" dirty="0" smtClean="0"/>
              <a:t>to </a:t>
            </a:r>
            <a:r>
              <a:rPr lang="en-US" sz="1200" dirty="0" smtClean="0"/>
              <a:t>Whittes’s</a:t>
            </a:r>
            <a:r>
              <a:rPr lang="en-US" sz="1200" dirty="0" smtClean="0"/>
              <a:t> secret letter in doc #1) is a quite favorable</a:t>
            </a:r>
          </a:p>
          <a:p>
            <a:r>
              <a:rPr lang="en-US" sz="1200" dirty="0" smtClean="0"/>
              <a:t>Of the state sponsorship of industrialism in Russia (perhaps grouped with 1, 2 for</a:t>
            </a:r>
          </a:p>
          <a:p>
            <a:r>
              <a:rPr lang="en-US" sz="1200" dirty="0" smtClean="0"/>
              <a:t>Japan about the improvements made.) . This is counter to Doc #7 illustrating the </a:t>
            </a:r>
          </a:p>
          <a:p>
            <a:r>
              <a:rPr lang="en-US" sz="1200" dirty="0" smtClean="0"/>
              <a:t>Terrible conditions for women in Russian factories detailing the physical force of </a:t>
            </a:r>
          </a:p>
          <a:p>
            <a:r>
              <a:rPr lang="en-US" sz="1200" dirty="0" smtClean="0"/>
              <a:t>Children and long working hours for women (reasoning for their strikes). This physician</a:t>
            </a:r>
          </a:p>
          <a:p>
            <a:r>
              <a:rPr lang="en-US" sz="1200" dirty="0" smtClean="0"/>
              <a:t>Is justifying their reasoning coupled that women had to augment (help finance) their </a:t>
            </a:r>
          </a:p>
          <a:p>
            <a:r>
              <a:rPr lang="en-US" sz="1200" dirty="0" smtClean="0"/>
              <a:t>Pay wit prostitution (this serves to shock the women’s suffrage organization perhaps </a:t>
            </a:r>
          </a:p>
          <a:p>
            <a:r>
              <a:rPr lang="en-US" sz="1200" dirty="0" smtClean="0"/>
              <a:t>With communist or socialists leanings).</a:t>
            </a:r>
            <a:endParaRPr lang="en-US" sz="1200" dirty="0"/>
          </a:p>
        </p:txBody>
      </p:sp>
    </p:spTree>
    <p:extLst>
      <p:ext uri="{BB962C8B-B14F-4D97-AF65-F5344CB8AC3E}">
        <p14:creationId xmlns:p14="http://schemas.microsoft.com/office/powerpoint/2010/main" val="1584583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u="sng" dirty="0"/>
              <a:t>Global Connections</a:t>
            </a:r>
          </a:p>
        </p:txBody>
      </p:sp>
      <p:sp>
        <p:nvSpPr>
          <p:cNvPr id="26627" name="Rectangle 3"/>
          <p:cNvSpPr>
            <a:spLocks noGrp="1" noChangeArrowheads="1"/>
          </p:cNvSpPr>
          <p:nvPr>
            <p:ph type="body" idx="1"/>
          </p:nvPr>
        </p:nvSpPr>
        <p:spPr/>
        <p:txBody>
          <a:bodyPr/>
          <a:lstStyle/>
          <a:p>
            <a:r>
              <a:rPr lang="en-US" sz="2800" dirty="0"/>
              <a:t>Russia already global player, but more fully so after industrialization</a:t>
            </a:r>
          </a:p>
          <a:p>
            <a:endParaRPr lang="en-US" sz="2800" dirty="0"/>
          </a:p>
          <a:p>
            <a:r>
              <a:rPr lang="en-US" sz="2800" dirty="0"/>
              <a:t>Japan enters global affairs w/ imperialism &amp; complex relations</a:t>
            </a:r>
          </a:p>
          <a:p>
            <a:endParaRPr lang="en-US" sz="2800" dirty="0"/>
          </a:p>
          <a:p>
            <a:r>
              <a:rPr lang="en-US" sz="2800" dirty="0"/>
              <a:t>Russia, Japan, &amp; U.S. add to atmosphere of competition by 1914</a:t>
            </a:r>
          </a:p>
          <a:p>
            <a:pPr lvl="1"/>
            <a:r>
              <a:rPr lang="en-US" sz="2400" dirty="0"/>
              <a:t>EX- Yellow Peril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43000"/>
          </a:xfrm>
        </p:spPr>
        <p:txBody>
          <a:bodyPr/>
          <a:lstStyle/>
          <a:p>
            <a:r>
              <a:rPr lang="en-US" dirty="0"/>
              <a:t>Analyze the Document…</a:t>
            </a:r>
          </a:p>
        </p:txBody>
      </p:sp>
      <p:sp>
        <p:nvSpPr>
          <p:cNvPr id="46083" name="Rectangle 3"/>
          <p:cNvSpPr>
            <a:spLocks noGrp="1" noChangeArrowheads="1"/>
          </p:cNvSpPr>
          <p:nvPr>
            <p:ph type="body" idx="1"/>
          </p:nvPr>
        </p:nvSpPr>
        <p:spPr/>
        <p:txBody>
          <a:bodyPr/>
          <a:lstStyle/>
          <a:p>
            <a:endParaRPr lang="en-US" dirty="0"/>
          </a:p>
        </p:txBody>
      </p:sp>
      <p:pic>
        <p:nvPicPr>
          <p:cNvPr id="46084" name="Picture 4" descr="2803SA1"/>
          <p:cNvPicPr>
            <a:picLocks noChangeAspect="1" noChangeArrowheads="1"/>
          </p:cNvPicPr>
          <p:nvPr/>
        </p:nvPicPr>
        <p:blipFill>
          <a:blip r:embed="rId2"/>
          <a:srcRect/>
          <a:stretch>
            <a:fillRect/>
          </a:stretch>
        </p:blipFill>
        <p:spPr bwMode="auto">
          <a:xfrm>
            <a:off x="0" y="1054100"/>
            <a:ext cx="9144000" cy="58039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sp>
        <p:nvSpPr>
          <p:cNvPr id="3" name="Content Placeholder 2"/>
          <p:cNvSpPr>
            <a:spLocks noGrp="1"/>
          </p:cNvSpPr>
          <p:nvPr>
            <p:ph idx="1"/>
          </p:nvPr>
        </p:nvSpPr>
        <p:spPr/>
        <p:txBody>
          <a:bodyPr/>
          <a:lstStyle/>
          <a:p>
            <a:r>
              <a:rPr lang="en-US" sz="1800" dirty="0"/>
              <a:t>Russia and Japan defied the pattern of nineteenth-century European domination. By 1900, they launched significant industrialization and accomplished other changes that </a:t>
            </a:r>
            <a:r>
              <a:rPr lang="en-US" sz="1800" b="1" i="1" u="sng" dirty="0"/>
              <a:t>preserved their independence</a:t>
            </a:r>
            <a:r>
              <a:rPr lang="en-US" sz="1800" dirty="0"/>
              <a:t>. Both </a:t>
            </a:r>
            <a:r>
              <a:rPr lang="en-US" sz="1800" b="1" i="1" u="sng" dirty="0"/>
              <a:t>achieved economic autonomy and were able to join in the imperialist scramble</a:t>
            </a:r>
            <a:r>
              <a:rPr lang="en-US" sz="1800" dirty="0"/>
              <a:t>. There were differences between the two. </a:t>
            </a:r>
            <a:r>
              <a:rPr lang="en-US" sz="1800" b="1" i="1" u="sng" dirty="0"/>
              <a:t>Japan displayed more political flexibility than did Russia. Change in Russia increased internal strains and led to revolution. Japan, through its reforms, pulled away from the rest of east Asia</a:t>
            </a:r>
            <a:r>
              <a:rPr lang="en-US" sz="1800" dirty="0"/>
              <a:t>; </a:t>
            </a:r>
            <a:r>
              <a:rPr lang="en-US" sz="1800" b="1" i="1" u="sng" dirty="0"/>
              <a:t>Russia continued expanding its influence in eastern Europe and central Asia</a:t>
            </a:r>
            <a:r>
              <a:rPr lang="en-US" sz="1800" dirty="0"/>
              <a:t>. Among the characteristics common to the two nations in their maintenance of independence was their prior experience of </a:t>
            </a:r>
            <a:r>
              <a:rPr lang="en-US" sz="1800" b="1" i="1" u="sng" dirty="0"/>
              <a:t>cultural imitation, </a:t>
            </a:r>
            <a:r>
              <a:rPr lang="en-US" sz="1800" dirty="0"/>
              <a:t>Japan from China and Russia from Byzantium and the West. They were </a:t>
            </a:r>
            <a:r>
              <a:rPr lang="en-US" sz="1800" b="1" i="1" u="sng" dirty="0"/>
              <a:t>able to learn without destroying their own cultures.</a:t>
            </a:r>
            <a:r>
              <a:rPr lang="en-US" sz="1800" dirty="0"/>
              <a:t> Both also had </a:t>
            </a:r>
            <a:r>
              <a:rPr lang="en-US" sz="1800" b="1" i="1" u="sng" dirty="0"/>
              <a:t>improved their political effectiveness during the seventeenth and eighteenth centuries</a:t>
            </a:r>
            <a:r>
              <a:rPr lang="en-US" sz="1800" dirty="0"/>
              <a:t>, a situation allowing the state to sponsor change</a:t>
            </a:r>
          </a:p>
          <a:p>
            <a:endParaRPr lang="en-US" dirty="0"/>
          </a:p>
        </p:txBody>
      </p:sp>
    </p:spTree>
    <p:extLst>
      <p:ext uri="{BB962C8B-B14F-4D97-AF65-F5344CB8AC3E}">
        <p14:creationId xmlns:p14="http://schemas.microsoft.com/office/powerpoint/2010/main" val="2265448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Crimean War( Russia’s on the Right)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420502"/>
            <a:ext cx="4652962" cy="520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466850"/>
            <a:ext cx="4438945"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334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Similarities</a:t>
            </a:r>
            <a:endParaRPr lang="en-US" dirty="0"/>
          </a:p>
        </p:txBody>
      </p:sp>
      <p:sp>
        <p:nvSpPr>
          <p:cNvPr id="3" name="Content Placeholder 2"/>
          <p:cNvSpPr>
            <a:spLocks noGrp="1"/>
          </p:cNvSpPr>
          <p:nvPr>
            <p:ph idx="1"/>
          </p:nvPr>
        </p:nvSpPr>
        <p:spPr/>
        <p:txBody>
          <a:bodyPr/>
          <a:lstStyle/>
          <a:p>
            <a:pPr eaLnBrk="1" hangingPunct="1"/>
            <a:r>
              <a:rPr lang="en-US" sz="2000" dirty="0"/>
              <a:t>Maintained economic and political independence during the West’s century of power</a:t>
            </a:r>
          </a:p>
          <a:p>
            <a:pPr eaLnBrk="1" hangingPunct="1"/>
            <a:r>
              <a:rPr lang="en-US" sz="2000" dirty="0"/>
              <a:t>Prior experience of imitation</a:t>
            </a:r>
          </a:p>
          <a:p>
            <a:pPr eaLnBrk="1" hangingPunct="1"/>
            <a:r>
              <a:rPr lang="en-US" sz="2000" dirty="0"/>
              <a:t>Knew that learning from outsiders could be profitable and need not destroy their native cultures</a:t>
            </a:r>
          </a:p>
          <a:p>
            <a:pPr eaLnBrk="1" hangingPunct="1"/>
            <a:r>
              <a:rPr lang="en-US" sz="2000" dirty="0"/>
              <a:t>Improved their political effectiveness during the 17</a:t>
            </a:r>
            <a:r>
              <a:rPr lang="en-US" sz="2000" baseline="30000" dirty="0"/>
              <a:t>th</a:t>
            </a:r>
            <a:r>
              <a:rPr lang="en-US" sz="2000" dirty="0"/>
              <a:t> &amp; 18 centuries</a:t>
            </a:r>
          </a:p>
          <a:p>
            <a:pPr eaLnBrk="1" hangingPunct="1"/>
            <a:r>
              <a:rPr lang="en-US" sz="2000" dirty="0"/>
              <a:t>Used the state to sponsor changes (in the West change was initiated by private businesses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191000"/>
            <a:ext cx="2971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588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94" y="-4482"/>
            <a:ext cx="9170894" cy="2823882"/>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8867"/>
            <a:ext cx="9144000" cy="3929133"/>
          </a:xfrm>
          <a:prstGeom prst="rect">
            <a:avLst/>
          </a:prstGeom>
        </p:spPr>
      </p:pic>
    </p:spTree>
    <p:extLst>
      <p:ext uri="{BB962C8B-B14F-4D97-AF65-F5344CB8AC3E}">
        <p14:creationId xmlns:p14="http://schemas.microsoft.com/office/powerpoint/2010/main" val="382335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1376"/>
            <a:ext cx="5001323" cy="6826624"/>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322" y="31376"/>
            <a:ext cx="4142677" cy="6674224"/>
          </a:xfrm>
          <a:prstGeom prst="rect">
            <a:avLst/>
          </a:prstGeom>
        </p:spPr>
      </p:pic>
    </p:spTree>
    <p:extLst>
      <p:ext uri="{BB962C8B-B14F-4D97-AF65-F5344CB8AC3E}">
        <p14:creationId xmlns:p14="http://schemas.microsoft.com/office/powerpoint/2010/main" val="36841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 Russian and Japanese Industrialism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0401300"/>
              </p:ext>
            </p:extLst>
          </p:nvPr>
        </p:nvGraphicFramePr>
        <p:xfrm>
          <a:off x="457200" y="1600200"/>
          <a:ext cx="8229600" cy="47294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smtClean="0"/>
                        <a:t>Similarities</a:t>
                      </a:r>
                      <a:endParaRPr lang="en-US" dirty="0"/>
                    </a:p>
                  </a:txBody>
                  <a:tcPr/>
                </a:tc>
                <a:tc>
                  <a:txBody>
                    <a:bodyPr/>
                    <a:lstStyle/>
                    <a:p>
                      <a:r>
                        <a:rPr lang="en-US" dirty="0" smtClean="0"/>
                        <a:t>Differences</a:t>
                      </a:r>
                      <a:endParaRPr lang="en-US" dirty="0"/>
                    </a:p>
                  </a:txBody>
                  <a:tcPr/>
                </a:tc>
                <a:extLst>
                  <a:ext uri="{0D108BD9-81ED-4DB2-BD59-A6C34878D82A}">
                    <a16:rowId xmlns:a16="http://schemas.microsoft.com/office/drawing/2014/main" val="10000"/>
                  </a:ext>
                </a:extLst>
              </a:tr>
              <a:tr h="370840">
                <a:tc>
                  <a:txBody>
                    <a:bodyPr/>
                    <a:lstStyle/>
                    <a:p>
                      <a:r>
                        <a:rPr lang="en-US" sz="1400" dirty="0" smtClean="0"/>
                        <a:t>Both led by nationalism in response to embarrassments</a:t>
                      </a:r>
                      <a:r>
                        <a:rPr lang="en-US" sz="1400" baseline="0" dirty="0" smtClean="0"/>
                        <a:t> (Crimean War/Opening to U..S Matthew Perry in Edo)</a:t>
                      </a:r>
                    </a:p>
                    <a:p>
                      <a:r>
                        <a:rPr lang="en-US" sz="1400" baseline="0" dirty="0" smtClean="0"/>
                        <a:t>Both had prior imitation experience</a:t>
                      </a:r>
                    </a:p>
                    <a:p>
                      <a:r>
                        <a:rPr lang="en-US" sz="1400" baseline="0" dirty="0" smtClean="0"/>
                        <a:t>Both will develop industrial infrastructure( including militarism, imperialism, railroads, coal, textile factories)</a:t>
                      </a:r>
                    </a:p>
                    <a:p>
                      <a:r>
                        <a:rPr lang="en-US" sz="1400" baseline="0" dirty="0" smtClean="0"/>
                        <a:t>Both will wage wars of expansion ( Russo-Ottoman Wars, Sino-Japanese Wars and eventually Russo-Japanese war)</a:t>
                      </a:r>
                    </a:p>
                    <a:p>
                      <a:r>
                        <a:rPr lang="en-US" sz="1400" baseline="0" dirty="0" smtClean="0"/>
                        <a:t>Increased literacy for industrialization (including women)</a:t>
                      </a:r>
                    </a:p>
                    <a:p>
                      <a:r>
                        <a:rPr lang="en-US" sz="1400" baseline="0" dirty="0" smtClean="0"/>
                        <a:t>Both will establish political reforms ( Duma/Diet)</a:t>
                      </a:r>
                    </a:p>
                    <a:p>
                      <a:r>
                        <a:rPr lang="en-US" sz="1400" baseline="0" dirty="0" smtClean="0"/>
                        <a:t>Both will dissolve old feudal ties</a:t>
                      </a:r>
                    </a:p>
                    <a:p>
                      <a:r>
                        <a:rPr lang="en-US" sz="1400" baseline="0" dirty="0" smtClean="0"/>
                        <a:t>Both will have central authoritarian state-sponsorship of industry</a:t>
                      </a:r>
                    </a:p>
                    <a:p>
                      <a:endParaRPr lang="en-US" sz="1400" baseline="0" dirty="0" smtClean="0"/>
                    </a:p>
                    <a:p>
                      <a:endParaRPr lang="en-US" sz="1400" baseline="0" dirty="0" smtClean="0"/>
                    </a:p>
                    <a:p>
                      <a:endParaRPr lang="en-US" sz="1400" dirty="0"/>
                    </a:p>
                  </a:txBody>
                  <a:tcPr/>
                </a:tc>
                <a:tc>
                  <a:txBody>
                    <a:bodyPr/>
                    <a:lstStyle/>
                    <a:p>
                      <a:r>
                        <a:rPr lang="en-US" sz="1400" dirty="0" smtClean="0"/>
                        <a:t>Japan more homogeneous because of isolation,</a:t>
                      </a:r>
                      <a:r>
                        <a:rPr lang="en-US" sz="1400" baseline="0" dirty="0" smtClean="0"/>
                        <a:t> Russia more heterogeneous making pattern of nationalism more difficult</a:t>
                      </a:r>
                    </a:p>
                    <a:p>
                      <a:r>
                        <a:rPr lang="en-US" sz="1400" baseline="0" dirty="0" smtClean="0"/>
                        <a:t>Russia’s previous “westernization” under Peter the Great made it eventually dependent on foreign investment while Japan utilized zaibatsu to industrialize without much foreign help ( advisors and schooling but not investments)</a:t>
                      </a:r>
                    </a:p>
                    <a:p>
                      <a:r>
                        <a:rPr lang="en-US" sz="1400" dirty="0" smtClean="0"/>
                        <a:t>Japanese</a:t>
                      </a:r>
                      <a:r>
                        <a:rPr lang="en-US" sz="1400" baseline="0" dirty="0" smtClean="0"/>
                        <a:t> nationalism will solidify military power base after samurai wars while Russian reforms continue due to enlightened and communist ideas ( Decembrist uprising, 1905 rebellion and Russian Revolution 1917 due to unresolved social conflicts)</a:t>
                      </a:r>
                    </a:p>
                    <a:p>
                      <a:r>
                        <a:rPr lang="en-US" sz="1400" baseline="0" dirty="0" smtClean="0"/>
                        <a:t>Prior neo-Confucian ideology of Japan had social and economic benefits while the terrible conditions of serfdom and anti-Semitism in pale settlements slowed the pace of growth of Russification ( getting all of Russia to adhere to nationalistic homogeneity)</a:t>
                      </a:r>
                      <a:endParaRPr lang="en-US" sz="14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4416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S.A.Q: Answer, Cite(Evidence), Explain ( analysis)</a:t>
            </a:r>
            <a:endParaRPr lang="en-US" dirty="0"/>
          </a:p>
        </p:txBody>
      </p:sp>
      <p:sp>
        <p:nvSpPr>
          <p:cNvPr id="3" name="Content Placeholder 2"/>
          <p:cNvSpPr>
            <a:spLocks noGrp="1"/>
          </p:cNvSpPr>
          <p:nvPr>
            <p:ph idx="1"/>
          </p:nvPr>
        </p:nvSpPr>
        <p:spPr/>
        <p:txBody>
          <a:bodyPr/>
          <a:lstStyle/>
          <a:p>
            <a:r>
              <a:rPr lang="en-US" sz="1200" dirty="0" smtClean="0"/>
              <a:t>The Japanese and Russians were both embarrassed and shamed into industrialization through warfare. The Russians were soundly defeated after the Crimean War while the Japanese were opened up through American Admiral Matthew Perry at the port of Edo. Their seeming lack of industrial military technologies forced Russia and Japan to sign unequal treaties and force their consolidated governments into industrial reform movements. </a:t>
            </a:r>
          </a:p>
          <a:p>
            <a:endParaRPr lang="en-US" sz="1200" dirty="0"/>
          </a:p>
          <a:p>
            <a:endParaRPr lang="en-US" sz="1200" dirty="0" smtClean="0"/>
          </a:p>
          <a:p>
            <a:r>
              <a:rPr lang="en-US" sz="1200" dirty="0" smtClean="0"/>
              <a:t>Differences between Russian and Japanese  industrialization was that Japans homogeneity facilitated nationalist consolidation and made industrialization more efficient while Russia’s heterogeneity created class struggles and hindered the development of nationalists industrialization. Japan’s Zaibatsu went to Western schools to learn about banking and industry and model during the </a:t>
            </a:r>
            <a:r>
              <a:rPr lang="en-US" sz="1200" dirty="0" err="1" smtClean="0"/>
              <a:t>Mejii</a:t>
            </a:r>
            <a:r>
              <a:rPr lang="en-US" sz="1200" dirty="0" smtClean="0"/>
              <a:t> restoration while Russia's attempt at nationalist reforms ( Russification) led to pogroms of Jewish populations and Marxist strikes in industrial towns. A united Japan had an easier period having been isolated since 1686 while Russia diversity hindered their development with different groups wanting different things from industrialism.</a:t>
            </a:r>
          </a:p>
          <a:p>
            <a:endParaRPr lang="en-US" sz="1200" dirty="0"/>
          </a:p>
          <a:p>
            <a:endParaRPr lang="en-US" sz="1200" dirty="0" smtClean="0"/>
          </a:p>
          <a:p>
            <a:r>
              <a:rPr lang="en-US" sz="1200" dirty="0" smtClean="0"/>
              <a:t>The “West” was different from Japan and Russian industrialization having both done it earlier and having private business holdings finance industrialization. The </a:t>
            </a:r>
            <a:r>
              <a:rPr lang="en-US" sz="1200" dirty="0" smtClean="0"/>
              <a:t>Mejii</a:t>
            </a:r>
            <a:r>
              <a:rPr lang="en-US" sz="1200" dirty="0" smtClean="0"/>
              <a:t> restoration and Romanovs were state sponsored industrialism while the West had business industries finance private monies into a competitive atmosphere. While Russia will be the 4</a:t>
            </a:r>
            <a:r>
              <a:rPr lang="en-US" sz="1200" baseline="30000" dirty="0" smtClean="0"/>
              <a:t>th</a:t>
            </a:r>
            <a:r>
              <a:rPr lang="en-US" sz="1200" dirty="0" smtClean="0"/>
              <a:t> largest steel and 2</a:t>
            </a:r>
            <a:r>
              <a:rPr lang="en-US" sz="1200" baseline="30000" dirty="0" smtClean="0"/>
              <a:t>nd</a:t>
            </a:r>
            <a:r>
              <a:rPr lang="en-US" sz="1200" dirty="0" smtClean="0"/>
              <a:t> in oil, the “West” was still drastically ahead of Russia and Japan in terms of economy and military industry with the U.S even brokering a peace agreement between Russia and Japan in the Russo-Japanese War 1904-1904</a:t>
            </a:r>
            <a:endParaRPr lang="en-US" sz="1200" dirty="0"/>
          </a:p>
        </p:txBody>
      </p:sp>
    </p:spTree>
    <p:extLst>
      <p:ext uri="{BB962C8B-B14F-4D97-AF65-F5344CB8AC3E}">
        <p14:creationId xmlns:p14="http://schemas.microsoft.com/office/powerpoint/2010/main" val="252392255"/>
      </p:ext>
    </p:extLst>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0</TotalTime>
  <Words>1622</Words>
  <Application>Microsoft Office PowerPoint</Application>
  <PresentationFormat>On-screen Show (4:3)</PresentationFormat>
  <Paragraphs>156</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Tahoma</vt:lpstr>
      <vt:lpstr>Wingdings</vt:lpstr>
      <vt:lpstr>Ripple</vt:lpstr>
      <vt:lpstr>Russia &amp; Japan:  Industrialization  Outside the West</vt:lpstr>
      <vt:lpstr>PowerPoint Presentation</vt:lpstr>
      <vt:lpstr>Analyze the Document…</vt:lpstr>
      <vt:lpstr>Crimean War( Russia’s on the Right)</vt:lpstr>
      <vt:lpstr>Similarities</vt:lpstr>
      <vt:lpstr>PowerPoint Presentation</vt:lpstr>
      <vt:lpstr>PowerPoint Presentation</vt:lpstr>
      <vt:lpstr>Comp: Russian and Japanese Industrialism</vt:lpstr>
      <vt:lpstr>S.A.Q: Answer, Cite(Evidence), Explain ( analysis)</vt:lpstr>
      <vt:lpstr>More similarities</vt:lpstr>
      <vt:lpstr>Female labor (Cultural similarities: Doc 3, and 7) Governmental Promotion of Manufacturing ( Political Similarities :doc,1,2,6) Differences in raising capital (national banks in Japan doc 2, “influx in foreign capital” doc 1 Differences in response to labor conditions: Russia Aggressively against and striking (doc 4 and 7) while Japan did not (3 and 5)</vt:lpstr>
      <vt:lpstr>P.O.V: Document 1 with the secret nature of the letter and its reliability as evidence of the motivations and  character of Russian industrialization. Document #3 the veracity (factual nature) of the evidence by a “foreign” photographer of Japanese working conditions. In Document #5 the reliability of evidence of oral histories recorded a half century after the period of investigation.</vt:lpstr>
      <vt:lpstr>Defying the Odds</vt:lpstr>
      <vt:lpstr>Russia Before Reform</vt:lpstr>
      <vt:lpstr>Economic &amp; Social Problems</vt:lpstr>
      <vt:lpstr>Reform Era &amp; Industrialization</vt:lpstr>
      <vt:lpstr>Reform Era &amp; Industrialization</vt:lpstr>
      <vt:lpstr>Japan: Change w/o Revolution</vt:lpstr>
      <vt:lpstr>Final Decades of Shogunate</vt:lpstr>
      <vt:lpstr>Challenge to Isolation</vt:lpstr>
      <vt:lpstr>Political Change: Meiji Restoration</vt:lpstr>
      <vt:lpstr>Industrial Revolution</vt:lpstr>
      <vt:lpstr>Social &amp; Diplomatic Effects</vt:lpstr>
      <vt:lpstr>Strain of Modernization</vt:lpstr>
      <vt:lpstr>PowerPoint Presentation</vt:lpstr>
      <vt:lpstr>PowerPoint Presentation</vt:lpstr>
      <vt:lpstr>PowerPoint Presentation</vt:lpstr>
      <vt:lpstr>PowerPoint Presentation</vt:lpstr>
      <vt:lpstr>Global Connections</vt:lpstr>
      <vt:lpstr>Thesis</vt:lpstr>
    </vt:vector>
  </TitlesOfParts>
  <Company>NPSD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 &amp; Japan:  Industrialization  Outside the West</dc:title>
  <dc:creator>NPSD</dc:creator>
  <cp:lastModifiedBy>Davis, Paul</cp:lastModifiedBy>
  <cp:revision>31</cp:revision>
  <dcterms:created xsi:type="dcterms:W3CDTF">2008-03-17T02:10:46Z</dcterms:created>
  <dcterms:modified xsi:type="dcterms:W3CDTF">2019-02-03T13:46:02Z</dcterms:modified>
</cp:coreProperties>
</file>