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59"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96" y="-34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71ABCD00-1A24-4F7E-81F1-D60F4DB08C8C}" type="datetimeFigureOut">
              <a:rPr lang="en-US" smtClean="0"/>
              <a:pPr/>
              <a:t>1/30/2013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A00165-20A2-4908-9487-506F7733D33F}"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ABCD00-1A24-4F7E-81F1-D60F4DB08C8C}" type="datetimeFigureOut">
              <a:rPr lang="en-US" smtClean="0"/>
              <a:pPr/>
              <a:t>1/30/2013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A00165-20A2-4908-9487-506F7733D33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ABCD00-1A24-4F7E-81F1-D60F4DB08C8C}" type="datetimeFigureOut">
              <a:rPr lang="en-US" smtClean="0"/>
              <a:pPr/>
              <a:t>1/30/2013</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74A00165-20A2-4908-9487-506F7733D33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ABCD00-1A24-4F7E-81F1-D60F4DB08C8C}" type="datetimeFigureOut">
              <a:rPr lang="en-US" smtClean="0"/>
              <a:pPr/>
              <a:t>1/30/2013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A00165-20A2-4908-9487-506F7733D33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1ABCD00-1A24-4F7E-81F1-D60F4DB08C8C}" type="datetimeFigureOut">
              <a:rPr lang="en-US" smtClean="0"/>
              <a:pPr/>
              <a:t>1/30/2013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A00165-20A2-4908-9487-506F7733D33F}"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1ABCD00-1A24-4F7E-81F1-D60F4DB08C8C}" type="datetimeFigureOut">
              <a:rPr lang="en-US" smtClean="0"/>
              <a:pPr/>
              <a:t>1/30/2013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A00165-20A2-4908-9487-506F7733D33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1ABCD00-1A24-4F7E-81F1-D60F4DB08C8C}" type="datetimeFigureOut">
              <a:rPr lang="en-US" smtClean="0"/>
              <a:pPr/>
              <a:t>1/30/2013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4A00165-20A2-4908-9487-506F7733D33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1ABCD00-1A24-4F7E-81F1-D60F4DB08C8C}" type="datetimeFigureOut">
              <a:rPr lang="en-US" smtClean="0"/>
              <a:pPr/>
              <a:t>1/30/2013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4A00165-20A2-4908-9487-506F7733D33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ABCD00-1A24-4F7E-81F1-D60F4DB08C8C}" type="datetimeFigureOut">
              <a:rPr lang="en-US" smtClean="0"/>
              <a:pPr/>
              <a:t>1/30/2013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4A00165-20A2-4908-9487-506F7733D33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1ABCD00-1A24-4F7E-81F1-D60F4DB08C8C}" type="datetimeFigureOut">
              <a:rPr lang="en-US" smtClean="0"/>
              <a:pPr/>
              <a:t>1/30/2013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A00165-20A2-4908-9487-506F7733D33F}"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71ABCD00-1A24-4F7E-81F1-D60F4DB08C8C}" type="datetimeFigureOut">
              <a:rPr lang="en-US" smtClean="0"/>
              <a:pPr/>
              <a:t>1/30/2013</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74A00165-20A2-4908-9487-506F7733D33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1ABCD00-1A24-4F7E-81F1-D60F4DB08C8C}" type="datetimeFigureOut">
              <a:rPr lang="en-US" smtClean="0"/>
              <a:pPr/>
              <a:t>1/30/2013</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4A00165-20A2-4908-9487-506F7733D33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en.wikipedia.org/wiki/File:Wanli-Emperor.JPG"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en.wikipedia.org/wiki/File:Jurchen_warriors.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en.wikipedia.org/wiki/File:Naval_battle_between_Taiping-Qing_on_Yangtze.jpg" TargetMode="Externa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hyperlink" Target="http://en.wikipedia.org/wiki/File:China_imperialism_cartoon.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077200" cy="1673352"/>
          </a:xfrm>
        </p:spPr>
        <p:txBody>
          <a:bodyPr>
            <a:noAutofit/>
          </a:bodyPr>
          <a:lstStyle/>
          <a:p>
            <a:pPr algn="ctr"/>
            <a:r>
              <a:rPr lang="en-US" sz="8800" dirty="0" smtClean="0"/>
              <a:t>MING AND QING DYNASTYS</a:t>
            </a:r>
            <a:endParaRPr lang="en-US" sz="8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t>FALL OF THE MING</a:t>
            </a:r>
            <a:endParaRPr lang="en-US" sz="6600" dirty="0"/>
          </a:p>
        </p:txBody>
      </p:sp>
      <p:sp>
        <p:nvSpPr>
          <p:cNvPr id="3" name="Content Placeholder 2"/>
          <p:cNvSpPr>
            <a:spLocks noGrp="1"/>
          </p:cNvSpPr>
          <p:nvPr>
            <p:ph idx="1"/>
          </p:nvPr>
        </p:nvSpPr>
        <p:spPr>
          <a:xfrm>
            <a:off x="3810000" y="1775191"/>
            <a:ext cx="4876800" cy="4625609"/>
          </a:xfrm>
        </p:spPr>
        <p:txBody>
          <a:bodyPr>
            <a:normAutofit fontScale="85000" lnSpcReduction="10000"/>
          </a:bodyPr>
          <a:lstStyle/>
          <a:p>
            <a:pPr marL="0" indent="0"/>
            <a:r>
              <a:rPr lang="en-US" dirty="0" smtClean="0"/>
              <a:t>The Ming Dynasty started to decline in the late 1500’s</a:t>
            </a:r>
          </a:p>
          <a:p>
            <a:pPr marL="0" indent="0"/>
            <a:endParaRPr lang="en-US" dirty="0" smtClean="0"/>
          </a:p>
          <a:p>
            <a:pPr marL="0" indent="0"/>
            <a:r>
              <a:rPr lang="en-US" dirty="0" smtClean="0"/>
              <a:t>The Ming was weakened by a series of weak rulers, high taxes and corruption, and several years of  bad crop yields – all of which created peasant uprisings</a:t>
            </a:r>
          </a:p>
          <a:p>
            <a:pPr marL="0" indent="0"/>
            <a:endParaRPr lang="en-US" dirty="0" smtClean="0"/>
          </a:p>
          <a:p>
            <a:pPr marL="0" indent="0"/>
            <a:r>
              <a:rPr lang="en-US" dirty="0" smtClean="0"/>
              <a:t>The last straw for the Ming was an epidemic that killed a large number of people</a:t>
            </a:r>
          </a:p>
          <a:p>
            <a:pPr marL="0" indent="0"/>
            <a:endParaRPr lang="en-US" dirty="0" smtClean="0"/>
          </a:p>
          <a:p>
            <a:pPr marL="0" indent="0">
              <a:buNone/>
            </a:pPr>
            <a:endParaRPr lang="en-US" dirty="0" smtClean="0"/>
          </a:p>
          <a:p>
            <a:endParaRPr lang="en-US" dirty="0"/>
          </a:p>
        </p:txBody>
      </p:sp>
      <p:pic>
        <p:nvPicPr>
          <p:cNvPr id="4" name="Picture 2" descr="http://upload.wikimedia.org/wikipedia/commons/thumb/d/d5/Wanli-Emperor.JPG/170px-Wanli-Emperor.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9825" y="1633837"/>
            <a:ext cx="1619250" cy="1933576"/>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39025" y="3247530"/>
            <a:ext cx="2095500" cy="1619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descr="http://t2.gstatic.com/images?q=tbn:ANd9GcQPQOzkLrEXti_kellPDhU5scLl0XmYVqfIEo7fyK7BxdeaNsJM"/>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1000" y="4648200"/>
            <a:ext cx="2552700" cy="179070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RISE OF THE QING DYNASTY</a:t>
            </a:r>
            <a:endParaRPr lang="en-US" sz="4800" dirty="0"/>
          </a:p>
        </p:txBody>
      </p:sp>
      <p:sp>
        <p:nvSpPr>
          <p:cNvPr id="3" name="Content Placeholder 2"/>
          <p:cNvSpPr>
            <a:spLocks noGrp="1"/>
          </p:cNvSpPr>
          <p:nvPr>
            <p:ph idx="1"/>
          </p:nvPr>
        </p:nvSpPr>
        <p:spPr>
          <a:xfrm>
            <a:off x="457200" y="1524000"/>
            <a:ext cx="8229600" cy="4625609"/>
          </a:xfrm>
        </p:spPr>
        <p:txBody>
          <a:bodyPr/>
          <a:lstStyle/>
          <a:p>
            <a:pPr marL="0" indent="0"/>
            <a:r>
              <a:rPr lang="en-US" dirty="0" smtClean="0"/>
              <a:t>Li Zicheng led a revolt that overthrew the Ming</a:t>
            </a:r>
          </a:p>
          <a:p>
            <a:pPr marL="0" indent="0"/>
            <a:r>
              <a:rPr lang="en-US" dirty="0" smtClean="0"/>
              <a:t>A group of people called the Manchus (from the far NE part of China) then conquered Beijing and led to the creation of the Qing Dynasty</a:t>
            </a:r>
          </a:p>
          <a:p>
            <a:endParaRPr lang="en-US" dirty="0"/>
          </a:p>
        </p:txBody>
      </p:sp>
      <p:pic>
        <p:nvPicPr>
          <p:cNvPr id="4" name="Picture 6" descr="http://upload.wikimedia.org/wikipedia/commons/thumb/f/ff/Jurchen_warriors.jpg/250px-Jurchen_warriors.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38400" y="3810000"/>
            <a:ext cx="3733800" cy="279288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REIGN OF KANGXI</a:t>
            </a:r>
            <a:endParaRPr lang="en-US" sz="6000" dirty="0"/>
          </a:p>
        </p:txBody>
      </p:sp>
      <p:sp>
        <p:nvSpPr>
          <p:cNvPr id="3" name="Content Placeholder 2"/>
          <p:cNvSpPr>
            <a:spLocks noGrp="1"/>
          </p:cNvSpPr>
          <p:nvPr>
            <p:ph idx="1"/>
          </p:nvPr>
        </p:nvSpPr>
        <p:spPr>
          <a:xfrm>
            <a:off x="3124200" y="1828800"/>
            <a:ext cx="5791200" cy="4625609"/>
          </a:xfrm>
        </p:spPr>
        <p:txBody>
          <a:bodyPr/>
          <a:lstStyle/>
          <a:p>
            <a:pPr marL="0" indent="0"/>
            <a:r>
              <a:rPr lang="en-US" dirty="0" smtClean="0"/>
              <a:t>Seen as one of the greatest Chinese rulers</a:t>
            </a:r>
          </a:p>
          <a:p>
            <a:pPr marL="0" indent="0"/>
            <a:r>
              <a:rPr lang="en-US" dirty="0" smtClean="0"/>
              <a:t>He was tolerant to Christians and missionaries began to work in China</a:t>
            </a:r>
          </a:p>
          <a:p>
            <a:pPr marL="0" indent="0"/>
            <a:r>
              <a:rPr lang="en-US" dirty="0" smtClean="0"/>
              <a:t>He ended revolt in China, protected it from Russia, and expanded control to Taiwan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2057400"/>
            <a:ext cx="2626468"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fontScale="90000"/>
          </a:bodyPr>
          <a:lstStyle/>
          <a:p>
            <a:r>
              <a:rPr lang="en-US" dirty="0" smtClean="0"/>
              <a:t>QING DYNASTY AND FOREIGN TRADE</a:t>
            </a:r>
            <a:endParaRPr lang="en-US" dirty="0"/>
          </a:p>
        </p:txBody>
      </p:sp>
      <p:sp>
        <p:nvSpPr>
          <p:cNvPr id="3" name="Content Placeholder 2"/>
          <p:cNvSpPr>
            <a:spLocks noGrp="1"/>
          </p:cNvSpPr>
          <p:nvPr>
            <p:ph idx="1"/>
          </p:nvPr>
        </p:nvSpPr>
        <p:spPr/>
        <p:txBody>
          <a:bodyPr>
            <a:normAutofit lnSpcReduction="10000"/>
          </a:bodyPr>
          <a:lstStyle/>
          <a:p>
            <a:r>
              <a:rPr lang="en-US" dirty="0" smtClean="0"/>
              <a:t>The Dutch prospered in trade with the Chinese because they accepted the Chinese court rituals such as “kowtow” (kneeling in front of the emperor and touching their heads to the ground 9 times)</a:t>
            </a:r>
          </a:p>
          <a:p>
            <a:r>
              <a:rPr lang="en-US" dirty="0" smtClean="0"/>
              <a:t>In a letter from England’s King George III, England wanted to increase trade with China but was denied because Lord George </a:t>
            </a:r>
            <a:r>
              <a:rPr lang="en-US" dirty="0" smtClean="0"/>
              <a:t>Macartney</a:t>
            </a:r>
            <a:r>
              <a:rPr lang="en-US" dirty="0" smtClean="0"/>
              <a:t>, who delivered the letter refused to “kowtow”</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a:bodyPr>
          <a:lstStyle/>
          <a:p>
            <a:r>
              <a:rPr lang="en-US" dirty="0" smtClean="0"/>
              <a:t>PROBLEMS IN THE QING DYNASTY</a:t>
            </a:r>
            <a:endParaRPr lang="en-US" dirty="0"/>
          </a:p>
        </p:txBody>
      </p:sp>
      <p:sp>
        <p:nvSpPr>
          <p:cNvPr id="3" name="Content Placeholder 2"/>
          <p:cNvSpPr>
            <a:spLocks noGrp="1"/>
          </p:cNvSpPr>
          <p:nvPr>
            <p:ph idx="1"/>
          </p:nvPr>
        </p:nvSpPr>
        <p:spPr>
          <a:xfrm>
            <a:off x="457200" y="1775191"/>
            <a:ext cx="4114800" cy="4625609"/>
          </a:xfrm>
        </p:spPr>
        <p:txBody>
          <a:bodyPr/>
          <a:lstStyle/>
          <a:p>
            <a:pPr marL="0" indent="0">
              <a:buNone/>
            </a:pPr>
            <a:r>
              <a:rPr lang="en-US" dirty="0" smtClean="0"/>
              <a:t>Problems included high taxes, corruption, secret societies, uprisings, backlash against Europeans, unequal trade, and European Imperialism</a:t>
            </a:r>
            <a:endParaRPr lang="en-US" dirty="0"/>
          </a:p>
        </p:txBody>
      </p:sp>
      <p:pic>
        <p:nvPicPr>
          <p:cNvPr id="4" name="Picture 2" descr="Naval battle between Taiping-Qing on Yangtze.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37700" y="3032407"/>
            <a:ext cx="2473153" cy="161579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7574343" y="3552855"/>
            <a:ext cx="1075936" cy="400110"/>
          </a:xfrm>
          <a:prstGeom prst="rect">
            <a:avLst/>
          </a:prstGeom>
        </p:spPr>
        <p:txBody>
          <a:bodyPr wrap="none">
            <a:spAutoFit/>
          </a:bodyPr>
          <a:lstStyle/>
          <a:p>
            <a:r>
              <a:rPr lang="en-US" sz="1000" dirty="0" smtClean="0"/>
              <a:t>Hong Xiuguan &amp; </a:t>
            </a:r>
          </a:p>
          <a:p>
            <a:r>
              <a:rPr lang="en-US" sz="1000" dirty="0" smtClean="0"/>
              <a:t>Taiping Rebellion</a:t>
            </a:r>
            <a:endParaRPr lang="en-US" sz="1000" dirty="0"/>
          </a:p>
        </p:txBody>
      </p:sp>
      <p:pic>
        <p:nvPicPr>
          <p:cNvPr id="6" name="Picture 4" descr="http://upload.wikimedia.org/wikipedia/commons/thumb/3/32/China_imperialism_cartoon.jpg/170px-China_imperialism_cartoon.jp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37700" y="4880551"/>
            <a:ext cx="1146750" cy="163243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937700" y="1600200"/>
            <a:ext cx="1892783" cy="14322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a:xfrm>
            <a:off x="7086600" y="1981200"/>
            <a:ext cx="564578" cy="400110"/>
          </a:xfrm>
          <a:prstGeom prst="rect">
            <a:avLst/>
          </a:prstGeom>
        </p:spPr>
        <p:txBody>
          <a:bodyPr wrap="none">
            <a:spAutoFit/>
          </a:bodyPr>
          <a:lstStyle/>
          <a:p>
            <a:r>
              <a:rPr lang="en-US" sz="1000" dirty="0" smtClean="0"/>
              <a:t>Opium </a:t>
            </a:r>
          </a:p>
          <a:p>
            <a:r>
              <a:rPr lang="en-US" sz="1000" dirty="0" smtClean="0"/>
              <a:t>War</a:t>
            </a:r>
            <a:endParaRPr lang="en-US" sz="1000" dirty="0"/>
          </a:p>
        </p:txBody>
      </p:sp>
      <p:sp>
        <p:nvSpPr>
          <p:cNvPr id="9" name="Rectangle 8"/>
          <p:cNvSpPr/>
          <p:nvPr/>
        </p:nvSpPr>
        <p:spPr>
          <a:xfrm>
            <a:off x="6248400" y="5486400"/>
            <a:ext cx="795411" cy="400110"/>
          </a:xfrm>
          <a:prstGeom prst="rect">
            <a:avLst/>
          </a:prstGeom>
        </p:spPr>
        <p:txBody>
          <a:bodyPr wrap="none">
            <a:spAutoFit/>
          </a:bodyPr>
          <a:lstStyle/>
          <a:p>
            <a:r>
              <a:rPr lang="en-US" sz="1000" dirty="0" smtClean="0"/>
              <a:t>European</a:t>
            </a:r>
          </a:p>
          <a:p>
            <a:r>
              <a:rPr lang="en-US" sz="1000" dirty="0" smtClean="0"/>
              <a:t>Imperialism</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MANCHU CULTURE</a:t>
            </a:r>
            <a:endParaRPr lang="en-US" sz="6000" dirty="0"/>
          </a:p>
        </p:txBody>
      </p:sp>
      <p:sp>
        <p:nvSpPr>
          <p:cNvPr id="3" name="Content Placeholder 2"/>
          <p:cNvSpPr>
            <a:spLocks noGrp="1"/>
          </p:cNvSpPr>
          <p:nvPr>
            <p:ph idx="1"/>
          </p:nvPr>
        </p:nvSpPr>
        <p:spPr>
          <a:xfrm>
            <a:off x="457200" y="1775191"/>
            <a:ext cx="6324600" cy="4549409"/>
          </a:xfrm>
        </p:spPr>
        <p:txBody>
          <a:bodyPr>
            <a:normAutofit/>
          </a:bodyPr>
          <a:lstStyle/>
          <a:p>
            <a:pPr marL="0" indent="0"/>
            <a:r>
              <a:rPr lang="en-US" dirty="0" smtClean="0"/>
              <a:t>To make it easier to identify people against the Manchus, they ordered all men to shave their foreheads and braid their hair into a pigtail</a:t>
            </a:r>
          </a:p>
          <a:p>
            <a:pPr marL="0" indent="0"/>
            <a:r>
              <a:rPr lang="en-US" dirty="0" smtClean="0"/>
              <a:t>The Manchu adopted the Ming political system but made their people superior to the other Chinese – legally, politically, and economically</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0" y="4267200"/>
            <a:ext cx="1925053" cy="213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81800" y="1752600"/>
            <a:ext cx="2000250" cy="228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MING AND QING CULTURE</a:t>
            </a:r>
            <a:endParaRPr lang="en-US" sz="5400" dirty="0"/>
          </a:p>
        </p:txBody>
      </p:sp>
      <p:sp>
        <p:nvSpPr>
          <p:cNvPr id="3" name="Content Placeholder 2"/>
          <p:cNvSpPr>
            <a:spLocks noGrp="1"/>
          </p:cNvSpPr>
          <p:nvPr>
            <p:ph idx="1"/>
          </p:nvPr>
        </p:nvSpPr>
        <p:spPr>
          <a:xfrm>
            <a:off x="457200" y="1775191"/>
            <a:ext cx="5105400" cy="4625609"/>
          </a:xfrm>
        </p:spPr>
        <p:txBody>
          <a:bodyPr>
            <a:normAutofit fontScale="92500" lnSpcReduction="20000"/>
          </a:bodyPr>
          <a:lstStyle/>
          <a:p>
            <a:pPr marL="0" indent="0"/>
            <a:r>
              <a:rPr lang="en-US" dirty="0" smtClean="0"/>
              <a:t>The ideal family was a large, extended family</a:t>
            </a:r>
          </a:p>
          <a:p>
            <a:pPr marL="0" indent="0"/>
            <a:r>
              <a:rPr lang="en-US" dirty="0" smtClean="0"/>
              <a:t>Women were seen as inferior</a:t>
            </a:r>
          </a:p>
          <a:p>
            <a:pPr marL="0" indent="0"/>
            <a:r>
              <a:rPr lang="en-US" dirty="0" smtClean="0"/>
              <a:t>Foot binding was seen as a status symbol</a:t>
            </a:r>
          </a:p>
          <a:p>
            <a:pPr marL="0" indent="0"/>
            <a:r>
              <a:rPr lang="en-US" i="1" dirty="0" smtClean="0"/>
              <a:t>The Golden Lotus</a:t>
            </a:r>
            <a:r>
              <a:rPr lang="en-US" dirty="0" smtClean="0"/>
              <a:t> was considered by many to be the first realistic social novel (showed corruption and cruelty) </a:t>
            </a:r>
          </a:p>
          <a:p>
            <a:pPr marL="0" indent="0"/>
            <a:r>
              <a:rPr lang="en-US" dirty="0" smtClean="0"/>
              <a:t>Blue and White porcelain was highly valued by </a:t>
            </a:r>
            <a:r>
              <a:rPr lang="en-US" dirty="0" smtClean="0"/>
              <a:t>Europeans</a:t>
            </a:r>
            <a:endParaRPr lang="en-US" dirty="0" smtClean="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48400" y="1600201"/>
            <a:ext cx="1828800" cy="11864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48401" y="2786627"/>
            <a:ext cx="1828800" cy="13112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86400" y="4759708"/>
            <a:ext cx="2466975" cy="184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6200" y="4169640"/>
            <a:ext cx="1447800" cy="144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THE MING DYNASTY</a:t>
            </a:r>
            <a:endParaRPr lang="en-US" sz="6000" dirty="0"/>
          </a:p>
        </p:txBody>
      </p:sp>
      <p:sp>
        <p:nvSpPr>
          <p:cNvPr id="3" name="Content Placeholder 2"/>
          <p:cNvSpPr>
            <a:spLocks noGrp="1"/>
          </p:cNvSpPr>
          <p:nvPr>
            <p:ph idx="1"/>
          </p:nvPr>
        </p:nvSpPr>
        <p:spPr>
          <a:xfrm>
            <a:off x="457200" y="1524000"/>
            <a:ext cx="3733800" cy="5105399"/>
          </a:xfrm>
        </p:spPr>
        <p:txBody>
          <a:bodyPr>
            <a:normAutofit fontScale="85000" lnSpcReduction="20000"/>
          </a:bodyPr>
          <a:lstStyle/>
          <a:p>
            <a:pPr marL="0" indent="0"/>
            <a:r>
              <a:rPr lang="en-US" dirty="0" smtClean="0"/>
              <a:t>The Ming Empire took over after the Mongol’s Yuan Empire in 1368 and lasted until 1644</a:t>
            </a:r>
          </a:p>
          <a:p>
            <a:pPr marL="0" indent="0"/>
            <a:endParaRPr lang="en-US" dirty="0" smtClean="0"/>
          </a:p>
          <a:p>
            <a:pPr marL="0" indent="0"/>
            <a:r>
              <a:rPr lang="en-US" dirty="0" smtClean="0"/>
              <a:t>The Ming will expand its rule into Mongolia, Central Asia, and Vietnam</a:t>
            </a:r>
          </a:p>
          <a:p>
            <a:pPr marL="0" indent="0"/>
            <a:endParaRPr lang="en-US" dirty="0" smtClean="0"/>
          </a:p>
          <a:p>
            <a:pPr marL="0" indent="0"/>
            <a:r>
              <a:rPr lang="en-US" dirty="0" smtClean="0"/>
              <a:t>They will add to the Great Wall of China, complete the Grand Canal, and reestablish the Scholar Gentry</a:t>
            </a:r>
            <a:endParaRPr lang="en-US" dirty="0"/>
          </a:p>
        </p:txBody>
      </p:sp>
      <p:pic>
        <p:nvPicPr>
          <p:cNvPr id="4" name="Picture 2" descr="http://homepages.stmartin.edu/fac_staff/rlangill/HIS%20217%20maps/Ming%20dynasty%20map.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90975" y="1600200"/>
            <a:ext cx="5153025" cy="48101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THE RISE OF THE MING</a:t>
            </a:r>
            <a:endParaRPr lang="en-US" sz="5400" dirty="0"/>
          </a:p>
        </p:txBody>
      </p:sp>
      <p:sp>
        <p:nvSpPr>
          <p:cNvPr id="3" name="Content Placeholder 2"/>
          <p:cNvSpPr>
            <a:spLocks noGrp="1"/>
          </p:cNvSpPr>
          <p:nvPr>
            <p:ph idx="1"/>
          </p:nvPr>
        </p:nvSpPr>
        <p:spPr>
          <a:xfrm>
            <a:off x="3657600" y="1524000"/>
            <a:ext cx="5029200" cy="5333999"/>
          </a:xfrm>
        </p:spPr>
        <p:txBody>
          <a:bodyPr>
            <a:normAutofit fontScale="92500" lnSpcReduction="20000"/>
          </a:bodyPr>
          <a:lstStyle/>
          <a:p>
            <a:r>
              <a:rPr lang="en-US" dirty="0" smtClean="0"/>
              <a:t>Began by Hongwu (Tai Zu), commanded the rebel army that drove the Mongols out of China in 1368 </a:t>
            </a:r>
          </a:p>
          <a:p>
            <a:endParaRPr lang="en-US" dirty="0" smtClean="0"/>
          </a:p>
          <a:p>
            <a:r>
              <a:rPr lang="en-US" dirty="0" smtClean="0"/>
              <a:t>Reforms restored agricultural lands, increased rice production, returned to Confucian moral standards and scholar gentry</a:t>
            </a:r>
          </a:p>
          <a:p>
            <a:endParaRPr lang="en-US" dirty="0" smtClean="0"/>
          </a:p>
          <a:p>
            <a:r>
              <a:rPr lang="en-US" dirty="0" smtClean="0"/>
              <a:t>Later, to maintain power, killed thousands that “threatened” him</a:t>
            </a:r>
            <a:endParaRPr lang="en-US" dirty="0"/>
          </a:p>
        </p:txBody>
      </p:sp>
      <p:pic>
        <p:nvPicPr>
          <p:cNvPr id="5" name="Picture 5" descr="Ming-emperor Tai Zu - 1368-1398"/>
          <p:cNvPicPr>
            <a:picLocks noChangeAspect="1" noChangeArrowheads="1"/>
          </p:cNvPicPr>
          <p:nvPr/>
        </p:nvPicPr>
        <p:blipFill>
          <a:blip r:embed="rId2" cstate="print">
            <a:lum contrast="6000"/>
          </a:blip>
          <a:srcRect/>
          <a:stretch>
            <a:fillRect/>
          </a:stretch>
        </p:blipFill>
        <p:spPr>
          <a:xfrm>
            <a:off x="228600" y="1600200"/>
            <a:ext cx="3240088" cy="49530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EMPEROR  YONGLO</a:t>
            </a:r>
            <a:endParaRPr lang="en-US" sz="6000" dirty="0"/>
          </a:p>
        </p:txBody>
      </p:sp>
      <p:sp>
        <p:nvSpPr>
          <p:cNvPr id="3" name="Content Placeholder 2"/>
          <p:cNvSpPr>
            <a:spLocks noGrp="1"/>
          </p:cNvSpPr>
          <p:nvPr>
            <p:ph idx="1"/>
          </p:nvPr>
        </p:nvSpPr>
        <p:spPr>
          <a:xfrm>
            <a:off x="0" y="1524000"/>
            <a:ext cx="9144000" cy="4625609"/>
          </a:xfrm>
        </p:spPr>
        <p:txBody>
          <a:bodyPr/>
          <a:lstStyle/>
          <a:p>
            <a:r>
              <a:rPr lang="en-US" dirty="0" smtClean="0"/>
              <a:t>Moved the royal court to Beijing and began to build the  Imperial City or Forbidden City</a:t>
            </a:r>
          </a:p>
          <a:p>
            <a:r>
              <a:rPr lang="en-US" sz="2400" dirty="0" smtClean="0"/>
              <a:t>Reflects attitude of China by area being closed to all commoners (isolation, social classes) and extravagant lifestyle</a:t>
            </a:r>
            <a:endParaRPr lang="en-US" sz="2400" dirty="0"/>
          </a:p>
        </p:txBody>
      </p:sp>
      <p:pic>
        <p:nvPicPr>
          <p:cNvPr id="4" name="Picture 2" descr="http://media.desu.edu/wp-content/uploads/2008/08/city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88450" y="3609961"/>
            <a:ext cx="4174785" cy="278319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713" y="4478628"/>
            <a:ext cx="2390775" cy="1914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descr="http://t2.gstatic.com/images?q=tbn:ANd9GcRM-FJUx_GCWCJ1q2RjcluRcMfkl3MAgLQNhR12QHddqeae2VvM"/>
          <p:cNvPicPr>
            <a:picLocks noChangeAspect="1" noChangeArrowheads="1"/>
          </p:cNvPicPr>
          <p:nvPr/>
        </p:nvPicPr>
        <p:blipFill>
          <a:blip r:embed="rId4" cstate="print">
            <a:extLst>
              <a:ext uri="{28A0092B-C50C-407E-A947-70E740481C1C}">
                <a14:useLocalDpi xmlns:a14="http://schemas.microsoft.com/office/drawing/2010/main" xmlns="" val="0"/>
              </a:ext>
            </a:extLst>
          </a:blip>
          <a:srcRect t="14845"/>
          <a:stretch>
            <a:fillRect/>
          </a:stretch>
        </p:blipFill>
        <p:spPr bwMode="auto">
          <a:xfrm>
            <a:off x="6215212" y="3560448"/>
            <a:ext cx="2466975" cy="157351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4713" y="3609961"/>
            <a:ext cx="3095260" cy="18859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215212" y="4629150"/>
            <a:ext cx="2466975" cy="184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ADMIRAL ZHENG HE</a:t>
            </a:r>
            <a:endParaRPr lang="en-US" sz="6000" dirty="0"/>
          </a:p>
        </p:txBody>
      </p:sp>
      <p:sp>
        <p:nvSpPr>
          <p:cNvPr id="3" name="Content Placeholder 2"/>
          <p:cNvSpPr>
            <a:spLocks noGrp="1"/>
          </p:cNvSpPr>
          <p:nvPr>
            <p:ph idx="1"/>
          </p:nvPr>
        </p:nvSpPr>
        <p:spPr>
          <a:xfrm>
            <a:off x="3124200" y="1600200"/>
            <a:ext cx="5562600" cy="5257799"/>
          </a:xfrm>
        </p:spPr>
        <p:txBody>
          <a:bodyPr>
            <a:normAutofit/>
          </a:bodyPr>
          <a:lstStyle/>
          <a:p>
            <a:r>
              <a:rPr lang="en-US" dirty="0" smtClean="0"/>
              <a:t>Sponsored by Yonglo, Zheng He began Chinese exploration</a:t>
            </a:r>
          </a:p>
          <a:p>
            <a:endParaRPr lang="en-US" sz="2400" dirty="0" smtClean="0"/>
          </a:p>
          <a:p>
            <a:r>
              <a:rPr lang="en-US" dirty="0" smtClean="0"/>
              <a:t>He went on seven voyages between the years 1405 and 1433</a:t>
            </a:r>
          </a:p>
          <a:p>
            <a:endParaRPr lang="en-US" dirty="0" smtClean="0"/>
          </a:p>
          <a:p>
            <a:r>
              <a:rPr lang="en-US" dirty="0" smtClean="0"/>
              <a:t>Each voyage had at least 50 ships and 27,000 men</a:t>
            </a:r>
          </a:p>
          <a:p>
            <a:endParaRPr lang="en-US" dirty="0" smtClean="0"/>
          </a:p>
        </p:txBody>
      </p:sp>
      <p:pic>
        <p:nvPicPr>
          <p:cNvPr id="10" name="Picture 9" descr="admiral_zheng"/>
          <p:cNvPicPr>
            <a:picLocks noChangeAspect="1" noChangeArrowheads="1"/>
          </p:cNvPicPr>
          <p:nvPr/>
        </p:nvPicPr>
        <p:blipFill>
          <a:blip r:embed="rId2" cstate="print"/>
          <a:srcRect/>
          <a:stretch>
            <a:fillRect/>
          </a:stretch>
        </p:blipFill>
        <p:spPr>
          <a:xfrm>
            <a:off x="228600" y="1981200"/>
            <a:ext cx="2693988" cy="42672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ADMIRAL ZHENG HE</a:t>
            </a:r>
            <a:endParaRPr lang="en-US" sz="6000" dirty="0"/>
          </a:p>
        </p:txBody>
      </p:sp>
      <p:sp>
        <p:nvSpPr>
          <p:cNvPr id="3" name="Content Placeholder 2"/>
          <p:cNvSpPr>
            <a:spLocks noGrp="1"/>
          </p:cNvSpPr>
          <p:nvPr>
            <p:ph idx="1"/>
          </p:nvPr>
        </p:nvSpPr>
        <p:spPr>
          <a:xfrm>
            <a:off x="457200" y="1524001"/>
            <a:ext cx="8229600" cy="2438399"/>
          </a:xfrm>
        </p:spPr>
        <p:txBody>
          <a:bodyPr/>
          <a:lstStyle/>
          <a:p>
            <a:r>
              <a:rPr lang="en-US" dirty="0" smtClean="0"/>
              <a:t>Zheng He took gifts of gold, silk, and spices to each stop – to show Chinese superiority</a:t>
            </a:r>
          </a:p>
          <a:p>
            <a:r>
              <a:rPr lang="en-US" dirty="0" smtClean="0"/>
              <a:t>This contact encouraged these places to send tribute to China hoping for trade</a:t>
            </a: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3999" y="3657600"/>
            <a:ext cx="6114887" cy="32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ADMIRAL ZHENG HE</a:t>
            </a:r>
            <a:endParaRPr lang="en-US" sz="6000" dirty="0"/>
          </a:p>
        </p:txBody>
      </p:sp>
      <p:sp>
        <p:nvSpPr>
          <p:cNvPr id="3" name="Content Placeholder 2"/>
          <p:cNvSpPr>
            <a:spLocks noGrp="1"/>
          </p:cNvSpPr>
          <p:nvPr>
            <p:ph idx="1"/>
          </p:nvPr>
        </p:nvSpPr>
        <p:spPr>
          <a:xfrm>
            <a:off x="457200" y="1524001"/>
            <a:ext cx="3733800" cy="4724399"/>
          </a:xfrm>
        </p:spPr>
        <p:txBody>
          <a:bodyPr/>
          <a:lstStyle/>
          <a:p>
            <a:r>
              <a:rPr lang="en-US" dirty="0" smtClean="0"/>
              <a:t>Zheng He’s “Treasure Fleets” were huge</a:t>
            </a:r>
          </a:p>
          <a:p>
            <a:r>
              <a:rPr lang="en-US" dirty="0" smtClean="0"/>
              <a:t>Ships were 400’ long and 160’ wide</a:t>
            </a:r>
            <a:endParaRPr lang="en-US" dirty="0"/>
          </a:p>
        </p:txBody>
      </p:sp>
      <p:pic>
        <p:nvPicPr>
          <p:cNvPr id="7" name="Picture 5" descr="http://pages.uoregon.edu/dluebke/WesternCiv102/ZhengH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43400" y="2133600"/>
            <a:ext cx="4471985" cy="3867663"/>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0" y="4191000"/>
            <a:ext cx="1933575" cy="236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fontScale="90000"/>
          </a:bodyPr>
          <a:lstStyle/>
          <a:p>
            <a:pPr algn="ctr"/>
            <a:r>
              <a:rPr lang="en-US" dirty="0" smtClean="0"/>
              <a:t>Ming Relations with Foreign Countries</a:t>
            </a:r>
            <a:endParaRPr lang="en-US" dirty="0"/>
          </a:p>
        </p:txBody>
      </p:sp>
      <p:sp>
        <p:nvSpPr>
          <p:cNvPr id="3" name="Content Placeholder 2"/>
          <p:cNvSpPr>
            <a:spLocks noGrp="1"/>
          </p:cNvSpPr>
          <p:nvPr>
            <p:ph idx="1"/>
          </p:nvPr>
        </p:nvSpPr>
        <p:spPr>
          <a:xfrm>
            <a:off x="2057400" y="1775191"/>
            <a:ext cx="6629400" cy="4625609"/>
          </a:xfrm>
        </p:spPr>
        <p:txBody>
          <a:bodyPr>
            <a:normAutofit lnSpcReduction="10000"/>
          </a:bodyPr>
          <a:lstStyle/>
          <a:p>
            <a:r>
              <a:rPr lang="en-US" dirty="0" smtClean="0"/>
              <a:t>China returned to a policy of isolation starting 1424 when Yonglo died and in 1433 when Zheng He died on the 7</a:t>
            </a:r>
            <a:r>
              <a:rPr lang="en-US" baseline="30000" dirty="0" smtClean="0"/>
              <a:t>th</a:t>
            </a:r>
            <a:r>
              <a:rPr lang="en-US" dirty="0" smtClean="0"/>
              <a:t> and last voyage</a:t>
            </a:r>
          </a:p>
          <a:p>
            <a:r>
              <a:rPr lang="en-US" dirty="0" smtClean="0"/>
              <a:t>China allowed for trade to take place in only 3 port cities and only the government can trade</a:t>
            </a:r>
          </a:p>
          <a:p>
            <a:r>
              <a:rPr lang="en-US" dirty="0" smtClean="0"/>
              <a:t>Limited contact created a “Black Market” business which increased product prices</a:t>
            </a:r>
          </a:p>
        </p:txBody>
      </p:sp>
      <p:pic>
        <p:nvPicPr>
          <p:cNvPr id="4" name="Picture 9" descr="Ming Vase-1"/>
          <p:cNvPicPr>
            <a:picLocks noChangeAspect="1" noChangeArrowheads="1"/>
          </p:cNvPicPr>
          <p:nvPr/>
        </p:nvPicPr>
        <p:blipFill>
          <a:blip r:embed="rId2" cstate="print">
            <a:lum bright="-6000" contrast="18000"/>
          </a:blip>
          <a:srcRect/>
          <a:stretch>
            <a:fillRect/>
          </a:stretch>
        </p:blipFill>
        <p:spPr>
          <a:xfrm>
            <a:off x="381000" y="4419600"/>
            <a:ext cx="1384685" cy="2133600"/>
          </a:xfrm>
          <a:prstGeom prst="rect">
            <a:avLst/>
          </a:prstGeom>
          <a:noFill/>
          <a:ln>
            <a:solidFill>
              <a:schemeClr val="tx1"/>
            </a:solidFill>
          </a:ln>
        </p:spPr>
      </p:pic>
      <p:pic>
        <p:nvPicPr>
          <p:cNvPr id="5" name="Picture 10" descr="Ming-Flask"/>
          <p:cNvPicPr>
            <a:picLocks noChangeAspect="1" noChangeArrowheads="1"/>
          </p:cNvPicPr>
          <p:nvPr/>
        </p:nvPicPr>
        <p:blipFill>
          <a:blip r:embed="rId3" cstate="print">
            <a:lum contrast="30000"/>
          </a:blip>
          <a:srcRect/>
          <a:stretch>
            <a:fillRect/>
          </a:stretch>
        </p:blipFill>
        <p:spPr>
          <a:xfrm>
            <a:off x="381000" y="2057400"/>
            <a:ext cx="1396134" cy="210127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fontScale="90000"/>
          </a:bodyPr>
          <a:lstStyle/>
          <a:p>
            <a:pPr algn="ctr"/>
            <a:r>
              <a:rPr lang="en-US" dirty="0" smtClean="0"/>
              <a:t>Ming Relations with Foreign Countries</a:t>
            </a:r>
            <a:endParaRPr lang="en-US" dirty="0"/>
          </a:p>
        </p:txBody>
      </p:sp>
      <p:sp>
        <p:nvSpPr>
          <p:cNvPr id="3" name="Content Placeholder 2"/>
          <p:cNvSpPr>
            <a:spLocks noGrp="1"/>
          </p:cNvSpPr>
          <p:nvPr>
            <p:ph idx="1"/>
          </p:nvPr>
        </p:nvSpPr>
        <p:spPr>
          <a:xfrm>
            <a:off x="304800" y="1775191"/>
            <a:ext cx="8382000" cy="4625609"/>
          </a:xfrm>
        </p:spPr>
        <p:txBody>
          <a:bodyPr/>
          <a:lstStyle/>
          <a:p>
            <a:r>
              <a:rPr lang="en-US" dirty="0" smtClean="0"/>
              <a:t>China resisted foreign contact because it felt that their product was superior (doesn’t need European goods) and it wanted to limit cultural influence (Christianity)</a:t>
            </a:r>
          </a:p>
          <a:p>
            <a:r>
              <a:rPr lang="en-US" dirty="0" smtClean="0"/>
              <a:t>China did not focus on industrialized because</a:t>
            </a:r>
          </a:p>
          <a:p>
            <a:pPr lvl="1"/>
            <a:r>
              <a:rPr lang="en-US" dirty="0" smtClean="0"/>
              <a:t>1. The idea of commerce offended Confucian beliefs</a:t>
            </a:r>
          </a:p>
          <a:p>
            <a:pPr lvl="1"/>
            <a:r>
              <a:rPr lang="en-US" dirty="0" smtClean="0"/>
              <a:t>2. Policies favored agriculture – taxed manufactured good to keep food prices low</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2">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TotalTime>
  <Words>720</Words>
  <Application>Microsoft Office PowerPoint</Application>
  <PresentationFormat>On-screen Show (4:3)</PresentationFormat>
  <Paragraphs>71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Module</vt:lpstr>
      <vt:lpstr>MING AND QING DYNASTYS</vt:lpstr>
      <vt:lpstr>THE MING DYNASTY</vt:lpstr>
      <vt:lpstr>THE RISE OF THE MING</vt:lpstr>
      <vt:lpstr>EMPEROR  YONGLO</vt:lpstr>
      <vt:lpstr>ADMIRAL ZHENG HE</vt:lpstr>
      <vt:lpstr>ADMIRAL ZHENG HE</vt:lpstr>
      <vt:lpstr>ADMIRAL ZHENG HE</vt:lpstr>
      <vt:lpstr>Ming Relations with Foreign Countries</vt:lpstr>
      <vt:lpstr>Ming Relations with Foreign Countries</vt:lpstr>
      <vt:lpstr>FALL OF THE MING</vt:lpstr>
      <vt:lpstr>RISE OF THE QING DYNASTY</vt:lpstr>
      <vt:lpstr>REIGN OF KANGXI</vt:lpstr>
      <vt:lpstr>QING DYNASTY AND FOREIGN TRADE</vt:lpstr>
      <vt:lpstr>PROBLEMS IN THE QING DYNASTY</vt:lpstr>
      <vt:lpstr>MANCHU CULTURE</vt:lpstr>
      <vt:lpstr>MING AND QING CULTURE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MING AND QING DYNASTYS</dc:title>
  <dc:creator>EPISD</dc:creator>
  <cp:lastModifiedBy>EPISD</cp:lastModifiedBy>
  <cp:revision>11</cp:revision>
  <dcterms:created xsi:type="dcterms:W3CDTF">2013-01-30T19:49:52Z</dcterms:created>
  <dcterms:modified xsi:type="dcterms:W3CDTF">2013-01-30T22:47:49Z</dcterms:modified>
</cp:coreProperties>
</file>