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3D0125A-D5FA-43C8-8C02-BDEF08DE649C}" type="datetimeFigureOut">
              <a:rPr lang="en-US" smtClean="0"/>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D448DC-CAE5-4656-B38A-D5D9CC36BA07}" type="slidenum">
              <a:rPr lang="en-US" smtClean="0"/>
              <a:t>‹#›</a:t>
            </a:fld>
            <a:endParaRPr lang="en-US" dirty="0"/>
          </a:p>
        </p:txBody>
      </p:sp>
    </p:spTree>
    <p:extLst>
      <p:ext uri="{BB962C8B-B14F-4D97-AF65-F5344CB8AC3E}">
        <p14:creationId xmlns:p14="http://schemas.microsoft.com/office/powerpoint/2010/main" val="27739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D0125A-D5FA-43C8-8C02-BDEF08DE649C}" type="datetimeFigureOut">
              <a:rPr lang="en-US" smtClean="0"/>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D448DC-CAE5-4656-B38A-D5D9CC36BA07}" type="slidenum">
              <a:rPr lang="en-US" smtClean="0"/>
              <a:t>‹#›</a:t>
            </a:fld>
            <a:endParaRPr lang="en-US" dirty="0"/>
          </a:p>
        </p:txBody>
      </p:sp>
    </p:spTree>
    <p:extLst>
      <p:ext uri="{BB962C8B-B14F-4D97-AF65-F5344CB8AC3E}">
        <p14:creationId xmlns:p14="http://schemas.microsoft.com/office/powerpoint/2010/main" val="2888091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D0125A-D5FA-43C8-8C02-BDEF08DE649C}" type="datetimeFigureOut">
              <a:rPr lang="en-US" smtClean="0"/>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D448DC-CAE5-4656-B38A-D5D9CC36BA07}" type="slidenum">
              <a:rPr lang="en-US" smtClean="0"/>
              <a:t>‹#›</a:t>
            </a:fld>
            <a:endParaRPr lang="en-US" dirty="0"/>
          </a:p>
        </p:txBody>
      </p:sp>
    </p:spTree>
    <p:extLst>
      <p:ext uri="{BB962C8B-B14F-4D97-AF65-F5344CB8AC3E}">
        <p14:creationId xmlns:p14="http://schemas.microsoft.com/office/powerpoint/2010/main" val="112775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D0125A-D5FA-43C8-8C02-BDEF08DE649C}" type="datetimeFigureOut">
              <a:rPr lang="en-US" smtClean="0"/>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D448DC-CAE5-4656-B38A-D5D9CC36BA07}" type="slidenum">
              <a:rPr lang="en-US" smtClean="0"/>
              <a:t>‹#›</a:t>
            </a:fld>
            <a:endParaRPr lang="en-US" dirty="0"/>
          </a:p>
        </p:txBody>
      </p:sp>
    </p:spTree>
    <p:extLst>
      <p:ext uri="{BB962C8B-B14F-4D97-AF65-F5344CB8AC3E}">
        <p14:creationId xmlns:p14="http://schemas.microsoft.com/office/powerpoint/2010/main" val="2296328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D0125A-D5FA-43C8-8C02-BDEF08DE649C}" type="datetimeFigureOut">
              <a:rPr lang="en-US" smtClean="0"/>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D448DC-CAE5-4656-B38A-D5D9CC36BA07}" type="slidenum">
              <a:rPr lang="en-US" smtClean="0"/>
              <a:t>‹#›</a:t>
            </a:fld>
            <a:endParaRPr lang="en-US" dirty="0"/>
          </a:p>
        </p:txBody>
      </p:sp>
    </p:spTree>
    <p:extLst>
      <p:ext uri="{BB962C8B-B14F-4D97-AF65-F5344CB8AC3E}">
        <p14:creationId xmlns:p14="http://schemas.microsoft.com/office/powerpoint/2010/main" val="125513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D0125A-D5FA-43C8-8C02-BDEF08DE649C}" type="datetimeFigureOut">
              <a:rPr lang="en-US" smtClean="0"/>
              <a:t>8/31/2016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D448DC-CAE5-4656-B38A-D5D9CC36BA07}" type="slidenum">
              <a:rPr lang="en-US" smtClean="0"/>
              <a:t>‹#›</a:t>
            </a:fld>
            <a:endParaRPr lang="en-US" dirty="0"/>
          </a:p>
        </p:txBody>
      </p:sp>
    </p:spTree>
    <p:extLst>
      <p:ext uri="{BB962C8B-B14F-4D97-AF65-F5344CB8AC3E}">
        <p14:creationId xmlns:p14="http://schemas.microsoft.com/office/powerpoint/2010/main" val="2225376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D0125A-D5FA-43C8-8C02-BDEF08DE649C}" type="datetimeFigureOut">
              <a:rPr lang="en-US" smtClean="0"/>
              <a:t>8/31/2016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D448DC-CAE5-4656-B38A-D5D9CC36BA07}" type="slidenum">
              <a:rPr lang="en-US" smtClean="0"/>
              <a:t>‹#›</a:t>
            </a:fld>
            <a:endParaRPr lang="en-US" dirty="0"/>
          </a:p>
        </p:txBody>
      </p:sp>
    </p:spTree>
    <p:extLst>
      <p:ext uri="{BB962C8B-B14F-4D97-AF65-F5344CB8AC3E}">
        <p14:creationId xmlns:p14="http://schemas.microsoft.com/office/powerpoint/2010/main" val="821097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D0125A-D5FA-43C8-8C02-BDEF08DE649C}" type="datetimeFigureOut">
              <a:rPr lang="en-US" smtClean="0"/>
              <a:t>8/31/2016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D448DC-CAE5-4656-B38A-D5D9CC36BA07}" type="slidenum">
              <a:rPr lang="en-US" smtClean="0"/>
              <a:t>‹#›</a:t>
            </a:fld>
            <a:endParaRPr lang="en-US" dirty="0"/>
          </a:p>
        </p:txBody>
      </p:sp>
    </p:spTree>
    <p:extLst>
      <p:ext uri="{BB962C8B-B14F-4D97-AF65-F5344CB8AC3E}">
        <p14:creationId xmlns:p14="http://schemas.microsoft.com/office/powerpoint/2010/main" val="574202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0125A-D5FA-43C8-8C02-BDEF08DE649C}" type="datetimeFigureOut">
              <a:rPr lang="en-US" smtClean="0"/>
              <a:t>8/31/2016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D448DC-CAE5-4656-B38A-D5D9CC36BA07}" type="slidenum">
              <a:rPr lang="en-US" smtClean="0"/>
              <a:t>‹#›</a:t>
            </a:fld>
            <a:endParaRPr lang="en-US" dirty="0"/>
          </a:p>
        </p:txBody>
      </p:sp>
    </p:spTree>
    <p:extLst>
      <p:ext uri="{BB962C8B-B14F-4D97-AF65-F5344CB8AC3E}">
        <p14:creationId xmlns:p14="http://schemas.microsoft.com/office/powerpoint/2010/main" val="386946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D0125A-D5FA-43C8-8C02-BDEF08DE649C}" type="datetimeFigureOut">
              <a:rPr lang="en-US" smtClean="0"/>
              <a:t>8/31/2016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D448DC-CAE5-4656-B38A-D5D9CC36BA07}" type="slidenum">
              <a:rPr lang="en-US" smtClean="0"/>
              <a:t>‹#›</a:t>
            </a:fld>
            <a:endParaRPr lang="en-US" dirty="0"/>
          </a:p>
        </p:txBody>
      </p:sp>
    </p:spTree>
    <p:extLst>
      <p:ext uri="{BB962C8B-B14F-4D97-AF65-F5344CB8AC3E}">
        <p14:creationId xmlns:p14="http://schemas.microsoft.com/office/powerpoint/2010/main" val="4059690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D0125A-D5FA-43C8-8C02-BDEF08DE649C}" type="datetimeFigureOut">
              <a:rPr lang="en-US" smtClean="0"/>
              <a:t>8/31/2016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D448DC-CAE5-4656-B38A-D5D9CC36BA07}" type="slidenum">
              <a:rPr lang="en-US" smtClean="0"/>
              <a:t>‹#›</a:t>
            </a:fld>
            <a:endParaRPr lang="en-US" dirty="0"/>
          </a:p>
        </p:txBody>
      </p:sp>
    </p:spTree>
    <p:extLst>
      <p:ext uri="{BB962C8B-B14F-4D97-AF65-F5344CB8AC3E}">
        <p14:creationId xmlns:p14="http://schemas.microsoft.com/office/powerpoint/2010/main" val="289459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0125A-D5FA-43C8-8C02-BDEF08DE649C}" type="datetimeFigureOut">
              <a:rPr lang="en-US" smtClean="0"/>
              <a:t>8/31/2016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448DC-CAE5-4656-B38A-D5D9CC36BA07}" type="slidenum">
              <a:rPr lang="en-US" smtClean="0"/>
              <a:t>‹#›</a:t>
            </a:fld>
            <a:endParaRPr lang="en-US" dirty="0"/>
          </a:p>
        </p:txBody>
      </p:sp>
    </p:spTree>
    <p:extLst>
      <p:ext uri="{BB962C8B-B14F-4D97-AF65-F5344CB8AC3E}">
        <p14:creationId xmlns:p14="http://schemas.microsoft.com/office/powerpoint/2010/main" val="282473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Johnson_v._M'Intosh" TargetMode="External"/><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hyperlink" Target="https://en.wikipedia.org/wiki/Worcester_v._Georgia" TargetMode="External"/><Relationship Id="rId4" Type="http://schemas.openxmlformats.org/officeDocument/2006/relationships/hyperlink" Target="https://en.wikipedia.org/wiki/Cherokee_Nation_v._Georgia"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3871668"/>
          </a:xfrm>
        </p:spPr>
        <p:txBody>
          <a:bodyPr>
            <a:noAutofit/>
          </a:bodyPr>
          <a:lstStyle/>
          <a:p>
            <a:r>
              <a:rPr lang="en-US" sz="9600" b="1" dirty="0">
                <a:latin typeface="Algerian" panose="04020705040A02060702" pitchFamily="82" charset="0"/>
              </a:rPr>
              <a:t>NATIVE AMERICANS</a:t>
            </a:r>
          </a:p>
        </p:txBody>
      </p:sp>
    </p:spTree>
    <p:extLst>
      <p:ext uri="{BB962C8B-B14F-4D97-AF65-F5344CB8AC3E}">
        <p14:creationId xmlns:p14="http://schemas.microsoft.com/office/powerpoint/2010/main" val="343938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Sioux</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5746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Chippewa</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74537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Chippewa</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68684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Choctaw</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25654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Choctaw</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11625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Apache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68714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Apache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03782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Pueblo</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26199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Pueblo</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73505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Iroquois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21936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547652" cy="1125415"/>
          </a:xfrm>
        </p:spPr>
        <p:txBody>
          <a:bodyPr/>
          <a:lstStyle/>
          <a:p>
            <a:r>
              <a:rPr lang="en-US" b="1" dirty="0"/>
              <a:t>What is a Native American?</a:t>
            </a:r>
          </a:p>
        </p:txBody>
      </p:sp>
      <p:sp>
        <p:nvSpPr>
          <p:cNvPr id="3" name="Subtitle 2"/>
          <p:cNvSpPr>
            <a:spLocks noGrp="1"/>
          </p:cNvSpPr>
          <p:nvPr>
            <p:ph type="subTitle" idx="1"/>
          </p:nvPr>
        </p:nvSpPr>
        <p:spPr>
          <a:xfrm>
            <a:off x="1" y="1140191"/>
            <a:ext cx="8229600" cy="1655762"/>
          </a:xfrm>
        </p:spPr>
        <p:txBody>
          <a:bodyPr/>
          <a:lstStyle/>
          <a:p>
            <a:r>
              <a:rPr lang="en-US" dirty="0"/>
              <a:t>Native Americans are considered to be people whose ancestors were indigenous to the lands within the U.S.’s modern borders.</a:t>
            </a:r>
          </a:p>
          <a:p>
            <a:r>
              <a:rPr lang="en-US" dirty="0"/>
              <a:t>This groups may also refer to themselves as “American Indians”, “Indians”, “Indigenous (peoples)”, or “Aboriginal”.</a:t>
            </a:r>
          </a:p>
        </p:txBody>
      </p:sp>
      <p:sp>
        <p:nvSpPr>
          <p:cNvPr id="4" name="Title 1"/>
          <p:cNvSpPr txBox="1">
            <a:spLocks/>
          </p:cNvSpPr>
          <p:nvPr/>
        </p:nvSpPr>
        <p:spPr>
          <a:xfrm>
            <a:off x="4452730" y="2795953"/>
            <a:ext cx="7739270" cy="11254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t>Native American Origins</a:t>
            </a:r>
          </a:p>
        </p:txBody>
      </p:sp>
      <p:sp>
        <p:nvSpPr>
          <p:cNvPr id="5" name="Subtitle 2"/>
          <p:cNvSpPr txBox="1">
            <a:spLocks/>
          </p:cNvSpPr>
          <p:nvPr/>
        </p:nvSpPr>
        <p:spPr>
          <a:xfrm>
            <a:off x="4711148" y="3921624"/>
            <a:ext cx="7633251" cy="29363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Pre-Columbian Native Americans are believed to have migrated from Asia over a land bridge at the Bering Strait during a period of glaciation.  This bridge has been flooded for the past 12,000 years, isolating the groups that migrated.</a:t>
            </a:r>
          </a:p>
          <a:p>
            <a:r>
              <a:rPr lang="en-US" dirty="0"/>
              <a:t>A second theory is that groups migrated here from the Polynesian Islands up to 10,000 years ago.</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1647"/>
            <a:ext cx="4452730" cy="353635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7652" y="0"/>
            <a:ext cx="3644348" cy="2795697"/>
          </a:xfrm>
          <a:prstGeom prst="rect">
            <a:avLst/>
          </a:prstGeom>
        </p:spPr>
      </p:pic>
    </p:spTree>
    <p:extLst>
      <p:ext uri="{BB962C8B-B14F-4D97-AF65-F5344CB8AC3E}">
        <p14:creationId xmlns:p14="http://schemas.microsoft.com/office/powerpoint/2010/main" val="1667481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Iroquois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09931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Creek</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85516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Creek</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8293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12192000" cy="6847152"/>
          </a:xfrm>
          <a:prstGeom prst="rect">
            <a:avLst/>
          </a:prstGeom>
        </p:spPr>
      </p:pic>
      <p:sp>
        <p:nvSpPr>
          <p:cNvPr id="2" name="Title 1"/>
          <p:cNvSpPr>
            <a:spLocks noGrp="1"/>
          </p:cNvSpPr>
          <p:nvPr>
            <p:ph type="ctrTitle"/>
          </p:nvPr>
        </p:nvSpPr>
        <p:spPr>
          <a:xfrm>
            <a:off x="0" y="1"/>
            <a:ext cx="12192000" cy="998806"/>
          </a:xfrm>
        </p:spPr>
        <p:txBody>
          <a:bodyPr/>
          <a:lstStyle/>
          <a:p>
            <a:r>
              <a:rPr lang="en-US" b="1" dirty="0"/>
              <a:t>Native American and U.S. Government</a:t>
            </a:r>
          </a:p>
        </p:txBody>
      </p:sp>
      <p:sp>
        <p:nvSpPr>
          <p:cNvPr id="3" name="Subtitle 2"/>
          <p:cNvSpPr>
            <a:spLocks noGrp="1"/>
          </p:cNvSpPr>
          <p:nvPr>
            <p:ph type="subTitle" idx="1"/>
          </p:nvPr>
        </p:nvSpPr>
        <p:spPr>
          <a:xfrm>
            <a:off x="0" y="998807"/>
            <a:ext cx="12192000" cy="5859193"/>
          </a:xfrm>
        </p:spPr>
        <p:txBody>
          <a:bodyPr/>
          <a:lstStyle/>
          <a:p>
            <a:pPr marL="342900" indent="-342900" algn="l">
              <a:buFont typeface="Arial" panose="020B0604020202020204" pitchFamily="34" charset="0"/>
              <a:buChar char="•"/>
            </a:pPr>
            <a:r>
              <a:rPr lang="en-US" dirty="0"/>
              <a:t>US Constitution recognizes tribal nations as “domestic dependent nations”.  This means that the states and federal government may pass laws that affect Native Americans (even on Reservations).  This was re-enforced with the Supreme Court decision </a:t>
            </a:r>
            <a:r>
              <a:rPr lang="en-US" i="1" dirty="0"/>
              <a:t>Cherokee Nation v. Georgia</a:t>
            </a:r>
            <a:r>
              <a:rPr lang="en-US" dirty="0"/>
              <a:t>.</a:t>
            </a:r>
          </a:p>
          <a:p>
            <a:pPr marL="342900" indent="-342900" algn="l">
              <a:buFont typeface="Arial" panose="020B0604020202020204" pitchFamily="34" charset="0"/>
              <a:buChar char="•"/>
            </a:pPr>
            <a:r>
              <a:rPr lang="en-US" dirty="0"/>
              <a:t>“The Marshall Trilogy” is three Supreme Court Cases that define the legal and political standing of Indian nations.  They are:</a:t>
            </a:r>
          </a:p>
          <a:p>
            <a:pPr marL="800100" lvl="1" indent="-342900" algn="l">
              <a:buFont typeface="Arial" panose="020B0604020202020204" pitchFamily="34" charset="0"/>
              <a:buChar char="•"/>
            </a:pPr>
            <a:r>
              <a:rPr lang="en-US" i="1" dirty="0">
                <a:hlinkClick r:id="rId3" tooltip="Johnson v. M'Intosh"/>
              </a:rPr>
              <a:t>Johnson v. </a:t>
            </a:r>
            <a:r>
              <a:rPr lang="en-US" i="1" dirty="0" err="1">
                <a:hlinkClick r:id="rId3" tooltip="Johnson v. M'Intosh"/>
              </a:rPr>
              <a:t>M'Intosh</a:t>
            </a:r>
            <a:r>
              <a:rPr lang="en-US" dirty="0"/>
              <a:t> (1823), holding that private citizens could not purchase lands from Native Americans.</a:t>
            </a:r>
          </a:p>
          <a:p>
            <a:pPr marL="800100" lvl="1" indent="-342900" algn="l">
              <a:buFont typeface="Arial" panose="020B0604020202020204" pitchFamily="34" charset="0"/>
              <a:buChar char="•"/>
            </a:pPr>
            <a:r>
              <a:rPr lang="en-US" i="1" dirty="0">
                <a:hlinkClick r:id="rId4" tooltip="Cherokee Nation v. Georgia"/>
              </a:rPr>
              <a:t>Cherokee Nation v. Georgia</a:t>
            </a:r>
            <a:r>
              <a:rPr lang="en-US" dirty="0"/>
              <a:t> (1831), holding that the Cherokee nation dependent, with a relationship to the United States like that of a "ward to its guardian."</a:t>
            </a:r>
          </a:p>
          <a:p>
            <a:pPr marL="800100" lvl="1" indent="-342900" algn="l">
              <a:buFont typeface="Arial" panose="020B0604020202020204" pitchFamily="34" charset="0"/>
              <a:buChar char="•"/>
            </a:pPr>
            <a:r>
              <a:rPr lang="en-US" i="1" dirty="0">
                <a:hlinkClick r:id="rId5" tooltip="Worcester v. Georgia"/>
              </a:rPr>
              <a:t>Worcester v. Georgia</a:t>
            </a:r>
            <a:r>
              <a:rPr lang="en-US" dirty="0"/>
              <a:t> (1832), which laid out the relationship between tribes and the state and federal governments, stating that the federal government was the sole authority to deal with Indian nations.</a:t>
            </a:r>
          </a:p>
          <a:p>
            <a:pPr marL="342900" indent="-342900" algn="l">
              <a:buFont typeface="Arial" panose="020B0604020202020204" pitchFamily="34" charset="0"/>
              <a:buChar char="•"/>
            </a:pPr>
            <a:r>
              <a:rPr lang="en-US" dirty="0"/>
              <a:t>Indian Removal Act of  1830 began to forced exodus of Native populations away from European-populated areas.  AKA Trail of Tears</a:t>
            </a:r>
          </a:p>
        </p:txBody>
      </p:sp>
    </p:spTree>
    <p:extLst>
      <p:ext uri="{BB962C8B-B14F-4D97-AF65-F5344CB8AC3E}">
        <p14:creationId xmlns:p14="http://schemas.microsoft.com/office/powerpoint/2010/main" val="986050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 y="1"/>
            <a:ext cx="12192001" cy="6853596"/>
          </a:xfrm>
          <a:prstGeom prst="rect">
            <a:avLst/>
          </a:prstGeom>
        </p:spPr>
      </p:pic>
      <p:sp>
        <p:nvSpPr>
          <p:cNvPr id="2" name="Title 1"/>
          <p:cNvSpPr>
            <a:spLocks noGrp="1"/>
          </p:cNvSpPr>
          <p:nvPr>
            <p:ph type="ctrTitle"/>
          </p:nvPr>
        </p:nvSpPr>
        <p:spPr>
          <a:xfrm>
            <a:off x="0" y="1"/>
            <a:ext cx="12192000" cy="998806"/>
          </a:xfrm>
        </p:spPr>
        <p:txBody>
          <a:bodyPr/>
          <a:lstStyle/>
          <a:p>
            <a:r>
              <a:rPr lang="en-US" b="1" dirty="0"/>
              <a:t>Native American and U.S. Government</a:t>
            </a:r>
          </a:p>
        </p:txBody>
      </p:sp>
      <p:sp>
        <p:nvSpPr>
          <p:cNvPr id="3" name="Subtitle 2"/>
          <p:cNvSpPr>
            <a:spLocks noGrp="1"/>
          </p:cNvSpPr>
          <p:nvPr>
            <p:ph type="subTitle" idx="1"/>
          </p:nvPr>
        </p:nvSpPr>
        <p:spPr>
          <a:xfrm>
            <a:off x="0" y="998807"/>
            <a:ext cx="12192000" cy="5859193"/>
          </a:xfrm>
        </p:spPr>
        <p:txBody>
          <a:bodyPr/>
          <a:lstStyle/>
          <a:p>
            <a:pPr marL="342900" indent="-342900" algn="l">
              <a:buFont typeface="Arial" panose="020B0604020202020204" pitchFamily="34" charset="0"/>
              <a:buChar char="•"/>
            </a:pPr>
            <a:r>
              <a:rPr lang="en-US" dirty="0"/>
              <a:t>Indian Appropriations Act of 1871 ended the US’s recognition of additional  Native American tribes and prohibited additional treaties with Native groups (not seen as foreign or independent).  This Act also expanded federal law into Indian Territory (Reservation).</a:t>
            </a:r>
          </a:p>
          <a:p>
            <a:pPr marL="342900" indent="-342900" algn="l">
              <a:buFont typeface="Arial" panose="020B0604020202020204" pitchFamily="34" charset="0"/>
              <a:buChar char="•"/>
            </a:pPr>
            <a:r>
              <a:rPr lang="en-US" dirty="0"/>
              <a:t>US policies of forced assimilation started in 1868 and went to 1887.  The policies allowed government officials of the Indian Service agency to be replaced by civilian/religious personal in an attempt to “Americanize” and  “Christianize” Native Americans</a:t>
            </a:r>
          </a:p>
          <a:p>
            <a:pPr marL="342900" indent="-342900" algn="l">
              <a:buFont typeface="Arial" panose="020B0604020202020204" pitchFamily="34" charset="0"/>
              <a:buChar char="•"/>
            </a:pPr>
            <a:r>
              <a:rPr lang="en-US" dirty="0"/>
              <a:t>The Dawes Act of 1887 allowed the government to divide up reservations into individual portions.  Those who participated in the program would also gain US citizenship.  “Excess” land could be sold to the general public.</a:t>
            </a:r>
          </a:p>
          <a:p>
            <a:pPr marL="342900" indent="-342900" algn="l">
              <a:buFont typeface="Arial" panose="020B0604020202020204" pitchFamily="34" charset="0"/>
              <a:buChar char="•"/>
            </a:pPr>
            <a:r>
              <a:rPr lang="en-US" dirty="0"/>
              <a:t>Indian Reorganization Act of 1934 (Howard-Wheeler Act, Indian New Deal) identified new rights of Native Americans, allowed for common holdings of land, and tribal land management.  The US government also began to invest in improving infrastructure, health care, and education of Native Americans</a:t>
            </a:r>
          </a:p>
        </p:txBody>
      </p:sp>
    </p:spTree>
    <p:extLst>
      <p:ext uri="{BB962C8B-B14F-4D97-AF65-F5344CB8AC3E}">
        <p14:creationId xmlns:p14="http://schemas.microsoft.com/office/powerpoint/2010/main" val="75667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760"/>
            <a:ext cx="12192000" cy="6860760"/>
          </a:xfrm>
          <a:prstGeom prst="rect">
            <a:avLst/>
          </a:prstGeom>
        </p:spPr>
      </p:pic>
      <p:sp>
        <p:nvSpPr>
          <p:cNvPr id="2" name="Title 1"/>
          <p:cNvSpPr>
            <a:spLocks noGrp="1"/>
          </p:cNvSpPr>
          <p:nvPr>
            <p:ph type="ctrTitle"/>
          </p:nvPr>
        </p:nvSpPr>
        <p:spPr>
          <a:xfrm>
            <a:off x="0" y="1"/>
            <a:ext cx="12192000" cy="998806"/>
          </a:xfrm>
        </p:spPr>
        <p:txBody>
          <a:bodyPr/>
          <a:lstStyle/>
          <a:p>
            <a:r>
              <a:rPr lang="en-US" b="1" dirty="0"/>
              <a:t>Native American Activism</a:t>
            </a:r>
          </a:p>
        </p:txBody>
      </p:sp>
      <p:sp>
        <p:nvSpPr>
          <p:cNvPr id="3" name="Subtitle 2"/>
          <p:cNvSpPr>
            <a:spLocks noGrp="1"/>
          </p:cNvSpPr>
          <p:nvPr>
            <p:ph type="subTitle" idx="1"/>
          </p:nvPr>
        </p:nvSpPr>
        <p:spPr>
          <a:xfrm>
            <a:off x="0" y="998807"/>
            <a:ext cx="12192000" cy="5859193"/>
          </a:xfrm>
        </p:spPr>
        <p:txBody>
          <a:bodyPr/>
          <a:lstStyle/>
          <a:p>
            <a:pPr algn="l"/>
            <a:r>
              <a:rPr lang="en-US" dirty="0"/>
              <a:t>American Indian Movement (AIM) is an American Indian advocacy group that started up in 1968.  Its initial focus was on American Indian sovereignty, treaty issues, spirituality, and leadership.  It has also organized itself against the harassment and racism of Native Americans.</a:t>
            </a:r>
          </a:p>
          <a:p>
            <a:pPr algn="l"/>
            <a:endParaRPr lang="en-US" dirty="0"/>
          </a:p>
          <a:p>
            <a:pPr algn="l"/>
            <a:r>
              <a:rPr lang="en-US" dirty="0"/>
              <a:t>General acts of defiance, protest, or activism:</a:t>
            </a:r>
          </a:p>
          <a:p>
            <a:pPr marL="342900" indent="-342900" algn="l">
              <a:buFont typeface="Arial" panose="020B0604020202020204" pitchFamily="34" charset="0"/>
              <a:buChar char="•"/>
            </a:pPr>
            <a:r>
              <a:rPr lang="en-US" dirty="0"/>
              <a:t>1969 occupation of Alcatraz</a:t>
            </a:r>
          </a:p>
          <a:p>
            <a:pPr marL="342900" indent="-342900" algn="l">
              <a:buFont typeface="Arial" panose="020B0604020202020204" pitchFamily="34" charset="0"/>
              <a:buChar char="•"/>
            </a:pPr>
            <a:r>
              <a:rPr lang="en-US" dirty="0"/>
              <a:t>1970 occupation of Mount Rushmore</a:t>
            </a:r>
          </a:p>
          <a:p>
            <a:pPr marL="342900" indent="-342900" algn="l">
              <a:buFont typeface="Arial" panose="020B0604020202020204" pitchFamily="34" charset="0"/>
              <a:buChar char="•"/>
            </a:pPr>
            <a:r>
              <a:rPr lang="en-US" dirty="0"/>
              <a:t>1970 “National Day of Mourning” at Plymouth Rock </a:t>
            </a:r>
          </a:p>
          <a:p>
            <a:pPr marL="342900" indent="-342900" algn="l">
              <a:buFont typeface="Arial" panose="020B0604020202020204" pitchFamily="34" charset="0"/>
              <a:buChar char="•"/>
            </a:pPr>
            <a:r>
              <a:rPr lang="en-US" dirty="0"/>
              <a:t>1972 Trail of Broken Treaties Caravan that occupied the Bureau of Indian Affairs in DC</a:t>
            </a:r>
          </a:p>
          <a:p>
            <a:pPr marL="342900" indent="-342900" algn="l">
              <a:buFont typeface="Arial" panose="020B0604020202020204" pitchFamily="34" charset="0"/>
              <a:buChar char="•"/>
            </a:pPr>
            <a:r>
              <a:rPr lang="en-US" dirty="0"/>
              <a:t>1973 occupation of Wounded Knee</a:t>
            </a:r>
          </a:p>
          <a:p>
            <a:pPr marL="342900" indent="-342900" algn="l">
              <a:buFont typeface="Arial" panose="020B0604020202020204" pitchFamily="34" charset="0"/>
              <a:buChar char="•"/>
            </a:pPr>
            <a:r>
              <a:rPr lang="en-US" dirty="0"/>
              <a:t>1978 the Longest Walk begins – San Francisco to DC to bring attention to issues</a:t>
            </a:r>
          </a:p>
          <a:p>
            <a:pPr marL="342900" indent="-342900" algn="l">
              <a:buFont typeface="Arial" panose="020B0604020202020204" pitchFamily="34" charset="0"/>
              <a:buChar char="•"/>
            </a:pPr>
            <a:r>
              <a:rPr lang="en-US" dirty="0"/>
              <a:t>1992 National Coalition of Racism in Sports and Media forms</a:t>
            </a:r>
          </a:p>
        </p:txBody>
      </p:sp>
    </p:spTree>
    <p:extLst>
      <p:ext uri="{BB962C8B-B14F-4D97-AF65-F5344CB8AC3E}">
        <p14:creationId xmlns:p14="http://schemas.microsoft.com/office/powerpoint/2010/main" val="4075080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01075" y="-151658"/>
            <a:ext cx="6590925" cy="686898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601075" cy="6858000"/>
          </a:xfrm>
          <a:prstGeom prst="rect">
            <a:avLst/>
          </a:prstGeom>
        </p:spPr>
      </p:pic>
      <p:sp>
        <p:nvSpPr>
          <p:cNvPr id="2" name="Title 1"/>
          <p:cNvSpPr>
            <a:spLocks noGrp="1"/>
          </p:cNvSpPr>
          <p:nvPr>
            <p:ph type="title"/>
          </p:nvPr>
        </p:nvSpPr>
        <p:spPr>
          <a:xfrm>
            <a:off x="838200" y="365125"/>
            <a:ext cx="10515600" cy="6049743"/>
          </a:xfrm>
        </p:spPr>
        <p:txBody>
          <a:bodyPr>
            <a:normAutofit/>
          </a:bodyPr>
          <a:lstStyle/>
          <a:p>
            <a:pPr algn="ctr"/>
            <a:r>
              <a:rPr lang="en-US" sz="13300" b="1" dirty="0">
                <a:solidFill>
                  <a:srgbClr val="FFFF00"/>
                </a:solidFill>
                <a:latin typeface="Algerian" panose="04020705040A02060702" pitchFamily="82" charset="0"/>
              </a:rPr>
              <a:t>key Native </a:t>
            </a:r>
            <a:r>
              <a:rPr lang="en-US" sz="13300" b="1">
                <a:solidFill>
                  <a:srgbClr val="FFFF00"/>
                </a:solidFill>
                <a:latin typeface="Algerian" panose="04020705040A02060702" pitchFamily="82" charset="0"/>
              </a:rPr>
              <a:t>American individuals</a:t>
            </a:r>
            <a:endParaRPr lang="en-US" sz="13300" b="1" dirty="0">
              <a:solidFill>
                <a:srgbClr val="FFFF00"/>
              </a:solidFill>
              <a:latin typeface="Algerian" panose="04020705040A02060702" pitchFamily="82" charset="0"/>
            </a:endParaRPr>
          </a:p>
        </p:txBody>
      </p:sp>
    </p:spTree>
    <p:extLst>
      <p:ext uri="{BB962C8B-B14F-4D97-AF65-F5344CB8AC3E}">
        <p14:creationId xmlns:p14="http://schemas.microsoft.com/office/powerpoint/2010/main" val="2420846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91688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62084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6484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15283"/>
            <a:ext cx="12192000" cy="6867595"/>
          </a:xfrm>
          <a:prstGeom prst="rect">
            <a:avLst/>
          </a:prstGeom>
        </p:spPr>
      </p:pic>
      <p:sp>
        <p:nvSpPr>
          <p:cNvPr id="2" name="Title 1"/>
          <p:cNvSpPr>
            <a:spLocks noGrp="1"/>
          </p:cNvSpPr>
          <p:nvPr>
            <p:ph type="ctrTitle"/>
          </p:nvPr>
        </p:nvSpPr>
        <p:spPr>
          <a:xfrm>
            <a:off x="0" y="22433"/>
            <a:ext cx="12192000" cy="1143758"/>
          </a:xfrm>
        </p:spPr>
        <p:txBody>
          <a:bodyPr/>
          <a:lstStyle/>
          <a:p>
            <a:r>
              <a:rPr lang="en-US" b="1" dirty="0"/>
              <a:t>Early Native American Culture</a:t>
            </a:r>
          </a:p>
        </p:txBody>
      </p:sp>
      <p:sp>
        <p:nvSpPr>
          <p:cNvPr id="3" name="Subtitle 2"/>
          <p:cNvSpPr>
            <a:spLocks noGrp="1"/>
          </p:cNvSpPr>
          <p:nvPr>
            <p:ph type="subTitle" idx="1"/>
          </p:nvPr>
        </p:nvSpPr>
        <p:spPr>
          <a:xfrm>
            <a:off x="0" y="1285461"/>
            <a:ext cx="12192000" cy="5572539"/>
          </a:xfrm>
        </p:spPr>
        <p:txBody>
          <a:bodyPr>
            <a:normAutofit fontScale="85000" lnSpcReduction="20000"/>
          </a:bodyPr>
          <a:lstStyle/>
          <a:p>
            <a:r>
              <a:rPr lang="en-US" dirty="0"/>
              <a:t>Clovis Culture – The oldest organized culture dating back up to 13,200 years ago.  They are considered to be the ancestors of most Native American cultures in the Americas</a:t>
            </a:r>
          </a:p>
          <a:p>
            <a:endParaRPr lang="en-US" dirty="0"/>
          </a:p>
          <a:p>
            <a:r>
              <a:rPr lang="en-US" dirty="0"/>
              <a:t>Folsom Traditions – This culture can date back to 9,000 years ago.  They can be traced back to the Clovis and are seen as the start of the Plains and Great Lake Native American groups.</a:t>
            </a:r>
          </a:p>
          <a:p>
            <a:endParaRPr lang="en-US" dirty="0"/>
          </a:p>
          <a:p>
            <a:r>
              <a:rPr lang="en-US" dirty="0"/>
              <a:t>Na-Dene speaking peoples – They can be dated back to 7000 years ago in the Pacific Northwest.  Their most successful migration was into the American Southwest and are seen as the ancestral group to the Navajo and Apache.</a:t>
            </a:r>
          </a:p>
          <a:p>
            <a:endParaRPr lang="en-US" dirty="0"/>
          </a:p>
          <a:p>
            <a:r>
              <a:rPr lang="en-US" dirty="0"/>
              <a:t>Mississippian  Culture – They can be dated back 3,600 years and includes Native American groups from the Great Lakes, down the Mississippi River system, and the American Southeast.</a:t>
            </a:r>
          </a:p>
          <a:p>
            <a:endParaRPr lang="en-US" dirty="0"/>
          </a:p>
          <a:p>
            <a:r>
              <a:rPr lang="en-US" dirty="0"/>
              <a:t>Hopewell Traditions – This culture dates back 2,500 years age and is seen as the ancestral group to tribes in the Northeast and Midwest.</a:t>
            </a:r>
          </a:p>
          <a:p>
            <a:endParaRPr lang="en-US" dirty="0"/>
          </a:p>
          <a:p>
            <a:r>
              <a:rPr lang="en-US" dirty="0"/>
              <a:t>Hohokam Culture – This culture is about 2,000 years old and is part of the Southwest/Arizona Native American tribes.</a:t>
            </a:r>
          </a:p>
        </p:txBody>
      </p:sp>
    </p:spTree>
    <p:extLst>
      <p:ext uri="{BB962C8B-B14F-4D97-AF65-F5344CB8AC3E}">
        <p14:creationId xmlns:p14="http://schemas.microsoft.com/office/powerpoint/2010/main" val="2894367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49484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12580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23256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03565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18428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4223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54437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06177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73337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24824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01075" y="-151658"/>
            <a:ext cx="6590925" cy="686898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601075" cy="6858000"/>
          </a:xfrm>
          <a:prstGeom prst="rect">
            <a:avLst/>
          </a:prstGeom>
        </p:spPr>
      </p:pic>
      <p:sp>
        <p:nvSpPr>
          <p:cNvPr id="2" name="Title 1"/>
          <p:cNvSpPr>
            <a:spLocks noGrp="1"/>
          </p:cNvSpPr>
          <p:nvPr>
            <p:ph type="title"/>
          </p:nvPr>
        </p:nvSpPr>
        <p:spPr>
          <a:xfrm>
            <a:off x="838200" y="365125"/>
            <a:ext cx="10515600" cy="6049743"/>
          </a:xfrm>
        </p:spPr>
        <p:txBody>
          <a:bodyPr>
            <a:normAutofit/>
          </a:bodyPr>
          <a:lstStyle/>
          <a:p>
            <a:pPr algn="ctr"/>
            <a:r>
              <a:rPr lang="en-US" sz="13300" b="1" dirty="0">
                <a:solidFill>
                  <a:srgbClr val="FFFF00"/>
                </a:solidFill>
                <a:latin typeface="Algerian" panose="04020705040A02060702" pitchFamily="82" charset="0"/>
              </a:rPr>
              <a:t>Native American Groups</a:t>
            </a:r>
          </a:p>
        </p:txBody>
      </p:sp>
    </p:spTree>
    <p:extLst>
      <p:ext uri="{BB962C8B-B14F-4D97-AF65-F5344CB8AC3E}">
        <p14:creationId xmlns:p14="http://schemas.microsoft.com/office/powerpoint/2010/main" val="1301333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03086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63817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42677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02011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70001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fontScale="90000"/>
          </a:bodyPr>
          <a:lstStyle/>
          <a:p>
            <a:r>
              <a:rPr lang="en-US" dirty="0"/>
              <a:t>DID YOU KNOW THAT MANY OF THE GAMES YOU PLAY TODAY CAME FROM NATIVE AMERICANS?  </a:t>
            </a:r>
          </a:p>
        </p:txBody>
      </p:sp>
      <p:sp>
        <p:nvSpPr>
          <p:cNvPr id="3" name="Content Placeholder 2"/>
          <p:cNvSpPr>
            <a:spLocks noGrp="1"/>
          </p:cNvSpPr>
          <p:nvPr>
            <p:ph idx="1"/>
          </p:nvPr>
        </p:nvSpPr>
        <p:spPr>
          <a:xfrm>
            <a:off x="838200" y="1825625"/>
            <a:ext cx="10515600" cy="734695"/>
          </a:xfrm>
        </p:spPr>
        <p:txBody>
          <a:bodyPr/>
          <a:lstStyle/>
          <a:p>
            <a:pPr marL="0" indent="0">
              <a:buNone/>
            </a:pPr>
            <a:r>
              <a:rPr lang="en-US" dirty="0"/>
              <a:t>Canoeing, snowshoeing, tobogganing, lacrosse, relay races, tug-of-wars</a:t>
            </a:r>
          </a:p>
        </p:txBody>
      </p:sp>
      <p:sp>
        <p:nvSpPr>
          <p:cNvPr id="4" name="Title 1"/>
          <p:cNvSpPr txBox="1">
            <a:spLocks/>
          </p:cNvSpPr>
          <p:nvPr/>
        </p:nvSpPr>
        <p:spPr>
          <a:xfrm>
            <a:off x="838200" y="2695257"/>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DID YOU KNOW THAT MANY WORDS WE USE EVERY DAY CAME FROM NATIVE AMERICANS? </a:t>
            </a:r>
          </a:p>
        </p:txBody>
      </p:sp>
      <p:sp>
        <p:nvSpPr>
          <p:cNvPr id="5" name="Content Placeholder 2"/>
          <p:cNvSpPr txBox="1">
            <a:spLocks/>
          </p:cNvSpPr>
          <p:nvPr/>
        </p:nvSpPr>
        <p:spPr>
          <a:xfrm>
            <a:off x="838200" y="4155757"/>
            <a:ext cx="10515600" cy="27022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Some of these include: barbecue, caribou, chipmunk, woodchuck, hammock, toboggan, skunk, mahogany, hurricane, and moccasin.  Many towns, cities and rivers have names of Native American origin.  Just a few of these include: Seattle, Spokane, Texas, Dakota, Nebraska, Milwaukee, Ottawa, Miami, Wichita, Wisconsin, and many others</a:t>
            </a:r>
          </a:p>
        </p:txBody>
      </p:sp>
    </p:spTree>
    <p:extLst>
      <p:ext uri="{BB962C8B-B14F-4D97-AF65-F5344CB8AC3E}">
        <p14:creationId xmlns:p14="http://schemas.microsoft.com/office/powerpoint/2010/main" val="1402149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 y="1"/>
            <a:ext cx="12192000" cy="6892780"/>
          </a:xfrm>
          <a:prstGeom prst="rect">
            <a:avLst/>
          </a:prstGeom>
        </p:spPr>
      </p:pic>
      <p:sp>
        <p:nvSpPr>
          <p:cNvPr id="2" name="Title 1"/>
          <p:cNvSpPr>
            <a:spLocks noGrp="1"/>
          </p:cNvSpPr>
          <p:nvPr>
            <p:ph type="title"/>
          </p:nvPr>
        </p:nvSpPr>
        <p:spPr>
          <a:xfrm>
            <a:off x="0" y="1"/>
            <a:ext cx="12192000" cy="1690688"/>
          </a:xfrm>
        </p:spPr>
        <p:txBody>
          <a:bodyPr>
            <a:normAutofit fontScale="90000"/>
          </a:bodyPr>
          <a:lstStyle/>
          <a:p>
            <a:pPr algn="ctr"/>
            <a:r>
              <a:rPr lang="en-US" dirty="0"/>
              <a:t>DID YOU KNOW THAT MANY NATIVE AMERICANS SERVED DURING WORLD WAR I, WORLD WAR II AND OTHER CAMPAIGNS? </a:t>
            </a:r>
          </a:p>
        </p:txBody>
      </p:sp>
      <p:sp>
        <p:nvSpPr>
          <p:cNvPr id="3" name="Content Placeholder 2"/>
          <p:cNvSpPr>
            <a:spLocks noGrp="1"/>
          </p:cNvSpPr>
          <p:nvPr>
            <p:ph idx="1"/>
          </p:nvPr>
        </p:nvSpPr>
        <p:spPr>
          <a:xfrm>
            <a:off x="4145276" y="1825625"/>
            <a:ext cx="7208524" cy="4351338"/>
          </a:xfrm>
        </p:spPr>
        <p:txBody>
          <a:bodyPr/>
          <a:lstStyle/>
          <a:p>
            <a:pPr marL="0" indent="0" algn="ctr">
              <a:buNone/>
            </a:pPr>
            <a:r>
              <a:rPr lang="en-US" dirty="0"/>
              <a:t>Even though many of them were not even citizens, more than 8,000 Native Americans volunteered and served during World War I.  Well over 24,000 served during World War II. One of the most notable contributions during World War II was the service of the Navajo Code Talkers, a special group of volunteers who did top-secret work using a secret code in Navajo that could not be broken.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08" y="1690689"/>
            <a:ext cx="3892061" cy="5049083"/>
          </a:xfrm>
          <a:prstGeom prst="rect">
            <a:avLst/>
          </a:prstGeom>
        </p:spPr>
      </p:pic>
    </p:spTree>
    <p:extLst>
      <p:ext uri="{BB962C8B-B14F-4D97-AF65-F5344CB8AC3E}">
        <p14:creationId xmlns:p14="http://schemas.microsoft.com/office/powerpoint/2010/main" val="1096557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Navajo</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21069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Navajo</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61936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Cherokee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74661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Cherokee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98227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Sioux</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21425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917</Words>
  <Application>Microsoft Office PowerPoint</Application>
  <PresentationFormat>Widescreen</PresentationFormat>
  <Paragraphs>68</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Algerian</vt:lpstr>
      <vt:lpstr>Arial</vt:lpstr>
      <vt:lpstr>Calibri</vt:lpstr>
      <vt:lpstr>Calibri Light</vt:lpstr>
      <vt:lpstr>Office Theme</vt:lpstr>
      <vt:lpstr>NATIVE AMERICANS</vt:lpstr>
      <vt:lpstr>What is a Native American?</vt:lpstr>
      <vt:lpstr>Early Native American Culture</vt:lpstr>
      <vt:lpstr>Native American Groups</vt:lpstr>
      <vt:lpstr>Navajo</vt:lpstr>
      <vt:lpstr>Navajo</vt:lpstr>
      <vt:lpstr>Cherokee</vt:lpstr>
      <vt:lpstr>Cherokee</vt:lpstr>
      <vt:lpstr>Sioux</vt:lpstr>
      <vt:lpstr>Sioux</vt:lpstr>
      <vt:lpstr>Chippewa</vt:lpstr>
      <vt:lpstr>Chippewa</vt:lpstr>
      <vt:lpstr>Choctaw</vt:lpstr>
      <vt:lpstr>Choctaw</vt:lpstr>
      <vt:lpstr>Apache</vt:lpstr>
      <vt:lpstr>Apache</vt:lpstr>
      <vt:lpstr>Pueblo</vt:lpstr>
      <vt:lpstr>Pueblo</vt:lpstr>
      <vt:lpstr>Iroquois</vt:lpstr>
      <vt:lpstr>Iroquois</vt:lpstr>
      <vt:lpstr>Creek</vt:lpstr>
      <vt:lpstr>Creek</vt:lpstr>
      <vt:lpstr>Native American and U.S. Government</vt:lpstr>
      <vt:lpstr>Native American and U.S. Government</vt:lpstr>
      <vt:lpstr>Native American Activism</vt:lpstr>
      <vt:lpstr>key Native American individuals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DID YOU KNOW THAT MANY OF THE GAMES YOU PLAY TODAY CAME FROM NATIVE AMERICANS?  </vt:lpstr>
      <vt:lpstr>DID YOU KNOW THAT MANY NATIVE AMERICANS SERVED DURING WORLD WAR I, WORLD WAR II AND OTHER CAMPAIGNS?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AMERICANS</dc:title>
  <dc:creator>ray bowers</dc:creator>
  <cp:lastModifiedBy>ray bowers</cp:lastModifiedBy>
  <cp:revision>19</cp:revision>
  <dcterms:created xsi:type="dcterms:W3CDTF">2016-08-30T15:48:15Z</dcterms:created>
  <dcterms:modified xsi:type="dcterms:W3CDTF">2016-09-01T00:51:32Z</dcterms:modified>
</cp:coreProperties>
</file>