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66" r:id="rId4"/>
    <p:sldId id="268" r:id="rId5"/>
    <p:sldId id="322" r:id="rId6"/>
    <p:sldId id="273" r:id="rId7"/>
    <p:sldId id="27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1569-5C72-438F-A225-C7E8057CE1CE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100F-8023-4E71-9D32-0BBE34A69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9B0F-EA0B-43DD-98A0-7BF5283E869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07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79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7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2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2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9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16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5621-E123-4FC7-9A74-5290B4E6A39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58C3-9579-4468-A1DD-F841A92A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13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90396"/>
            <a:ext cx="2127124" cy="20116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-33249"/>
            <a:ext cx="3011547" cy="21656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" y="25748"/>
            <a:ext cx="2192558" cy="210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7798" y="3441680"/>
            <a:ext cx="4847289" cy="3416320"/>
          </a:xfrm>
          <a:prstGeom prst="rect">
            <a:avLst/>
          </a:prstGeom>
          <a:gradFill>
            <a:gsLst>
              <a:gs pos="0">
                <a:srgbClr val="E6DCAC">
                  <a:lumMod val="22000"/>
                  <a:lumOff val="78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Industrialization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nd the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“Gilded Age”</a:t>
            </a:r>
          </a:p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133600"/>
            <a:ext cx="1634982" cy="13258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1" y="2152488"/>
            <a:ext cx="1505772" cy="13258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087" y="4202076"/>
            <a:ext cx="2121689" cy="265592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573" y="2133600"/>
            <a:ext cx="1582786" cy="13208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019800"/>
            <a:ext cx="35814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STAAR Review 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mike.montgomery\Documents\05 Gilded Age\telephone man animated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59" y="25748"/>
            <a:ext cx="1483441" cy="208151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ke.montgomery\Documents\05 Gilded Age\corp ma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47781" cy="208483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ke.montgomery\Documents\05 Gilded Age\SteamEngine[1]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87" r="4846"/>
          <a:stretch/>
        </p:blipFill>
        <p:spPr bwMode="auto">
          <a:xfrm>
            <a:off x="7038982" y="2132434"/>
            <a:ext cx="2166800" cy="201168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ShzQtiyl_UACE96ebQgOxHZNlOXYObImW7DgbQH_BZU81DfYY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135552" cy="25603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04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610600" cy="792162"/>
          </a:xfrm>
          <a:solidFill>
            <a:schemeClr val="bg2">
              <a:alpha val="28000"/>
            </a:schemeClr>
          </a:solidFill>
          <a:ln/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Growth of Cities Brings Problems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447800" y="1447800"/>
            <a:ext cx="1371600" cy="1143000"/>
          </a:xfrm>
          <a:prstGeom prst="wedgeRoundRectCallout">
            <a:avLst>
              <a:gd name="adj1" fmla="val -53704"/>
              <a:gd name="adj2" fmla="val 9805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Did you here Joe coughing all night?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0" y="1524000"/>
            <a:ext cx="1371600" cy="1143000"/>
          </a:xfrm>
          <a:prstGeom prst="wedgeRoundRectCallout">
            <a:avLst>
              <a:gd name="adj1" fmla="val 120718"/>
              <a:gd name="adj2" fmla="val 28611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Boy this water sure smells funny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362200" y="4572000"/>
            <a:ext cx="1371600" cy="1447800"/>
          </a:xfrm>
          <a:prstGeom prst="wedgeRoundRectCallout">
            <a:avLst>
              <a:gd name="adj1" fmla="val -120370"/>
              <a:gd name="adj2" fmla="val -59542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If they don’t shut up I’m going to kick their &amp;#@!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191000" y="1752600"/>
            <a:ext cx="1371600" cy="685800"/>
          </a:xfrm>
          <a:prstGeom prst="wedgeRoundRectCallout">
            <a:avLst>
              <a:gd name="adj1" fmla="val -25926"/>
              <a:gd name="adj2" fmla="val -136574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Look out below !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553200" y="3810000"/>
            <a:ext cx="1600200" cy="914400"/>
          </a:xfrm>
          <a:prstGeom prst="wedgeRoundRectCallout">
            <a:avLst>
              <a:gd name="adj1" fmla="val 87699"/>
              <a:gd name="adj2" fmla="val -10017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Billy Bob you shouldn’t smoke in bed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495800" y="3048000"/>
            <a:ext cx="1371600" cy="914400"/>
          </a:xfrm>
          <a:prstGeom prst="wedgeRoundRectCallout">
            <a:avLst>
              <a:gd name="adj1" fmla="val 22917"/>
              <a:gd name="adj2" fmla="val 10017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Wish we could afford to move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4724400" y="5410200"/>
            <a:ext cx="1371600" cy="685800"/>
          </a:xfrm>
          <a:prstGeom prst="wedgeRoundRectCallout">
            <a:avLst>
              <a:gd name="adj1" fmla="val -67130"/>
              <a:gd name="adj2" fmla="val -112269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Something sure stinks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2743200" y="2743200"/>
            <a:ext cx="1447800" cy="914400"/>
          </a:xfrm>
          <a:prstGeom prst="wedgeRoundRectCallout">
            <a:avLst>
              <a:gd name="adj1" fmla="val 11731"/>
              <a:gd name="adj2" fmla="val -99829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The toilet doesn’t flush again !</a:t>
            </a:r>
          </a:p>
        </p:txBody>
      </p:sp>
    </p:spTree>
    <p:extLst>
      <p:ext uri="{BB962C8B-B14F-4D97-AF65-F5344CB8AC3E}">
        <p14:creationId xmlns:p14="http://schemas.microsoft.com/office/powerpoint/2010/main" xmlns="" val="36069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New Types of Business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Before the Civil War, most businesses were owned by individuals or by a groups of partners.</a:t>
            </a:r>
          </a:p>
          <a:p>
            <a:r>
              <a:rPr lang="en-US" sz="2600" dirty="0" smtClean="0"/>
              <a:t>After the war, corporations became more common.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FF0000"/>
                </a:solidFill>
              </a:rPr>
              <a:t>corporation</a:t>
            </a:r>
            <a:r>
              <a:rPr lang="en-US" sz="2600" dirty="0" smtClean="0"/>
              <a:t> is a company chartered by the state and recognized as a separate ‘person’.</a:t>
            </a:r>
          </a:p>
          <a:p>
            <a:r>
              <a:rPr lang="en-US" sz="2600" dirty="0" smtClean="0"/>
              <a:t>Bam! BIG Business was born.</a:t>
            </a:r>
            <a:endParaRPr lang="en-US" sz="2600" dirty="0"/>
          </a:p>
        </p:txBody>
      </p:sp>
      <p:pic>
        <p:nvPicPr>
          <p:cNvPr id="2052" name="Picture 4" descr="http://annyas.com/screenshots/images/1929/big-business-title-sti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5" r="-712" b="4478"/>
          <a:stretch/>
        </p:blipFill>
        <p:spPr bwMode="auto">
          <a:xfrm>
            <a:off x="5577840" y="4731959"/>
            <a:ext cx="27432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ph.is.quoracdn.net/main-qimg-44938005b96aef9b864f4f384a733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343400" cy="331677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7917 0.069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677142" cy="53340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Corporations</a:t>
            </a:r>
            <a:r>
              <a:rPr lang="en-US" sz="2600" dirty="0" smtClean="0"/>
              <a:t> issue and sell ‘</a:t>
            </a:r>
            <a:r>
              <a:rPr lang="en-US" sz="2600" b="1" dirty="0" smtClean="0">
                <a:solidFill>
                  <a:srgbClr val="FF0000"/>
                </a:solidFill>
              </a:rPr>
              <a:t>stock</a:t>
            </a:r>
            <a:r>
              <a:rPr lang="en-US" sz="2600" dirty="0" smtClean="0"/>
              <a:t>’ or shares of a company.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FF0000"/>
                </a:solidFill>
              </a:rPr>
              <a:t>shareholder</a:t>
            </a:r>
            <a:r>
              <a:rPr lang="en-US" sz="2600" dirty="0" smtClean="0"/>
              <a:t> is a partial owner, and they receive a share of a corporations profits based on the amount of stock they own.</a:t>
            </a:r>
          </a:p>
          <a:p>
            <a:r>
              <a:rPr lang="en-US" sz="2600" dirty="0" smtClean="0"/>
              <a:t>Shareholders were responsible only for the shares they own, not for losses and are protected from lawsuits.</a:t>
            </a:r>
          </a:p>
          <a:p>
            <a:r>
              <a:rPr lang="en-US" sz="2600" dirty="0" smtClean="0"/>
              <a:t>Corporations allowed for people to pool their money to raise the huge sums needed to build railroads, factories, steel mill, etc.</a:t>
            </a:r>
            <a:endParaRPr lang="en-US" sz="2600" dirty="0"/>
          </a:p>
        </p:txBody>
      </p:sp>
      <p:pic>
        <p:nvPicPr>
          <p:cNvPr id="3074" name="Picture 2" descr="C:\Users\mike.montgomery\Documents\05 Gilded Age\stock certific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864" y="1295400"/>
            <a:ext cx="2830563" cy="2057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9470" y="3581400"/>
            <a:ext cx="23355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/>
              <a:t>Corporations made modern industrial production possible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xmlns="" val="19606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Free Enterprise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517707"/>
          </a:xfrm>
        </p:spPr>
        <p:txBody>
          <a:bodyPr>
            <a:normAutofit/>
          </a:bodyPr>
          <a:lstStyle/>
          <a:p>
            <a:r>
              <a:rPr lang="en-US" sz="2600" dirty="0"/>
              <a:t>The Success of America’s industrialization was based on its free enterprise system.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Free Enterprise System </a:t>
            </a:r>
            <a:r>
              <a:rPr lang="en-US" sz="2600" dirty="0" smtClean="0"/>
              <a:t>is when people have the freedom to make their own choices in </a:t>
            </a:r>
            <a:r>
              <a:rPr lang="en-US" sz="2600" u="sng" dirty="0" smtClean="0"/>
              <a:t>what to buy</a:t>
            </a:r>
            <a:r>
              <a:rPr lang="en-US" sz="2600" dirty="0" smtClean="0"/>
              <a:t>, </a:t>
            </a:r>
            <a:r>
              <a:rPr lang="en-US" sz="2600" u="sng" dirty="0" smtClean="0"/>
              <a:t>where to work</a:t>
            </a:r>
            <a:r>
              <a:rPr lang="en-US" sz="2600" dirty="0" smtClean="0"/>
              <a:t>, and </a:t>
            </a:r>
            <a:r>
              <a:rPr lang="en-US" sz="2600" u="sng" dirty="0" smtClean="0"/>
              <a:t>what to make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People are free to use their money and time to start a business in hopes of making a profit. </a:t>
            </a:r>
            <a:r>
              <a:rPr lang="en-US" sz="2600" b="1" dirty="0" smtClean="0">
                <a:solidFill>
                  <a:srgbClr val="FF0000"/>
                </a:solidFill>
              </a:rPr>
              <a:t>(Producers)</a:t>
            </a:r>
          </a:p>
          <a:p>
            <a:r>
              <a:rPr lang="en-US" sz="2600" dirty="0" smtClean="0"/>
              <a:t>People are free to choose the type of product they wish to buy and how much they’ll pay. </a:t>
            </a:r>
            <a:r>
              <a:rPr lang="en-US" sz="2600" dirty="0" smtClean="0">
                <a:solidFill>
                  <a:srgbClr val="92D050"/>
                </a:solidFill>
              </a:rPr>
              <a:t>(</a:t>
            </a:r>
            <a:r>
              <a:rPr lang="en-US" sz="2600" b="1" dirty="0" smtClean="0">
                <a:solidFill>
                  <a:srgbClr val="92D050"/>
                </a:solidFill>
              </a:rPr>
              <a:t>Consumers</a:t>
            </a:r>
            <a:r>
              <a:rPr lang="en-US" sz="2600" dirty="0" smtClean="0">
                <a:solidFill>
                  <a:srgbClr val="92D050"/>
                </a:solidFill>
              </a:rPr>
              <a:t>)</a:t>
            </a:r>
            <a:endParaRPr lang="en-US" sz="2600" dirty="0" smtClean="0"/>
          </a:p>
        </p:txBody>
      </p:sp>
      <p:pic>
        <p:nvPicPr>
          <p:cNvPr id="5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334000"/>
            <a:ext cx="1295400" cy="1263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4769 L -0.45417 -0.43658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The Free 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4671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People </a:t>
            </a:r>
            <a:r>
              <a:rPr lang="en-US" sz="2600" dirty="0"/>
              <a:t>have </a:t>
            </a:r>
            <a:r>
              <a:rPr lang="en-US" sz="2600" u="sng" dirty="0"/>
              <a:t>unlimited wants</a:t>
            </a:r>
            <a:r>
              <a:rPr lang="en-US" sz="2600" dirty="0"/>
              <a:t> </a:t>
            </a:r>
            <a:r>
              <a:rPr lang="en-US" sz="2600" dirty="0" smtClean="0"/>
              <a:t>but </a:t>
            </a:r>
            <a:r>
              <a:rPr lang="en-US" sz="2600" dirty="0"/>
              <a:t>we have </a:t>
            </a:r>
            <a:r>
              <a:rPr lang="en-US" sz="2600" u="sng" dirty="0"/>
              <a:t>limited resources</a:t>
            </a:r>
            <a:r>
              <a:rPr lang="en-US" sz="2600" dirty="0"/>
              <a:t> to satisfy these </a:t>
            </a:r>
            <a:r>
              <a:rPr lang="en-US" sz="2600" dirty="0" smtClean="0"/>
              <a:t>wants.</a:t>
            </a:r>
          </a:p>
          <a:p>
            <a:r>
              <a:rPr lang="en-US" sz="2600" dirty="0" smtClean="0"/>
              <a:t>Businesses use their resources to compete with each other to satisfy these consumer desires.</a:t>
            </a:r>
            <a:endParaRPr lang="en-US" sz="2600" dirty="0"/>
          </a:p>
          <a:p>
            <a:r>
              <a:rPr lang="en-US" sz="2600" dirty="0" smtClean="0"/>
              <a:t>Every society must answer three basic economic questions to determine how to use its resources to satisfy these wants.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594058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Should Be Produced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19014" y="4533900"/>
            <a:ext cx="2057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Should It Be Produced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41357" y="4533900"/>
            <a:ext cx="1971675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Who Should Get It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4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Entrepreneur</a:t>
            </a:r>
            <a:r>
              <a:rPr lang="en-US" sz="2800" dirty="0" smtClean="0"/>
              <a:t> is a person that invests their time, money, and skills on the chance of making a profit.</a:t>
            </a:r>
          </a:p>
          <a:p>
            <a:r>
              <a:rPr lang="en-US" sz="2800" dirty="0" smtClean="0"/>
              <a:t>In the 1870s these entrepreneurs dominated America’s economic life.</a:t>
            </a:r>
          </a:p>
          <a:p>
            <a:r>
              <a:rPr lang="en-US" sz="2800" dirty="0" smtClean="0"/>
              <a:t>Efficient large-scale production allowed them to sell goods at lower prices and Competition forced them to continually improve the quality.</a:t>
            </a:r>
          </a:p>
          <a:p>
            <a:r>
              <a:rPr lang="en-US" sz="2800" dirty="0" smtClean="0"/>
              <a:t>Many of these entrepreneurs created monopolies and made huge fortunes.</a:t>
            </a:r>
          </a:p>
        </p:txBody>
      </p:sp>
      <p:pic>
        <p:nvPicPr>
          <p:cNvPr id="7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416" y="3733800"/>
            <a:ext cx="2209800" cy="2222648"/>
          </a:xfrm>
          <a:prstGeom prst="rect">
            <a:avLst/>
          </a:prstGeom>
          <a:noFill/>
        </p:spPr>
      </p:pic>
      <p:pic>
        <p:nvPicPr>
          <p:cNvPr id="4098" name="Picture 2" descr="C:\Users\mike.montgomery\Documents\05 Gilded Age\Gilded age robber-baron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990600"/>
            <a:ext cx="257503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3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Captains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382000" cy="267853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of the more successful entrepreneurs became known as ‘</a:t>
            </a:r>
            <a:r>
              <a:rPr lang="en-US" sz="2800" b="1" dirty="0" smtClean="0">
                <a:solidFill>
                  <a:srgbClr val="FF0000"/>
                </a:solidFill>
              </a:rPr>
              <a:t>Captains of Industry</a:t>
            </a:r>
            <a:r>
              <a:rPr lang="en-US" sz="2800" dirty="0" smtClean="0"/>
              <a:t>’.</a:t>
            </a:r>
          </a:p>
          <a:p>
            <a:r>
              <a:rPr lang="en-US" sz="2800" dirty="0" smtClean="0"/>
              <a:t>Some called them ‘</a:t>
            </a:r>
            <a:r>
              <a:rPr lang="en-US" sz="2800" b="1" dirty="0" smtClean="0">
                <a:solidFill>
                  <a:srgbClr val="FF0000"/>
                </a:solidFill>
              </a:rPr>
              <a:t>robber barons</a:t>
            </a:r>
            <a:r>
              <a:rPr lang="en-US" sz="2800" dirty="0" smtClean="0"/>
              <a:t>’ because of the ruthless tactics  they used to destroy their competition and methods used to keep workers wages low.</a:t>
            </a:r>
          </a:p>
          <a:p>
            <a:r>
              <a:rPr lang="en-US" sz="2800" dirty="0" smtClean="0"/>
              <a:t>Some of the best known were:</a:t>
            </a:r>
          </a:p>
        </p:txBody>
      </p:sp>
      <p:pic>
        <p:nvPicPr>
          <p:cNvPr id="5122" name="Picture 2" descr="C:\Users\mike.montgomery\Documents\05 Gilded Age\Gilded Age robber barons 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817" y="4454376"/>
            <a:ext cx="5661085" cy="23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ke.montgomery\Documents\05 Gilded Age\standard o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37" t="4993" r="14385" b="-994"/>
          <a:stretch/>
        </p:blipFill>
        <p:spPr bwMode="auto">
          <a:xfrm rot="20024021">
            <a:off x="2182720" y="5680537"/>
            <a:ext cx="692287" cy="5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graduation-invitations-graduation-party.com/images/train-kindergarten-graduation-invitation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2892">
            <a:off x="3665729" y="5523639"/>
            <a:ext cx="791100" cy="6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lipart.coolclips.com/100/wjm/tf05052/CoolClips_indu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94096">
            <a:off x="5231393" y="5463233"/>
            <a:ext cx="690783" cy="7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0.gstatic.com/images?q=tbn:ANd9GcRa9zx9Dh3gB_DNrPXEnfSRdykXUZpmeN2lCj-uJh0A1GKeNrbNZbED2Gr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14" r="22914"/>
          <a:stretch/>
        </p:blipFill>
        <p:spPr bwMode="auto">
          <a:xfrm rot="20089187">
            <a:off x="6693538" y="5419515"/>
            <a:ext cx="524707" cy="7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noFill/>
        </p:spPr>
        <p:txBody>
          <a:bodyPr/>
          <a:lstStyle/>
          <a:p>
            <a:r>
              <a:rPr lang="en-US" b="1" dirty="0" smtClean="0">
                <a:ln>
                  <a:solidFill>
                    <a:srgbClr val="FFC000"/>
                  </a:solidFill>
                </a:ln>
                <a:latin typeface="Tattoo Ink" pitchFamily="2"/>
              </a:rPr>
              <a:t>The Gilded Age</a:t>
            </a:r>
            <a:endParaRPr lang="en-US" b="1" dirty="0">
              <a:ln>
                <a:solidFill>
                  <a:srgbClr val="FFC000"/>
                </a:solidFill>
              </a:ln>
              <a:latin typeface="Tattoo Ink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30" y="1066800"/>
            <a:ext cx="8601075" cy="2819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time when these Captains of Industry ruled America became known as the </a:t>
            </a:r>
            <a:r>
              <a:rPr lang="en-US" b="1" dirty="0">
                <a:ln>
                  <a:solidFill>
                    <a:srgbClr val="FFC000"/>
                  </a:solidFill>
                </a:ln>
                <a:latin typeface="Tattoo Ink" pitchFamily="2"/>
              </a:rPr>
              <a:t>Gilded Age</a:t>
            </a:r>
            <a:r>
              <a:rPr lang="en-US" sz="2400" dirty="0" smtClean="0"/>
              <a:t>.</a:t>
            </a:r>
          </a:p>
          <a:p>
            <a:r>
              <a:rPr lang="en-US" sz="2600" dirty="0" smtClean="0"/>
              <a:t>They amassed fabulous wealth and lavishly spent it while the majority of Americans were poor.</a:t>
            </a:r>
          </a:p>
          <a:p>
            <a:r>
              <a:rPr lang="en-US" sz="2600" dirty="0" smtClean="0"/>
              <a:t>These ‘robber barons’ were glorified and vilified.</a:t>
            </a:r>
          </a:p>
          <a:p>
            <a:r>
              <a:rPr lang="en-US" sz="2600" dirty="0" smtClean="0"/>
              <a:t>Some became the richest men in the world.</a:t>
            </a:r>
            <a:endParaRPr lang="en-US" sz="2600" dirty="0"/>
          </a:p>
        </p:txBody>
      </p:sp>
      <p:pic>
        <p:nvPicPr>
          <p:cNvPr id="2050" name="Picture 2" descr="http://www.hermes-press.com/GAbal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544" y="4343400"/>
            <a:ext cx="3733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ecials-images.forbes.com/imageserve/066S0wUdXYaAt/0x600.jpg?fit=scale&amp;background=0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6006">
            <a:off x="2532566" y="4300587"/>
            <a:ext cx="2202949" cy="22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3r4ecz8hnfnqf.cloudfront.net/50763a50e4b0a77569daebc1/full/300px-the-breakers-newpor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0502">
            <a:off x="4352490" y="4658348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vingsandloan.tripod.com/breaker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4154">
            <a:off x="6897511" y="3946439"/>
            <a:ext cx="1899144" cy="26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4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4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4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33400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Robber Barons were accused of</a:t>
            </a:r>
          </a:p>
          <a:p>
            <a:pPr lvl="1"/>
            <a:r>
              <a:rPr lang="en-US" b="1" dirty="0" smtClean="0"/>
              <a:t>being </a:t>
            </a:r>
            <a:r>
              <a:rPr lang="en-US" b="1" dirty="0"/>
              <a:t>just plain  greedy</a:t>
            </a:r>
          </a:p>
          <a:p>
            <a:pPr lvl="1"/>
            <a:r>
              <a:rPr lang="en-US" b="1" dirty="0" smtClean="0"/>
              <a:t>unfair business practices, 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eing above the law,</a:t>
            </a:r>
          </a:p>
          <a:p>
            <a:pPr lvl="1"/>
            <a:r>
              <a:rPr lang="en-US" b="1" dirty="0" smtClean="0"/>
              <a:t>abusing labor with low wages and long hours,</a:t>
            </a:r>
          </a:p>
          <a:p>
            <a:pPr lvl="1"/>
            <a:r>
              <a:rPr lang="en-US" b="1" dirty="0" smtClean="0"/>
              <a:t>having too much, influence on government,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imply not caring about the American public,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Cartoons on Robber Barons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182937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1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e.montgomery\Documents\05 Gilded Age\Gilded Age toon 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503700" cy="6550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4038600" cy="1143000"/>
          </a:xfrm>
        </p:spPr>
        <p:txBody>
          <a:bodyPr/>
          <a:lstStyle/>
          <a:p>
            <a:r>
              <a:rPr lang="en-US" b="1" dirty="0" smtClean="0"/>
              <a:t>Above the Law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018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5 Gilded Age\railroads 186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4" t="265" r="8616" b="10132"/>
          <a:stretch/>
        </p:blipFill>
        <p:spPr bwMode="auto">
          <a:xfrm>
            <a:off x="5264330" y="1295400"/>
            <a:ext cx="3712029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SABy4-WRQ4KWTV9esacfxH1b1dnXgXjh-7CBxay8RoSVzmPgDX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59" y="3316616"/>
            <a:ext cx="1619250" cy="68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The Growth of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2272"/>
            <a:ext cx="4876800" cy="549332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Before the Civil War, most of the railroad track in America had been built in the Eastern USA, especially in the Northeast.</a:t>
            </a:r>
          </a:p>
          <a:p>
            <a:r>
              <a:rPr lang="en-US" sz="2600" dirty="0" smtClean="0"/>
              <a:t>Gold was discovered in the West and people slowly began migrating westward.</a:t>
            </a:r>
          </a:p>
          <a:p>
            <a:r>
              <a:rPr lang="en-US" sz="2600" dirty="0" smtClean="0"/>
              <a:t>Travel was slow and difficult.</a:t>
            </a:r>
          </a:p>
          <a:p>
            <a:r>
              <a:rPr lang="en-US" sz="2600" dirty="0" smtClean="0"/>
              <a:t>There was a desire to build a </a:t>
            </a:r>
            <a:r>
              <a:rPr lang="en-US" sz="2600" u="sng" dirty="0" smtClean="0"/>
              <a:t>transcontinental </a:t>
            </a:r>
            <a:r>
              <a:rPr lang="en-US" sz="2600" dirty="0" smtClean="0"/>
              <a:t>railway that connected the East coast with the riches of California and the West.</a:t>
            </a:r>
          </a:p>
          <a:p>
            <a:r>
              <a:rPr lang="en-US" sz="2600" dirty="0" smtClean="0"/>
              <a:t>But what route would it take?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97274 -3.33333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28" y="736586"/>
            <a:ext cx="7620000" cy="61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abusing labor with low wages and long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2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mrortlieb.weebly.com/uploads/8/9/7/6/8976286/6348391_orig.jpg?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4343400" cy="32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85800"/>
            <a:ext cx="4267200" cy="1905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Simply not caring about the American public,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ke.montgomery\Documents\05 Gilded Age\Gilded Age Rockefell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8" r="6252" b="7686"/>
          <a:stretch/>
        </p:blipFill>
        <p:spPr bwMode="auto">
          <a:xfrm>
            <a:off x="0" y="3429000"/>
            <a:ext cx="4315014" cy="3031691"/>
          </a:xfrm>
          <a:prstGeom prst="rect">
            <a:avLst/>
          </a:prstGeom>
          <a:noFill/>
          <a:ln w="508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76800" y="3962400"/>
            <a:ext cx="393401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having too much, influence on government,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1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ke.montgomery\Documents\05 Gilded Age\Gilded age Standard_oil_octo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907455" cy="28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219200"/>
            <a:ext cx="337928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being just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plain  </a:t>
            </a:r>
            <a:r>
              <a:rPr lang="en-US" b="1" dirty="0">
                <a:solidFill>
                  <a:srgbClr val="FF0000"/>
                </a:solidFill>
              </a:rPr>
              <a:t>greedy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6482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Opinions differed as to which route to take.</a:t>
            </a:r>
          </a:p>
          <a:p>
            <a:r>
              <a:rPr lang="en-US" sz="2600" dirty="0" smtClean="0"/>
              <a:t>Should it go through the North or along a southern route?</a:t>
            </a:r>
          </a:p>
          <a:p>
            <a:r>
              <a:rPr lang="en-US" sz="2600" dirty="0" smtClean="0"/>
              <a:t>The resulting Civil War caused the Transcontinental Railroad to be built along a northern route from Omaha, Nebraska to Sacramento, California.</a:t>
            </a:r>
          </a:p>
          <a:p>
            <a:r>
              <a:rPr lang="en-US" sz="2600" dirty="0" smtClean="0"/>
              <a:t>Travel time would decrease from months to a few days.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Railroads would have a significant impact on the economic, cultural, and social development of the Western United States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dpb.org/EducationalServicesGuide/etvprograms/pdf/19thMaps/Transcontinental_Rail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67" y="2114550"/>
            <a:ext cx="4437334" cy="321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56" y="1116049"/>
            <a:ext cx="5669888" cy="2734056"/>
          </a:xfrm>
        </p:spPr>
        <p:txBody>
          <a:bodyPr>
            <a:normAutofit/>
          </a:bodyPr>
          <a:lstStyle/>
          <a:p>
            <a:r>
              <a:rPr lang="en-US" sz="2600" dirty="0"/>
              <a:t>Civil War vets, Irish laborers, and free blacks started </a:t>
            </a:r>
            <a:r>
              <a:rPr lang="en-US" sz="2600" dirty="0" smtClean="0"/>
              <a:t>working westward from Omaha.</a:t>
            </a:r>
          </a:p>
          <a:p>
            <a:r>
              <a:rPr lang="en-US" sz="2600" dirty="0" smtClean="0"/>
              <a:t>Chinese </a:t>
            </a:r>
            <a:r>
              <a:rPr lang="en-US" sz="2600" dirty="0"/>
              <a:t>workers </a:t>
            </a:r>
            <a:r>
              <a:rPr lang="en-US" sz="2600" dirty="0" smtClean="0"/>
              <a:t>started eastward from </a:t>
            </a:r>
            <a:r>
              <a:rPr lang="en-US" sz="2600" dirty="0"/>
              <a:t>Sacramento. </a:t>
            </a:r>
          </a:p>
          <a:p>
            <a:r>
              <a:rPr lang="en-US" sz="2600" dirty="0"/>
              <a:t>They </a:t>
            </a:r>
            <a:r>
              <a:rPr lang="en-US" sz="2600" dirty="0" smtClean="0"/>
              <a:t>met </a:t>
            </a:r>
            <a:r>
              <a:rPr lang="en-US" sz="2600" dirty="0"/>
              <a:t>at Promontory Point, Utah.</a:t>
            </a:r>
          </a:p>
          <a:p>
            <a:endParaRPr lang="en-US" sz="2600" dirty="0"/>
          </a:p>
        </p:txBody>
      </p:sp>
      <p:pic>
        <p:nvPicPr>
          <p:cNvPr id="3075" name="Picture 3" descr="C:\Users\mike.montgomery\Documents\05 Gilded Age\railroad chine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44" y="4038600"/>
            <a:ext cx="3087556" cy="204718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ke.montgomery\Documents\05 Gilded Age\railroads v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67" y="1443228"/>
            <a:ext cx="2976033" cy="21427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the Transcontinental Railroad</a:t>
            </a:r>
            <a:endParaRPr lang="en-US" dirty="0"/>
          </a:p>
        </p:txBody>
      </p:sp>
      <p:pic>
        <p:nvPicPr>
          <p:cNvPr id="3078" name="Picture 6" descr="http://msnbcmedia4.msn.com/j/msnbc/Components/Photo_StoryLevel/080522/Race_timeline/080521-society-railroad-hmed.h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2294"/>
            <a:ext cx="4645687" cy="27833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ike.montgomery\Documents\05 Gilded Age\railroads-1870[1]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0" y="1406846"/>
            <a:ext cx="8404645" cy="50832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01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6" y="156397"/>
            <a:ext cx="5105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Impact of 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2" y="1295400"/>
            <a:ext cx="5152697" cy="5486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Transcontinental Railroad connected the different regions of the United States and Railroads became the lifeline to the West.</a:t>
            </a:r>
          </a:p>
          <a:p>
            <a:r>
              <a:rPr lang="en-US" sz="2600" dirty="0" smtClean="0"/>
              <a:t>Trains brought the settlers and everything they needed to the West as towns sprang up.</a:t>
            </a:r>
          </a:p>
          <a:p>
            <a:r>
              <a:rPr lang="en-US" sz="2600" dirty="0" smtClean="0"/>
              <a:t>Trains returned to the East with the products the West produced, beef, wheat, lumber, and gold.</a:t>
            </a:r>
          </a:p>
          <a:p>
            <a:r>
              <a:rPr lang="en-US" sz="2600" dirty="0" smtClean="0"/>
              <a:t>Trains would also create a need for more natural resources, like coal, lumber and oil.</a:t>
            </a:r>
          </a:p>
          <a:p>
            <a:endParaRPr lang="en-US" sz="2600" dirty="0"/>
          </a:p>
        </p:txBody>
      </p:sp>
      <p:pic>
        <p:nvPicPr>
          <p:cNvPr id="1028" name="Picture 4" descr="C:\Users\mike.montgomery\Documents\05 Gilded Age\railroads 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86" y="42354"/>
            <a:ext cx="3522514" cy="23116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ke.montgomery\Documents\05 Gilded Age\railroad tow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76" y="2484087"/>
            <a:ext cx="3186424" cy="21641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ke.montgomery\Documents\05 Gilded Age\railroads product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" t="3" r="29026" b="14668"/>
          <a:stretch/>
        </p:blipFill>
        <p:spPr bwMode="auto">
          <a:xfrm>
            <a:off x="5683250" y="4800600"/>
            <a:ext cx="3384550" cy="1981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Development of a National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5029200" cy="5257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 new truly national market began to emerge as railroads, canals, the telegraph and telephone linked </a:t>
            </a:r>
            <a:r>
              <a:rPr lang="en-US" sz="2600" dirty="0"/>
              <a:t>the country together. </a:t>
            </a:r>
            <a:endParaRPr lang="en-US" sz="2600" dirty="0" smtClean="0"/>
          </a:p>
          <a:p>
            <a:r>
              <a:rPr lang="en-US" sz="2600" dirty="0" smtClean="0"/>
              <a:t>National  producers could ship their goods cheaper and would dominate sales in the West.</a:t>
            </a:r>
          </a:p>
          <a:p>
            <a:r>
              <a:rPr lang="en-US" sz="2600" dirty="0" smtClean="0"/>
              <a:t>New methods of marketing  and advertising gave manufacturers ability to expand across the nation.</a:t>
            </a:r>
          </a:p>
          <a:p>
            <a:r>
              <a:rPr lang="en-US" sz="2600" dirty="0" smtClean="0"/>
              <a:t>Catalogs became “wish lists”</a:t>
            </a:r>
            <a:endParaRPr lang="en-US" sz="2600" dirty="0"/>
          </a:p>
        </p:txBody>
      </p:sp>
      <p:pic>
        <p:nvPicPr>
          <p:cNvPr id="5122" name="Picture 2" descr="C:\Users\mike.montgomery\Documents\05 Gilded Age\Sears catalo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99" t="13865" r="21999" b="-269"/>
          <a:stretch/>
        </p:blipFill>
        <p:spPr bwMode="auto">
          <a:xfrm>
            <a:off x="5230227" y="1481956"/>
            <a:ext cx="3584693" cy="483933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ornellpubs.com/Images/Fisher-o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80" y="2577966"/>
            <a:ext cx="3583325" cy="27218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_I8xQuJY0zgo/TTeUvEtrxZI/AAAAAAAAFLQ/2qXt4Z0AHNo/s1600/flex%2Bgd%2Bhist%2B1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42" y="1714448"/>
            <a:ext cx="3048000" cy="3743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ke.montgomery\Documents\05 Gilded Age\Sears ad sho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3" y="2103092"/>
            <a:ext cx="3584693" cy="32556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lassconnection.s3.amazonaws.com/22/flashcards/1045022/png/untitled13648797226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2090"/>
            <a:ext cx="3714750" cy="374332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1.bp.blogspot.com/-O7zxBrhfOLQ/TwshzhWK1MI/AAAAAAAACkU/dzEI5oyKuZw/s1600/IMG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2" y="1764718"/>
            <a:ext cx="2781300" cy="37433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bonkersinstitute.org/showpics/brainsal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2" y="1615431"/>
            <a:ext cx="2813937" cy="470586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ages.fineartamerica.com/images-medium-large-5/luxury-outhouse-brenda-conr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80" y="1710774"/>
            <a:ext cx="3564639" cy="45391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7504" y="4636848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</a:rPr>
              <a:t>nd when a new catalog 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came the old one served another purpose…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Impact of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5366"/>
            <a:ext cx="4876800" cy="5181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USA experienced a rapid population growth, as the population jumped from over    2 million to 76 million in just     50 years, cities were crowded .</a:t>
            </a:r>
          </a:p>
          <a:p>
            <a:r>
              <a:rPr lang="en-US" sz="2600" dirty="0" smtClean="0"/>
              <a:t>A </a:t>
            </a:r>
            <a:r>
              <a:rPr lang="en-US" sz="2600" u="sng" dirty="0" smtClean="0"/>
              <a:t>high birth rate</a:t>
            </a:r>
            <a:r>
              <a:rPr lang="en-US" sz="2600" dirty="0" smtClean="0"/>
              <a:t> and a constant stream of </a:t>
            </a:r>
            <a:r>
              <a:rPr lang="en-US" sz="2600" u="sng" dirty="0" smtClean="0"/>
              <a:t>immigrants</a:t>
            </a:r>
            <a:r>
              <a:rPr lang="en-US" sz="2600" dirty="0" smtClean="0"/>
              <a:t> created a </a:t>
            </a:r>
            <a:r>
              <a:rPr lang="en-US" sz="2600" u="sng" dirty="0" smtClean="0"/>
              <a:t>rising demand for goods</a:t>
            </a:r>
            <a:r>
              <a:rPr lang="en-US" sz="2600" dirty="0" smtClean="0"/>
              <a:t> and the growing population was a steady </a:t>
            </a:r>
            <a:r>
              <a:rPr lang="en-US" sz="2600" u="sng" dirty="0" smtClean="0"/>
              <a:t>supply of cheap labor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This population growth  favored business expansion.</a:t>
            </a:r>
          </a:p>
        </p:txBody>
      </p:sp>
      <p:pic>
        <p:nvPicPr>
          <p:cNvPr id="6147" name="Picture 3" descr="C:\Users\mike.montgomery\Documents\05 Gilded Age\pop growth 1800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330" y="1214515"/>
            <a:ext cx="3843269" cy="256800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ike.montgomery\Documents\05 Gilded Age\population city crow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331" y="3938738"/>
            <a:ext cx="3816191" cy="284306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611"/>
            <a:ext cx="54864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Lumbering depleted the forests.</a:t>
            </a:r>
          </a:p>
          <a:p>
            <a:r>
              <a:rPr lang="en-US" sz="2600" dirty="0" smtClean="0"/>
              <a:t>Sodbusters </a:t>
            </a:r>
            <a:r>
              <a:rPr lang="en-US" sz="2600" dirty="0"/>
              <a:t>would plow the </a:t>
            </a:r>
            <a:r>
              <a:rPr lang="en-US" sz="2600" dirty="0" smtClean="0"/>
              <a:t>Great Plains to plant crops.</a:t>
            </a:r>
          </a:p>
          <a:p>
            <a:r>
              <a:rPr lang="en-US" sz="2600" dirty="0" smtClean="0"/>
              <a:t>Mining for gold and other precious minerals destroyed the land.</a:t>
            </a:r>
          </a:p>
          <a:p>
            <a:r>
              <a:rPr lang="en-US" sz="2600" dirty="0"/>
              <a:t>The Railroads and buffalo hunters </a:t>
            </a:r>
            <a:r>
              <a:rPr lang="en-US" sz="2600" dirty="0" smtClean="0"/>
              <a:t>would soon wipe </a:t>
            </a:r>
            <a:r>
              <a:rPr lang="en-US" sz="2600" dirty="0"/>
              <a:t>out the buffalo. </a:t>
            </a:r>
            <a:endParaRPr lang="en-US" sz="2600" dirty="0" smtClean="0"/>
          </a:p>
          <a:p>
            <a:r>
              <a:rPr lang="en-US" sz="2600" dirty="0" smtClean="0"/>
              <a:t>Rivers and lakes would be polluted.</a:t>
            </a:r>
            <a:endParaRPr lang="en-US" sz="2600" dirty="0"/>
          </a:p>
        </p:txBody>
      </p:sp>
      <p:pic>
        <p:nvPicPr>
          <p:cNvPr id="5" name="Picture 7" descr="C:\Users\mike.montgomery\Documents\05 Gilded Age\sodbuster 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421" y="2819400"/>
            <a:ext cx="3006979" cy="18941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229600" cy="868362"/>
          </a:xfrm>
        </p:spPr>
        <p:txBody>
          <a:bodyPr/>
          <a:lstStyle/>
          <a:p>
            <a:r>
              <a:rPr lang="en-US" dirty="0" smtClean="0"/>
              <a:t>Impact of Population Growth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08422" y="914400"/>
            <a:ext cx="3006978" cy="1737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iningartifacts.org/Hydraulic_Mining_in_Ida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421" y="4952539"/>
            <a:ext cx="3083179" cy="1831221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retronaut.com/wp-content/uploads/2011/06/Buffalo-Skulls-18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8738"/>
            <a:ext cx="2438400" cy="1802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radio.weblogs.com/0101170/images/water/big5tunn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464" y="4899940"/>
            <a:ext cx="2694064" cy="18517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9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1084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The Growth of Railroads</vt:lpstr>
      <vt:lpstr>The Transcontinental Railroad</vt:lpstr>
      <vt:lpstr>Building the Transcontinental Railroad</vt:lpstr>
      <vt:lpstr>Transcontinental Railroad</vt:lpstr>
      <vt:lpstr>The Impact of the Railroads</vt:lpstr>
      <vt:lpstr>Development of a National Market</vt:lpstr>
      <vt:lpstr>Impact of Population Growth</vt:lpstr>
      <vt:lpstr>Impact of Population Growth</vt:lpstr>
      <vt:lpstr>Growth of Cities Brings Problems</vt:lpstr>
      <vt:lpstr>New Types of Business Organization</vt:lpstr>
      <vt:lpstr>Corporations</vt:lpstr>
      <vt:lpstr>The Free Enterprise System</vt:lpstr>
      <vt:lpstr>The Free Enterprise System</vt:lpstr>
      <vt:lpstr>Entrepreneurs</vt:lpstr>
      <vt:lpstr>Captains of Industry</vt:lpstr>
      <vt:lpstr>The Gilded Age</vt:lpstr>
      <vt:lpstr>Political Cartoons on Robber Barons</vt:lpstr>
      <vt:lpstr>Above the Law</vt:lpstr>
      <vt:lpstr>abusing labor with low wages and long hours</vt:lpstr>
      <vt:lpstr>Simply not caring about the American public, </vt:lpstr>
      <vt:lpstr>being just  plain  greedy </vt:lpstr>
    </vt:vector>
  </TitlesOfParts>
  <Company>SMCISD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Montgomery</dc:creator>
  <cp:lastModifiedBy>EPISD</cp:lastModifiedBy>
  <cp:revision>234</cp:revision>
  <dcterms:created xsi:type="dcterms:W3CDTF">2013-06-24T20:44:34Z</dcterms:created>
  <dcterms:modified xsi:type="dcterms:W3CDTF">2015-03-30T19:38:53Z</dcterms:modified>
</cp:coreProperties>
</file>