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338" r:id="rId3"/>
    <p:sldId id="339" r:id="rId4"/>
    <p:sldId id="340"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80" d="100"/>
          <a:sy n="80" d="100"/>
        </p:scale>
        <p:origin x="-108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301569-5C72-438F-A225-C7E8057CE1CE}" type="datetimeFigureOut">
              <a:rPr lang="en-US" smtClean="0"/>
              <a:pPr/>
              <a:t>3/30/2015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81100F-8023-4E71-9D32-0BBE34A69FC1}" type="slidenum">
              <a:rPr lang="en-US" smtClean="0"/>
              <a:pPr/>
              <a:t>‹#›</a:t>
            </a:fld>
            <a:endParaRPr lang="en-US"/>
          </a:p>
        </p:txBody>
      </p:sp>
    </p:spTree>
    <p:extLst>
      <p:ext uri="{BB962C8B-B14F-4D97-AF65-F5344CB8AC3E}">
        <p14:creationId xmlns="" xmlns:p14="http://schemas.microsoft.com/office/powerpoint/2010/main" val="171383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1100F-8023-4E71-9D32-0BBE34A69FC1}" type="slidenum">
              <a:rPr lang="en-US" smtClean="0"/>
              <a:pPr/>
              <a:t>2</a:t>
            </a:fld>
            <a:endParaRPr lang="en-US"/>
          </a:p>
        </p:txBody>
      </p:sp>
    </p:spTree>
    <p:extLst>
      <p:ext uri="{BB962C8B-B14F-4D97-AF65-F5344CB8AC3E}">
        <p14:creationId xmlns="" xmlns:p14="http://schemas.microsoft.com/office/powerpoint/2010/main" val="2325080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E69B0F-EA0B-43DD-98A0-7BF5283E8698}"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185621-E123-4FC7-9A74-5290B4E6A392}" type="datetimeFigureOut">
              <a:rPr lang="en-US" smtClean="0"/>
              <a:pPr/>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958C3-9579-4468-A1DD-F841A92AAAA6}" type="slidenum">
              <a:rPr lang="en-US" smtClean="0"/>
              <a:pPr/>
              <a:t>‹#›</a:t>
            </a:fld>
            <a:endParaRPr lang="en-US"/>
          </a:p>
        </p:txBody>
      </p:sp>
    </p:spTree>
    <p:extLst>
      <p:ext uri="{BB962C8B-B14F-4D97-AF65-F5344CB8AC3E}">
        <p14:creationId xmlns="" xmlns:p14="http://schemas.microsoft.com/office/powerpoint/2010/main" val="408507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185621-E123-4FC7-9A74-5290B4E6A392}" type="datetimeFigureOut">
              <a:rPr lang="en-US" smtClean="0"/>
              <a:pPr/>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958C3-9579-4468-A1DD-F841A92AAAA6}" type="slidenum">
              <a:rPr lang="en-US" smtClean="0"/>
              <a:pPr/>
              <a:t>‹#›</a:t>
            </a:fld>
            <a:endParaRPr lang="en-US"/>
          </a:p>
        </p:txBody>
      </p:sp>
    </p:spTree>
    <p:extLst>
      <p:ext uri="{BB962C8B-B14F-4D97-AF65-F5344CB8AC3E}">
        <p14:creationId xmlns="" xmlns:p14="http://schemas.microsoft.com/office/powerpoint/2010/main" val="304154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185621-E123-4FC7-9A74-5290B4E6A392}" type="datetimeFigureOut">
              <a:rPr lang="en-US" smtClean="0"/>
              <a:pPr/>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958C3-9579-4468-A1DD-F841A92AAAA6}" type="slidenum">
              <a:rPr lang="en-US" smtClean="0"/>
              <a:pPr/>
              <a:t>‹#›</a:t>
            </a:fld>
            <a:endParaRPr lang="en-US"/>
          </a:p>
        </p:txBody>
      </p:sp>
    </p:spTree>
    <p:extLst>
      <p:ext uri="{BB962C8B-B14F-4D97-AF65-F5344CB8AC3E}">
        <p14:creationId xmlns="" xmlns:p14="http://schemas.microsoft.com/office/powerpoint/2010/main" val="2806790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185621-E123-4FC7-9A74-5290B4E6A392}" type="datetimeFigureOut">
              <a:rPr lang="en-US" smtClean="0"/>
              <a:pPr/>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958C3-9579-4468-A1DD-F841A92AAAA6}" type="slidenum">
              <a:rPr lang="en-US" smtClean="0"/>
              <a:pPr/>
              <a:t>‹#›</a:t>
            </a:fld>
            <a:endParaRPr lang="en-US"/>
          </a:p>
        </p:txBody>
      </p:sp>
    </p:spTree>
    <p:extLst>
      <p:ext uri="{BB962C8B-B14F-4D97-AF65-F5344CB8AC3E}">
        <p14:creationId xmlns="" xmlns:p14="http://schemas.microsoft.com/office/powerpoint/2010/main" val="3627232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185621-E123-4FC7-9A74-5290B4E6A392}" type="datetimeFigureOut">
              <a:rPr lang="en-US" smtClean="0"/>
              <a:pPr/>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958C3-9579-4468-A1DD-F841A92AAAA6}" type="slidenum">
              <a:rPr lang="en-US" smtClean="0"/>
              <a:pPr/>
              <a:t>‹#›</a:t>
            </a:fld>
            <a:endParaRPr lang="en-US"/>
          </a:p>
        </p:txBody>
      </p:sp>
    </p:spTree>
    <p:extLst>
      <p:ext uri="{BB962C8B-B14F-4D97-AF65-F5344CB8AC3E}">
        <p14:creationId xmlns="" xmlns:p14="http://schemas.microsoft.com/office/powerpoint/2010/main" val="3495714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185621-E123-4FC7-9A74-5290B4E6A392}" type="datetimeFigureOut">
              <a:rPr lang="en-US" smtClean="0"/>
              <a:pPr/>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958C3-9579-4468-A1DD-F841A92AAAA6}" type="slidenum">
              <a:rPr lang="en-US" smtClean="0"/>
              <a:pPr/>
              <a:t>‹#›</a:t>
            </a:fld>
            <a:endParaRPr lang="en-US"/>
          </a:p>
        </p:txBody>
      </p:sp>
    </p:spTree>
    <p:extLst>
      <p:ext uri="{BB962C8B-B14F-4D97-AF65-F5344CB8AC3E}">
        <p14:creationId xmlns="" xmlns:p14="http://schemas.microsoft.com/office/powerpoint/2010/main" val="36222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185621-E123-4FC7-9A74-5290B4E6A392}" type="datetimeFigureOut">
              <a:rPr lang="en-US" smtClean="0"/>
              <a:pPr/>
              <a:t>3/30/2015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958C3-9579-4468-A1DD-F841A92AAAA6}" type="slidenum">
              <a:rPr lang="en-US" smtClean="0"/>
              <a:pPr/>
              <a:t>‹#›</a:t>
            </a:fld>
            <a:endParaRPr lang="en-US"/>
          </a:p>
        </p:txBody>
      </p:sp>
    </p:spTree>
    <p:extLst>
      <p:ext uri="{BB962C8B-B14F-4D97-AF65-F5344CB8AC3E}">
        <p14:creationId xmlns="" xmlns:p14="http://schemas.microsoft.com/office/powerpoint/2010/main" val="560261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185621-E123-4FC7-9A74-5290B4E6A392}" type="datetimeFigureOut">
              <a:rPr lang="en-US" smtClean="0"/>
              <a:pPr/>
              <a:t>3/30/2015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958C3-9579-4468-A1DD-F841A92AAAA6}" type="slidenum">
              <a:rPr lang="en-US" smtClean="0"/>
              <a:pPr/>
              <a:t>‹#›</a:t>
            </a:fld>
            <a:endParaRPr lang="en-US"/>
          </a:p>
        </p:txBody>
      </p:sp>
    </p:spTree>
    <p:extLst>
      <p:ext uri="{BB962C8B-B14F-4D97-AF65-F5344CB8AC3E}">
        <p14:creationId xmlns="" xmlns:p14="http://schemas.microsoft.com/office/powerpoint/2010/main" val="2210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85621-E123-4FC7-9A74-5290B4E6A392}" type="datetimeFigureOut">
              <a:rPr lang="en-US" smtClean="0"/>
              <a:pPr/>
              <a:t>3/30/2015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958C3-9579-4468-A1DD-F841A92AAAA6}" type="slidenum">
              <a:rPr lang="en-US" smtClean="0"/>
              <a:pPr/>
              <a:t>‹#›</a:t>
            </a:fld>
            <a:endParaRPr lang="en-US"/>
          </a:p>
        </p:txBody>
      </p:sp>
    </p:spTree>
    <p:extLst>
      <p:ext uri="{BB962C8B-B14F-4D97-AF65-F5344CB8AC3E}">
        <p14:creationId xmlns="" xmlns:p14="http://schemas.microsoft.com/office/powerpoint/2010/main" val="3273920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85621-E123-4FC7-9A74-5290B4E6A392}" type="datetimeFigureOut">
              <a:rPr lang="en-US" smtClean="0"/>
              <a:pPr/>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958C3-9579-4468-A1DD-F841A92AAAA6}" type="slidenum">
              <a:rPr lang="en-US" smtClean="0"/>
              <a:pPr/>
              <a:t>‹#›</a:t>
            </a:fld>
            <a:endParaRPr lang="en-US"/>
          </a:p>
        </p:txBody>
      </p:sp>
    </p:spTree>
    <p:extLst>
      <p:ext uri="{BB962C8B-B14F-4D97-AF65-F5344CB8AC3E}">
        <p14:creationId xmlns="" xmlns:p14="http://schemas.microsoft.com/office/powerpoint/2010/main" val="251816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85621-E123-4FC7-9A74-5290B4E6A392}" type="datetimeFigureOut">
              <a:rPr lang="en-US" smtClean="0"/>
              <a:pPr/>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958C3-9579-4468-A1DD-F841A92AAAA6}" type="slidenum">
              <a:rPr lang="en-US" smtClean="0"/>
              <a:pPr/>
              <a:t>‹#›</a:t>
            </a:fld>
            <a:endParaRPr lang="en-US"/>
          </a:p>
        </p:txBody>
      </p:sp>
    </p:spTree>
    <p:extLst>
      <p:ext uri="{BB962C8B-B14F-4D97-AF65-F5344CB8AC3E}">
        <p14:creationId xmlns="" xmlns:p14="http://schemas.microsoft.com/office/powerpoint/2010/main" val="144161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85621-E123-4FC7-9A74-5290B4E6A392}" type="datetimeFigureOut">
              <a:rPr lang="en-US" smtClean="0"/>
              <a:pPr/>
              <a:t>3/30/2015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958C3-9579-4468-A1DD-F841A92AAAA6}" type="slidenum">
              <a:rPr lang="en-US" smtClean="0"/>
              <a:pPr/>
              <a:t>‹#›</a:t>
            </a:fld>
            <a:endParaRPr lang="en-US"/>
          </a:p>
        </p:txBody>
      </p:sp>
    </p:spTree>
    <p:extLst>
      <p:ext uri="{BB962C8B-B14F-4D97-AF65-F5344CB8AC3E}">
        <p14:creationId xmlns="" xmlns:p14="http://schemas.microsoft.com/office/powerpoint/2010/main" val="927132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gif"/><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0" y="2190396"/>
            <a:ext cx="2127124" cy="2011680"/>
          </a:xfrm>
          <a:prstGeom prst="rect">
            <a:avLst/>
          </a:prstGeom>
          <a:noFill/>
          <a:ln w="25400">
            <a:solidFill>
              <a:schemeClr val="tx1"/>
            </a:solidFill>
          </a:ln>
          <a:extLst>
            <a:ext uri="{909E8E84-426E-40DD-AFC4-6F175D3DCCD1}">
              <a14:hiddenFill xmlns=""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2209800" y="-33249"/>
            <a:ext cx="3011547" cy="2165684"/>
          </a:xfrm>
          <a:prstGeom prst="rect">
            <a:avLst/>
          </a:prstGeom>
          <a:noFill/>
          <a:ln w="25400">
            <a:solidFill>
              <a:schemeClr val="tx1"/>
            </a:solidFill>
          </a:ln>
          <a:extLst>
            <a:ext uri="{909E8E84-426E-40DD-AFC4-6F175D3DCCD1}">
              <a14:hiddenFill xmlns=""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auto">
          <a:xfrm>
            <a:off x="15241" y="25748"/>
            <a:ext cx="2192558" cy="2106687"/>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2207798" y="3441680"/>
            <a:ext cx="4847289" cy="3416320"/>
          </a:xfrm>
          <a:prstGeom prst="rect">
            <a:avLst/>
          </a:prstGeom>
          <a:gradFill>
            <a:gsLst>
              <a:gs pos="0">
                <a:srgbClr val="E6DCAC">
                  <a:lumMod val="22000"/>
                  <a:lumOff val="78000"/>
                </a:srgbClr>
              </a:gs>
              <a:gs pos="12000">
                <a:srgbClr val="E6D78A"/>
              </a:gs>
              <a:gs pos="30000">
                <a:srgbClr val="C7AC4C"/>
              </a:gs>
              <a:gs pos="45000">
                <a:srgbClr val="E6D78A"/>
              </a:gs>
              <a:gs pos="77000">
                <a:srgbClr val="C7AC4C"/>
              </a:gs>
              <a:gs pos="100000">
                <a:srgbClr val="E6DCAC"/>
              </a:gs>
            </a:gsLst>
            <a:lin ang="5400000" scaled="0"/>
          </a:grad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Industrialization</a:t>
            </a:r>
          </a:p>
          <a:p>
            <a:pPr algn="ct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nd the</a:t>
            </a:r>
          </a:p>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“Gilded Age”</a:t>
            </a:r>
          </a:p>
          <a:p>
            <a:pPr algn="ctr"/>
            <a:endPar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1028"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tretch>
            <a:fillRect/>
          </a:stretch>
        </p:blipFill>
        <p:spPr bwMode="auto">
          <a:xfrm>
            <a:off x="5334000" y="2133600"/>
            <a:ext cx="1634982" cy="1325880"/>
          </a:xfrm>
          <a:prstGeom prst="rect">
            <a:avLst/>
          </a:prstGeom>
          <a:noFill/>
          <a:ln w="25400">
            <a:solidFill>
              <a:schemeClr val="tx1"/>
            </a:solidFill>
          </a:ln>
          <a:extLst>
            <a:ext uri="{909E8E84-426E-40DD-AFC4-6F175D3DCCD1}">
              <a14:hiddenFill xmlns=""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tretch>
            <a:fillRect/>
          </a:stretch>
        </p:blipFill>
        <p:spPr bwMode="auto">
          <a:xfrm>
            <a:off x="2209801" y="2152488"/>
            <a:ext cx="1505772" cy="1325880"/>
          </a:xfrm>
          <a:prstGeom prst="rect">
            <a:avLst/>
          </a:prstGeom>
          <a:noFill/>
          <a:ln w="25400">
            <a:solidFill>
              <a:schemeClr val="tx1"/>
            </a:solidFill>
          </a:ln>
          <a:extLst>
            <a:ext uri="{909E8E84-426E-40DD-AFC4-6F175D3DCCD1}">
              <a14:hiddenFill xmlns=""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7" cstate="print">
            <a:extLst>
              <a:ext uri="{28A0092B-C50C-407E-A947-70E740481C1C}">
                <a14:useLocalDpi xmlns="" xmlns:a14="http://schemas.microsoft.com/office/drawing/2010/main" val="0"/>
              </a:ext>
            </a:extLst>
          </a:blip>
          <a:stretch>
            <a:fillRect/>
          </a:stretch>
        </p:blipFill>
        <p:spPr bwMode="auto">
          <a:xfrm>
            <a:off x="7055087" y="4202076"/>
            <a:ext cx="2121689" cy="2655924"/>
          </a:xfrm>
          <a:prstGeom prst="rect">
            <a:avLst/>
          </a:prstGeom>
          <a:noFill/>
          <a:ln w="25400">
            <a:solidFill>
              <a:schemeClr val="tx1"/>
            </a:solidFill>
          </a:ln>
          <a:extLst>
            <a:ext uri="{909E8E84-426E-40DD-AFC4-6F175D3DCCD1}">
              <a14:hiddenFill xmlns=""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8" cstate="print">
            <a:extLst>
              <a:ext uri="{28A0092B-C50C-407E-A947-70E740481C1C}">
                <a14:useLocalDpi xmlns="" xmlns:a14="http://schemas.microsoft.com/office/drawing/2010/main" val="0"/>
              </a:ext>
            </a:extLst>
          </a:blip>
          <a:stretch>
            <a:fillRect/>
          </a:stretch>
        </p:blipFill>
        <p:spPr bwMode="auto">
          <a:xfrm>
            <a:off x="3715573" y="2133600"/>
            <a:ext cx="1582786" cy="1320894"/>
          </a:xfrm>
          <a:prstGeom prst="rect">
            <a:avLst/>
          </a:prstGeom>
          <a:noFill/>
          <a:ln w="25400">
            <a:solidFill>
              <a:schemeClr val="tx1"/>
            </a:solidFill>
          </a:ln>
          <a:extLst>
            <a:ext uri="{909E8E84-426E-40DD-AFC4-6F175D3DCCD1}">
              <a14:hiddenFill xmlns="" xmlns:a14="http://schemas.microsoft.com/office/drawing/2010/main">
                <a:solidFill>
                  <a:srgbClr val="FFFFFF"/>
                </a:solidFill>
              </a14:hiddenFill>
            </a:ext>
          </a:extLst>
        </p:spPr>
      </p:pic>
      <p:sp>
        <p:nvSpPr>
          <p:cNvPr id="3" name="Subtitle 2"/>
          <p:cNvSpPr>
            <a:spLocks noGrp="1"/>
          </p:cNvSpPr>
          <p:nvPr>
            <p:ph type="subTitle" idx="1"/>
          </p:nvPr>
        </p:nvSpPr>
        <p:spPr>
          <a:xfrm>
            <a:off x="2819400" y="6019800"/>
            <a:ext cx="3581400" cy="609600"/>
          </a:xfrm>
        </p:spPr>
        <p:txBody>
          <a:bodyPr/>
          <a:lstStyle/>
          <a:p>
            <a:r>
              <a:rPr lang="en-US" b="1" dirty="0" smtClean="0">
                <a:solidFill>
                  <a:schemeClr val="tx1"/>
                </a:solidFill>
              </a:rPr>
              <a:t>STAAR Review 2</a:t>
            </a:r>
            <a:endParaRPr lang="en-US" b="1" dirty="0">
              <a:solidFill>
                <a:schemeClr val="tx1"/>
              </a:solidFill>
            </a:endParaRPr>
          </a:p>
        </p:txBody>
      </p:sp>
      <p:pic>
        <p:nvPicPr>
          <p:cNvPr id="2" name="Picture 2" descr="C:\Users\mike.montgomery\Documents\05 Gilded Age\telephone man animated.gif"/>
          <p:cNvPicPr>
            <a:picLocks noChangeAspect="1" noChangeArrowheads="1" noCrop="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298359" y="25748"/>
            <a:ext cx="1483441" cy="2081515"/>
          </a:xfrm>
          <a:prstGeom prst="rect">
            <a:avLst/>
          </a:prstGeom>
          <a:noFill/>
          <a:ln w="25400">
            <a:solidFill>
              <a:schemeClr val="tx1"/>
            </a:solidFill>
          </a:ln>
          <a:extLst>
            <a:ext uri="{909E8E84-426E-40DD-AFC4-6F175D3DCCD1}">
              <a14:hiddenFill xmlns="" xmlns:a14="http://schemas.microsoft.com/office/drawing/2010/main">
                <a:solidFill>
                  <a:srgbClr val="FFFFFF"/>
                </a:solidFill>
              </a14:hiddenFill>
            </a:ext>
          </a:extLst>
        </p:spPr>
      </p:pic>
      <p:pic>
        <p:nvPicPr>
          <p:cNvPr id="5" name="Picture 3" descr="C:\Users\mike.montgomery\Documents\05 Gilded Age\corp map.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858000" y="0"/>
            <a:ext cx="2347781" cy="2084832"/>
          </a:xfrm>
          <a:prstGeom prst="rect">
            <a:avLst/>
          </a:prstGeom>
          <a:noFill/>
          <a:ln w="25400">
            <a:solidFill>
              <a:schemeClr val="tx1"/>
            </a:solidFill>
          </a:ln>
          <a:extLst>
            <a:ext uri="{909E8E84-426E-40DD-AFC4-6F175D3DCCD1}">
              <a14:hiddenFill xmlns="" xmlns:a14="http://schemas.microsoft.com/office/drawing/2010/main">
                <a:solidFill>
                  <a:srgbClr val="FFFFFF"/>
                </a:solidFill>
              </a14:hiddenFill>
            </a:ext>
          </a:extLst>
        </p:spPr>
      </p:pic>
      <p:pic>
        <p:nvPicPr>
          <p:cNvPr id="7" name="Picture 4" descr="C:\Users\mike.montgomery\Documents\05 Gilded Age\SteamEngine[1].gif"/>
          <p:cNvPicPr>
            <a:picLocks noChangeAspect="1" noChangeArrowheads="1"/>
          </p:cNvPicPr>
          <p:nvPr/>
        </p:nvPicPr>
        <p:blipFill rotWithShape="1">
          <a:blip r:embed="rId11" cstate="print">
            <a:extLst>
              <a:ext uri="{28A0092B-C50C-407E-A947-70E740481C1C}">
                <a14:useLocalDpi xmlns="" xmlns:a14="http://schemas.microsoft.com/office/drawing/2010/main" val="0"/>
              </a:ext>
            </a:extLst>
          </a:blip>
          <a:srcRect l="8587" r="4846"/>
          <a:stretch/>
        </p:blipFill>
        <p:spPr bwMode="auto">
          <a:xfrm>
            <a:off x="7038982" y="2132434"/>
            <a:ext cx="2166800" cy="2011680"/>
          </a:xfrm>
          <a:prstGeom prst="rect">
            <a:avLst/>
          </a:prstGeom>
          <a:noFill/>
          <a:ln w="25400">
            <a:solidFill>
              <a:schemeClr val="tx1"/>
            </a:solidFill>
          </a:ln>
          <a:extLst>
            <a:ext uri="{909E8E84-426E-40DD-AFC4-6F175D3DCCD1}">
              <a14:hiddenFill xmlns="" xmlns:a14="http://schemas.microsoft.com/office/drawing/2010/main">
                <a:solidFill>
                  <a:srgbClr val="FFFFFF"/>
                </a:solidFill>
              </a14:hiddenFill>
            </a:ext>
          </a:extLst>
        </p:spPr>
      </p:pic>
      <p:pic>
        <p:nvPicPr>
          <p:cNvPr id="8" name="Picture 6" descr="https://encrypted-tbn2.gstatic.com/images?q=tbn:ANd9GcShzQtiyl_UACE96ebQgOxHZNlOXYObImW7DgbQH_BZU81DfYYu"/>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0" y="4267200"/>
            <a:ext cx="2135552" cy="2560320"/>
          </a:xfrm>
          <a:prstGeom prst="rect">
            <a:avLst/>
          </a:prstGeom>
          <a:noFill/>
          <a:ln w="25400">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2048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ircle(out)">
                                      <p:cBhvr>
                                        <p:cTn id="11" dur="2000"/>
                                        <p:tgtEl>
                                          <p:spTgt spid="1026"/>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circle(out)">
                                      <p:cBhvr>
                                        <p:cTn id="15" dur="2000"/>
                                        <p:tgtEl>
                                          <p:spTgt spid="1027"/>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circle(out)">
                                      <p:cBhvr>
                                        <p:cTn id="19" dur="2000"/>
                                        <p:tgtEl>
                                          <p:spTgt spid="1029"/>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circle(out)">
                                      <p:cBhvr>
                                        <p:cTn id="23" dur="2000"/>
                                        <p:tgtEl>
                                          <p:spTgt spid="1028"/>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circle(out)">
                                      <p:cBhvr>
                                        <p:cTn id="27" dur="2000"/>
                                        <p:tgtEl>
                                          <p:spTgt spid="1032"/>
                                        </p:tgtEl>
                                      </p:cBhvr>
                                    </p:animEffect>
                                  </p:childTnLst>
                                </p:cTn>
                              </p:par>
                            </p:childTnLst>
                          </p:cTn>
                        </p:par>
                        <p:par>
                          <p:cTn id="28" fill="hold">
                            <p:stCondLst>
                              <p:cond delay="12000"/>
                            </p:stCondLst>
                            <p:childTnLst>
                              <p:par>
                                <p:cTn id="29" presetID="6" presetClass="entr" presetSubtype="32" fill="hold" nodeType="afterEffect">
                                  <p:stCondLst>
                                    <p:cond delay="0"/>
                                  </p:stCondLst>
                                  <p:childTnLst>
                                    <p:set>
                                      <p:cBhvr>
                                        <p:cTn id="30" dur="1" fill="hold">
                                          <p:stCondLst>
                                            <p:cond delay="0"/>
                                          </p:stCondLst>
                                        </p:cTn>
                                        <p:tgtEl>
                                          <p:spTgt spid="1033"/>
                                        </p:tgtEl>
                                        <p:attrNameLst>
                                          <p:attrName>style.visibility</p:attrName>
                                        </p:attrNameLst>
                                      </p:cBhvr>
                                      <p:to>
                                        <p:strVal val="visible"/>
                                      </p:to>
                                    </p:set>
                                    <p:animEffect transition="in" filter="circle(out)">
                                      <p:cBhvr>
                                        <p:cTn id="31" dur="2000"/>
                                        <p:tgtEl>
                                          <p:spTgt spid="1033"/>
                                        </p:tgtEl>
                                      </p:cBhvr>
                                    </p:animEffect>
                                  </p:childTnLst>
                                </p:cTn>
                              </p:par>
                            </p:childTnLst>
                          </p:cTn>
                        </p:par>
                        <p:par>
                          <p:cTn id="32" fill="hold">
                            <p:stCondLst>
                              <p:cond delay="14000"/>
                            </p:stCondLst>
                            <p:childTnLst>
                              <p:par>
                                <p:cTn id="33" presetID="6" presetClass="entr" presetSubtype="32" fill="hold" nodeType="afterEffect">
                                  <p:stCondLst>
                                    <p:cond delay="0"/>
                                  </p:stCondLst>
                                  <p:childTnLst>
                                    <p:set>
                                      <p:cBhvr>
                                        <p:cTn id="34" dur="1" fill="hold">
                                          <p:stCondLst>
                                            <p:cond delay="0"/>
                                          </p:stCondLst>
                                        </p:cTn>
                                        <p:tgtEl>
                                          <p:spTgt spid="1030"/>
                                        </p:tgtEl>
                                        <p:attrNameLst>
                                          <p:attrName>style.visibility</p:attrName>
                                        </p:attrNameLst>
                                      </p:cBhvr>
                                      <p:to>
                                        <p:strVal val="visible"/>
                                      </p:to>
                                    </p:set>
                                    <p:animEffect transition="in" filter="circle(out)">
                                      <p:cBhvr>
                                        <p:cTn id="35" dur="2000"/>
                                        <p:tgtEl>
                                          <p:spTgt spid="1030"/>
                                        </p:tgtEl>
                                      </p:cBhvr>
                                    </p:animEffect>
                                  </p:childTnLst>
                                </p:cTn>
                              </p:par>
                            </p:childTnLst>
                          </p:cTn>
                        </p:par>
                        <p:par>
                          <p:cTn id="36" fill="hold">
                            <p:stCondLst>
                              <p:cond delay="16000"/>
                            </p:stCondLst>
                            <p:childTnLst>
                              <p:par>
                                <p:cTn id="37" presetID="6" presetClass="entr" presetSubtype="32"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out)">
                                      <p:cBhvr>
                                        <p:cTn id="39" dur="2000"/>
                                        <p:tgtEl>
                                          <p:spTgt spid="8"/>
                                        </p:tgtEl>
                                      </p:cBhvr>
                                    </p:animEffect>
                                  </p:childTnLst>
                                </p:cTn>
                              </p:par>
                            </p:childTnLst>
                          </p:cTn>
                        </p:par>
                        <p:par>
                          <p:cTn id="40" fill="hold">
                            <p:stCondLst>
                              <p:cond delay="18000"/>
                            </p:stCondLst>
                            <p:childTnLst>
                              <p:par>
                                <p:cTn id="41" presetID="6" presetClass="entr" presetSubtype="32"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out)">
                                      <p:cBhvr>
                                        <p:cTn id="43" dur="2000"/>
                                        <p:tgtEl>
                                          <p:spTgt spid="5"/>
                                        </p:tgtEl>
                                      </p:cBhvr>
                                    </p:animEffect>
                                  </p:childTnLst>
                                </p:cTn>
                              </p:par>
                            </p:childTnLst>
                          </p:cTn>
                        </p:par>
                        <p:par>
                          <p:cTn id="44" fill="hold">
                            <p:stCondLst>
                              <p:cond delay="20000"/>
                            </p:stCondLst>
                            <p:childTnLst>
                              <p:par>
                                <p:cTn id="45" presetID="6" presetClass="entr" presetSubtype="3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circle(out)">
                                      <p:cBhvr>
                                        <p:cTn id="4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792162"/>
          </a:xfrm>
        </p:spPr>
        <p:txBody>
          <a:bodyPr>
            <a:normAutofit fontScale="90000"/>
          </a:bodyPr>
          <a:lstStyle/>
          <a:p>
            <a:r>
              <a:rPr lang="en-US" dirty="0"/>
              <a:t>Laws Against Anti-Competitive Practices</a:t>
            </a:r>
          </a:p>
        </p:txBody>
      </p:sp>
      <p:sp>
        <p:nvSpPr>
          <p:cNvPr id="3" name="Content Placeholder 2"/>
          <p:cNvSpPr>
            <a:spLocks noGrp="1"/>
          </p:cNvSpPr>
          <p:nvPr>
            <p:ph idx="1"/>
          </p:nvPr>
        </p:nvSpPr>
        <p:spPr>
          <a:xfrm>
            <a:off x="0" y="1295400"/>
            <a:ext cx="5334000" cy="5257800"/>
          </a:xfrm>
        </p:spPr>
        <p:txBody>
          <a:bodyPr>
            <a:normAutofit/>
          </a:bodyPr>
          <a:lstStyle/>
          <a:p>
            <a:pPr marL="0" indent="0" algn="ctr">
              <a:buNone/>
            </a:pPr>
            <a:r>
              <a:rPr lang="en-US" sz="2600" b="1" dirty="0" smtClean="0">
                <a:solidFill>
                  <a:srgbClr val="FF0000"/>
                </a:solidFill>
              </a:rPr>
              <a:t>Sherman Anti-Trust Act (1890)</a:t>
            </a:r>
          </a:p>
          <a:p>
            <a:r>
              <a:rPr lang="en-US" sz="2600" dirty="0" smtClean="0"/>
              <a:t>Federal law </a:t>
            </a:r>
            <a:r>
              <a:rPr lang="en-US" sz="2600" dirty="0" smtClean="0">
                <a:solidFill>
                  <a:srgbClr val="FF0000"/>
                </a:solidFill>
              </a:rPr>
              <a:t>aimed at stopping </a:t>
            </a:r>
            <a:r>
              <a:rPr lang="en-US" sz="2600" u="sng" dirty="0" smtClean="0">
                <a:solidFill>
                  <a:srgbClr val="FF0000"/>
                </a:solidFill>
              </a:rPr>
              <a:t>monopolies</a:t>
            </a:r>
            <a:r>
              <a:rPr lang="en-US" sz="2600" dirty="0" smtClean="0">
                <a:solidFill>
                  <a:srgbClr val="FF0000"/>
                </a:solidFill>
              </a:rPr>
              <a:t> </a:t>
            </a:r>
            <a:r>
              <a:rPr lang="en-US" sz="2600" dirty="0" smtClean="0"/>
              <a:t>and</a:t>
            </a:r>
            <a:r>
              <a:rPr lang="en-US" sz="2600" dirty="0" smtClean="0">
                <a:solidFill>
                  <a:srgbClr val="FF0000"/>
                </a:solidFill>
              </a:rPr>
              <a:t> </a:t>
            </a:r>
            <a:r>
              <a:rPr lang="en-US" sz="2600" u="sng" dirty="0" smtClean="0">
                <a:solidFill>
                  <a:srgbClr val="FF0000"/>
                </a:solidFill>
              </a:rPr>
              <a:t>trusts</a:t>
            </a:r>
            <a:r>
              <a:rPr lang="en-US" sz="2600" dirty="0" smtClean="0">
                <a:solidFill>
                  <a:srgbClr val="FF0000"/>
                </a:solidFill>
              </a:rPr>
              <a:t> </a:t>
            </a:r>
            <a:r>
              <a:rPr lang="en-US" sz="2600" dirty="0" smtClean="0"/>
              <a:t>from engaging in unfair practices.</a:t>
            </a:r>
          </a:p>
          <a:p>
            <a:r>
              <a:rPr lang="en-US" sz="2600" dirty="0" smtClean="0"/>
              <a:t>Attempted to prevent unfair competitive advantages.</a:t>
            </a:r>
          </a:p>
          <a:p>
            <a:r>
              <a:rPr lang="en-US" sz="2600" dirty="0" smtClean="0"/>
              <a:t>Act marked a significant change in the attitude of government about the abuses of big business.</a:t>
            </a:r>
          </a:p>
          <a:p>
            <a:r>
              <a:rPr lang="en-US" sz="2600" dirty="0" smtClean="0">
                <a:solidFill>
                  <a:srgbClr val="FF0000"/>
                </a:solidFill>
              </a:rPr>
              <a:t>Standard Oil </a:t>
            </a:r>
            <a:r>
              <a:rPr lang="en-US" sz="2600" dirty="0" smtClean="0"/>
              <a:t>was the 1st monopoly the government attempted to stop.</a:t>
            </a:r>
            <a:endParaRPr lang="en-US" sz="2600" dirty="0"/>
          </a:p>
        </p:txBody>
      </p:sp>
      <p:pic>
        <p:nvPicPr>
          <p:cNvPr id="3074" name="Picture 2" descr="http://mrshively.pbworks.com/f/antitrust%20ac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86400" y="1447800"/>
            <a:ext cx="3438144" cy="4876800"/>
          </a:xfrm>
          <a:prstGeom prst="rect">
            <a:avLst/>
          </a:prstGeom>
          <a:noFill/>
          <a:ln w="38100">
            <a:solidFill>
              <a:srgbClr val="FF0000"/>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0003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6" presetClass="entr" presetSubtype="0" fill="hold" nodeType="withEffect">
                                  <p:stCondLst>
                                    <p:cond delay="1000"/>
                                  </p:stCondLst>
                                  <p:childTnLst>
                                    <p:set>
                                      <p:cBhvr>
                                        <p:cTn id="14" dur="1" fill="hold">
                                          <p:stCondLst>
                                            <p:cond delay="0"/>
                                          </p:stCondLst>
                                        </p:cTn>
                                        <p:tgtEl>
                                          <p:spTgt spid="3074"/>
                                        </p:tgtEl>
                                        <p:attrNameLst>
                                          <p:attrName>style.visibility</p:attrName>
                                        </p:attrNameLst>
                                      </p:cBhvr>
                                      <p:to>
                                        <p:strVal val="visible"/>
                                      </p:to>
                                    </p:set>
                                    <p:animEffect transition="in" filter="wipe(down)">
                                      <p:cBhvr>
                                        <p:cTn id="15" dur="580">
                                          <p:stCondLst>
                                            <p:cond delay="0"/>
                                          </p:stCondLst>
                                        </p:cTn>
                                        <p:tgtEl>
                                          <p:spTgt spid="3074"/>
                                        </p:tgtEl>
                                      </p:cBhvr>
                                    </p:animEffect>
                                    <p:anim calcmode="lin" valueType="num">
                                      <p:cBhvr>
                                        <p:cTn id="16"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21" dur="26">
                                          <p:stCondLst>
                                            <p:cond delay="650"/>
                                          </p:stCondLst>
                                        </p:cTn>
                                        <p:tgtEl>
                                          <p:spTgt spid="3074"/>
                                        </p:tgtEl>
                                      </p:cBhvr>
                                      <p:to x="100000" y="60000"/>
                                    </p:animScale>
                                    <p:animScale>
                                      <p:cBhvr>
                                        <p:cTn id="22" dur="166" decel="50000">
                                          <p:stCondLst>
                                            <p:cond delay="676"/>
                                          </p:stCondLst>
                                        </p:cTn>
                                        <p:tgtEl>
                                          <p:spTgt spid="3074"/>
                                        </p:tgtEl>
                                      </p:cBhvr>
                                      <p:to x="100000" y="100000"/>
                                    </p:animScale>
                                    <p:animScale>
                                      <p:cBhvr>
                                        <p:cTn id="23" dur="26">
                                          <p:stCondLst>
                                            <p:cond delay="1312"/>
                                          </p:stCondLst>
                                        </p:cTn>
                                        <p:tgtEl>
                                          <p:spTgt spid="3074"/>
                                        </p:tgtEl>
                                      </p:cBhvr>
                                      <p:to x="100000" y="80000"/>
                                    </p:animScale>
                                    <p:animScale>
                                      <p:cBhvr>
                                        <p:cTn id="24" dur="166" decel="50000">
                                          <p:stCondLst>
                                            <p:cond delay="1338"/>
                                          </p:stCondLst>
                                        </p:cTn>
                                        <p:tgtEl>
                                          <p:spTgt spid="3074"/>
                                        </p:tgtEl>
                                      </p:cBhvr>
                                      <p:to x="100000" y="100000"/>
                                    </p:animScale>
                                    <p:animScale>
                                      <p:cBhvr>
                                        <p:cTn id="25" dur="26">
                                          <p:stCondLst>
                                            <p:cond delay="1642"/>
                                          </p:stCondLst>
                                        </p:cTn>
                                        <p:tgtEl>
                                          <p:spTgt spid="3074"/>
                                        </p:tgtEl>
                                      </p:cBhvr>
                                      <p:to x="100000" y="90000"/>
                                    </p:animScale>
                                    <p:animScale>
                                      <p:cBhvr>
                                        <p:cTn id="26" dur="166" decel="50000">
                                          <p:stCondLst>
                                            <p:cond delay="1668"/>
                                          </p:stCondLst>
                                        </p:cTn>
                                        <p:tgtEl>
                                          <p:spTgt spid="3074"/>
                                        </p:tgtEl>
                                      </p:cBhvr>
                                      <p:to x="100000" y="100000"/>
                                    </p:animScale>
                                    <p:animScale>
                                      <p:cBhvr>
                                        <p:cTn id="27" dur="26">
                                          <p:stCondLst>
                                            <p:cond delay="1808"/>
                                          </p:stCondLst>
                                        </p:cTn>
                                        <p:tgtEl>
                                          <p:spTgt spid="3074"/>
                                        </p:tgtEl>
                                      </p:cBhvr>
                                      <p:to x="100000" y="95000"/>
                                    </p:animScale>
                                    <p:animScale>
                                      <p:cBhvr>
                                        <p:cTn id="28" dur="166" decel="50000">
                                          <p:stCondLst>
                                            <p:cond delay="1834"/>
                                          </p:stCondLst>
                                        </p:cTn>
                                        <p:tgtEl>
                                          <p:spTgt spid="3074"/>
                                        </p:tgtEl>
                                      </p:cBhvr>
                                      <p:to x="100000" y="100000"/>
                                    </p:animScale>
                                  </p:childTnLst>
                                </p:cTn>
                              </p:par>
                            </p:childTnLst>
                          </p:cTn>
                        </p:par>
                        <p:par>
                          <p:cTn id="29" fill="hold">
                            <p:stCondLst>
                              <p:cond delay="3500"/>
                            </p:stCondLst>
                            <p:childTnLst>
                              <p:par>
                                <p:cTn id="30" presetID="22" presetClass="entr" presetSubtype="8" fill="hold" nodeType="afterEffect">
                                  <p:stCondLst>
                                    <p:cond delay="150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left)">
                                      <p:cBhvr>
                                        <p:cTn id="32" dur="1000"/>
                                        <p:tgtEl>
                                          <p:spTgt spid="3">
                                            <p:txEl>
                                              <p:pRg st="2" end="2"/>
                                            </p:txEl>
                                          </p:spTgt>
                                        </p:tgtEl>
                                      </p:cBhvr>
                                    </p:animEffect>
                                  </p:childTnLst>
                                </p:cTn>
                              </p:par>
                            </p:childTnLst>
                          </p:cTn>
                        </p:par>
                        <p:par>
                          <p:cTn id="33" fill="hold">
                            <p:stCondLst>
                              <p:cond delay="6000"/>
                            </p:stCondLst>
                            <p:childTnLst>
                              <p:par>
                                <p:cTn id="34" presetID="22" presetClass="entr" presetSubtype="8" fill="hold" nodeType="afterEffect">
                                  <p:stCondLst>
                                    <p:cond delay="150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wipe(left)">
                                      <p:cBhvr>
                                        <p:cTn id="36" dur="1000"/>
                                        <p:tgtEl>
                                          <p:spTgt spid="3">
                                            <p:txEl>
                                              <p:pRg st="3" end="3"/>
                                            </p:txEl>
                                          </p:spTgt>
                                        </p:tgtEl>
                                      </p:cBhvr>
                                    </p:animEffect>
                                  </p:childTnLst>
                                </p:cTn>
                              </p:par>
                            </p:childTnLst>
                          </p:cTn>
                        </p:par>
                        <p:par>
                          <p:cTn id="37" fill="hold">
                            <p:stCondLst>
                              <p:cond delay="8500"/>
                            </p:stCondLst>
                            <p:childTnLst>
                              <p:par>
                                <p:cTn id="38" presetID="22" presetClass="entr" presetSubtype="8" fill="hold" nodeType="afterEffect">
                                  <p:stCondLst>
                                    <p:cond delay="150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wipe(left)">
                                      <p:cBhvr>
                                        <p:cTn id="4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 y="38100"/>
            <a:ext cx="8991600" cy="674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45563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The Conditions of Labor</a:t>
            </a:r>
            <a:endParaRPr lang="en-US" dirty="0"/>
          </a:p>
        </p:txBody>
      </p:sp>
      <p:sp>
        <p:nvSpPr>
          <p:cNvPr id="3" name="Content Placeholder 2"/>
          <p:cNvSpPr>
            <a:spLocks noGrp="1"/>
          </p:cNvSpPr>
          <p:nvPr>
            <p:ph idx="1"/>
          </p:nvPr>
        </p:nvSpPr>
        <p:spPr>
          <a:xfrm>
            <a:off x="0" y="1371600"/>
            <a:ext cx="5721786" cy="5486400"/>
          </a:xfrm>
        </p:spPr>
        <p:txBody>
          <a:bodyPr/>
          <a:lstStyle/>
          <a:p>
            <a:r>
              <a:rPr lang="en-US" sz="2600" dirty="0" smtClean="0"/>
              <a:t>As America continued on it astonishing economic growth there was increasing exploitation of industrial workers.</a:t>
            </a:r>
          </a:p>
          <a:p>
            <a:r>
              <a:rPr lang="en-US" sz="2600" dirty="0" smtClean="0"/>
              <a:t>The average workday was long by today’s standards;</a:t>
            </a:r>
          </a:p>
          <a:p>
            <a:pPr lvl="1"/>
            <a:r>
              <a:rPr lang="en-US" sz="2200" dirty="0" smtClean="0"/>
              <a:t>10-14 hours a day</a:t>
            </a:r>
          </a:p>
          <a:p>
            <a:pPr lvl="1"/>
            <a:r>
              <a:rPr lang="en-US" sz="2200" dirty="0" smtClean="0"/>
              <a:t>6 days a week</a:t>
            </a:r>
          </a:p>
          <a:p>
            <a:pPr lvl="1"/>
            <a:r>
              <a:rPr lang="en-US" sz="2200" dirty="0" smtClean="0"/>
              <a:t>Wages ranged from $3 to $12 a week.</a:t>
            </a:r>
          </a:p>
          <a:p>
            <a:pPr lvl="1"/>
            <a:r>
              <a:rPr lang="en-US" sz="2200" dirty="0" smtClean="0"/>
              <a:t>Women and children were paid less.</a:t>
            </a:r>
          </a:p>
          <a:p>
            <a:pPr lvl="1"/>
            <a:r>
              <a:rPr lang="en-US" sz="2200" dirty="0" smtClean="0"/>
              <a:t>Conditions were dangerous.</a:t>
            </a:r>
          </a:p>
          <a:p>
            <a:pPr lvl="1"/>
            <a:r>
              <a:rPr lang="en-US" sz="2200" dirty="0" smtClean="0"/>
              <a:t>Diseases often spread through the workplace.</a:t>
            </a:r>
          </a:p>
          <a:p>
            <a:pPr lvl="1"/>
            <a:endParaRPr lang="en-US" sz="2200" dirty="0"/>
          </a:p>
        </p:txBody>
      </p:sp>
      <p:pic>
        <p:nvPicPr>
          <p:cNvPr id="4" name="Picture 3" descr="U:\PhoenixTeachers\Monte\A+ Pix\Industrial Revolution\factory graphic.gif"/>
          <p:cNvPicPr>
            <a:picLocks noChangeAspect="1" noChangeArrowheads="1"/>
          </p:cNvPicPr>
          <p:nvPr/>
        </p:nvPicPr>
        <p:blipFill>
          <a:blip r:embed="rId2" cstate="print"/>
          <a:srcRect/>
          <a:stretch>
            <a:fillRect/>
          </a:stretch>
        </p:blipFill>
        <p:spPr bwMode="auto">
          <a:xfrm>
            <a:off x="5721786" y="1141457"/>
            <a:ext cx="3402161" cy="2419000"/>
          </a:xfrm>
          <a:prstGeom prst="rect">
            <a:avLst/>
          </a:prstGeom>
          <a:noFill/>
        </p:spPr>
      </p:pic>
      <p:pic>
        <p:nvPicPr>
          <p:cNvPr id="5" name="Picture 6" descr="http://www.spartacus.schoolnet.co.uk/USAchild3.jpg"/>
          <p:cNvPicPr>
            <a:picLocks noChangeAspect="1" noChangeArrowheads="1"/>
          </p:cNvPicPr>
          <p:nvPr/>
        </p:nvPicPr>
        <p:blipFill>
          <a:blip r:embed="rId3" cstate="print"/>
          <a:srcRect/>
          <a:stretch>
            <a:fillRect/>
          </a:stretch>
        </p:blipFill>
        <p:spPr bwMode="auto">
          <a:xfrm>
            <a:off x="5765770" y="3678460"/>
            <a:ext cx="3225830" cy="2822603"/>
          </a:xfrm>
          <a:prstGeom prst="rect">
            <a:avLst/>
          </a:prstGeom>
          <a:noFill/>
        </p:spPr>
      </p:pic>
    </p:spTree>
    <p:extLst>
      <p:ext uri="{BB962C8B-B14F-4D97-AF65-F5344CB8AC3E}">
        <p14:creationId xmlns="" xmlns:p14="http://schemas.microsoft.com/office/powerpoint/2010/main" val="77715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3000"/>
                            </p:stCondLst>
                            <p:childTnLst>
                              <p:par>
                                <p:cTn id="9" presetID="22" presetClass="entr" presetSubtype="8"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childTnLst>
                          </p:cTn>
                        </p:par>
                        <p:par>
                          <p:cTn id="12" fill="hold">
                            <p:stCondLst>
                              <p:cond delay="6000"/>
                            </p:stCondLst>
                            <p:childTnLst>
                              <p:par>
                                <p:cTn id="13" presetID="22" presetClass="entr" presetSubtype="8" fill="hold"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par>
                          <p:cTn id="16" fill="hold">
                            <p:stCondLst>
                              <p:cond delay="9000"/>
                            </p:stCondLst>
                            <p:childTnLst>
                              <p:par>
                                <p:cTn id="17" presetID="22" presetClass="entr" presetSubtype="8" fill="hold"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2000"/>
                                        <p:tgtEl>
                                          <p:spTgt spid="3">
                                            <p:txEl>
                                              <p:pRg st="3" end="3"/>
                                            </p:txEl>
                                          </p:spTgt>
                                        </p:tgtEl>
                                      </p:cBhvr>
                                    </p:animEffect>
                                  </p:childTnLst>
                                </p:cTn>
                              </p:par>
                            </p:childTnLst>
                          </p:cTn>
                        </p:par>
                        <p:par>
                          <p:cTn id="20" fill="hold">
                            <p:stCondLst>
                              <p:cond delay="12000"/>
                            </p:stCondLst>
                            <p:childTnLst>
                              <p:par>
                                <p:cTn id="21" presetID="22" presetClass="entr" presetSubtype="8" fill="hold"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2000"/>
                                        <p:tgtEl>
                                          <p:spTgt spid="3">
                                            <p:txEl>
                                              <p:pRg st="4" end="4"/>
                                            </p:txEl>
                                          </p:spTgt>
                                        </p:tgtEl>
                                      </p:cBhvr>
                                    </p:animEffect>
                                  </p:childTnLst>
                                </p:cTn>
                              </p:par>
                            </p:childTnLst>
                          </p:cTn>
                        </p:par>
                        <p:par>
                          <p:cTn id="24" fill="hold">
                            <p:stCondLst>
                              <p:cond delay="15000"/>
                            </p:stCondLst>
                            <p:childTnLst>
                              <p:par>
                                <p:cTn id="25" presetID="22" presetClass="entr" presetSubtype="8" fill="hold" nodeType="afterEffect">
                                  <p:stCondLst>
                                    <p:cond delay="1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2000"/>
                                        <p:tgtEl>
                                          <p:spTgt spid="3">
                                            <p:txEl>
                                              <p:pRg st="5" end="5"/>
                                            </p:txEl>
                                          </p:spTgt>
                                        </p:tgtEl>
                                      </p:cBhvr>
                                    </p:animEffect>
                                  </p:childTnLst>
                                </p:cTn>
                              </p:par>
                            </p:childTnLst>
                          </p:cTn>
                        </p:par>
                        <p:par>
                          <p:cTn id="28" fill="hold">
                            <p:stCondLst>
                              <p:cond delay="18000"/>
                            </p:stCondLst>
                            <p:childTnLst>
                              <p:par>
                                <p:cTn id="29" presetID="22" presetClass="entr" presetSubtype="8" fill="hold" nodeType="afterEffect">
                                  <p:stCondLst>
                                    <p:cond delay="10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2000"/>
                                        <p:tgtEl>
                                          <p:spTgt spid="3">
                                            <p:txEl>
                                              <p:pRg st="6" end="6"/>
                                            </p:txEl>
                                          </p:spTgt>
                                        </p:tgtEl>
                                      </p:cBhvr>
                                    </p:animEffect>
                                  </p:childTnLst>
                                </p:cTn>
                              </p:par>
                            </p:childTnLst>
                          </p:cTn>
                        </p:par>
                        <p:par>
                          <p:cTn id="32" fill="hold">
                            <p:stCondLst>
                              <p:cond delay="21000"/>
                            </p:stCondLst>
                            <p:childTnLst>
                              <p:par>
                                <p:cTn id="33" presetID="22" presetClass="entr" presetSubtype="8" fill="hold" nodeType="afterEffect">
                                  <p:stCondLst>
                                    <p:cond delay="100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20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2.77778E-7 -4.44444E-6 L -0.26892 -0.30694 " pathEditMode="relative" rAng="0" ptsTypes="AA">
                                      <p:cBhvr>
                                        <p:cTn id="39" dur="2000" fill="hold"/>
                                        <p:tgtEl>
                                          <p:spTgt spid="5"/>
                                        </p:tgtEl>
                                        <p:attrNameLst>
                                          <p:attrName>ppt_x</p:attrName>
                                          <p:attrName>ppt_y</p:attrName>
                                        </p:attrNameLst>
                                      </p:cBhvr>
                                      <p:rCtr x="-13455" y="-15347"/>
                                    </p:animMotion>
                                  </p:childTnLst>
                                  <p:subTnLst>
                                    <p:set>
                                      <p:cBhvr override="childStyle">
                                        <p:cTn dur="1" fill="hold" display="0" masterRel="nextClick" afterEffect="1"/>
                                        <p:tgtEl>
                                          <p:spTgt spid="5"/>
                                        </p:tgtEl>
                                        <p:attrNameLst>
                                          <p:attrName>style.visibility</p:attrName>
                                        </p:attrNameLst>
                                      </p:cBhvr>
                                      <p:to>
                                        <p:strVal val="hidden"/>
                                      </p:to>
                                    </p:set>
                                  </p:subTnLst>
                                </p:cTn>
                              </p:par>
                              <p:par>
                                <p:cTn id="40" presetID="6" presetClass="emph" presetSubtype="0" fill="hold" nodeType="withEffect">
                                  <p:stCondLst>
                                    <p:cond delay="0"/>
                                  </p:stCondLst>
                                  <p:childTnLst>
                                    <p:animScale>
                                      <p:cBhvr>
                                        <p:cTn id="41" dur="2000" fill="hold"/>
                                        <p:tgtEl>
                                          <p:spTgt spid="5"/>
                                        </p:tgtEl>
                                      </p:cBhvr>
                                      <p:by x="400000" y="400000"/>
                                    </p:animScale>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4495800" cy="5257799"/>
          </a:xfrm>
        </p:spPr>
        <p:txBody>
          <a:bodyPr>
            <a:normAutofit/>
          </a:bodyPr>
          <a:lstStyle/>
          <a:p>
            <a:r>
              <a:rPr lang="en-US" sz="2800" dirty="0" smtClean="0"/>
              <a:t>As factory owners grew richer, the conditions for the new working class worsened dramatically.</a:t>
            </a:r>
          </a:p>
          <a:p>
            <a:r>
              <a:rPr lang="en-US" sz="2800" dirty="0" smtClean="0"/>
              <a:t>Early factories were appalling, unsafe places to work with no safeguards for workers.</a:t>
            </a:r>
          </a:p>
          <a:p>
            <a:r>
              <a:rPr lang="en-US" sz="2800" dirty="0" smtClean="0"/>
              <a:t>Jobs were repetitive, boring, and monotonous. </a:t>
            </a:r>
          </a:p>
        </p:txBody>
      </p:sp>
      <p:sp>
        <p:nvSpPr>
          <p:cNvPr id="2" name="Title 1"/>
          <p:cNvSpPr>
            <a:spLocks noGrp="1"/>
          </p:cNvSpPr>
          <p:nvPr>
            <p:ph type="title"/>
          </p:nvPr>
        </p:nvSpPr>
        <p:spPr>
          <a:xfrm>
            <a:off x="457200" y="274638"/>
            <a:ext cx="8229600" cy="912536"/>
          </a:xfrm>
        </p:spPr>
        <p:txBody>
          <a:bodyPr/>
          <a:lstStyle/>
          <a:p>
            <a:r>
              <a:rPr lang="en-US" dirty="0" smtClean="0"/>
              <a:t>Factory Working Conditions</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00600" y="1187174"/>
            <a:ext cx="4267200" cy="54422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204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2000"/>
                                        <p:tgtEl>
                                          <p:spTgt spid="3">
                                            <p:txEl>
                                              <p:pRg st="0" end="0"/>
                                            </p:txEl>
                                          </p:spTgt>
                                        </p:tgtEl>
                                      </p:cBhvr>
                                    </p:animEffect>
                                  </p:childTnLst>
                                </p:cTn>
                              </p:par>
                            </p:childTnLst>
                          </p:cTn>
                        </p:par>
                        <p:par>
                          <p:cTn id="13" fill="hold">
                            <p:stCondLst>
                              <p:cond delay="3500"/>
                            </p:stCondLst>
                            <p:childTnLst>
                              <p:par>
                                <p:cTn id="14" presetID="22" presetClass="entr" presetSubtype="8" fill="hold"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2000"/>
                                        <p:tgtEl>
                                          <p:spTgt spid="3">
                                            <p:txEl>
                                              <p:pRg st="1" end="1"/>
                                            </p:txEl>
                                          </p:spTgt>
                                        </p:tgtEl>
                                      </p:cBhvr>
                                    </p:animEffect>
                                  </p:childTnLst>
                                </p:cTn>
                              </p:par>
                            </p:childTnLst>
                          </p:cTn>
                        </p:par>
                        <p:par>
                          <p:cTn id="17" fill="hold">
                            <p:stCondLst>
                              <p:cond delay="6500"/>
                            </p:stCondLst>
                            <p:childTnLst>
                              <p:par>
                                <p:cTn id="18" presetID="22" presetClass="entr" presetSubtype="8" fill="hold" nodeType="afterEffect">
                                  <p:stCondLst>
                                    <p:cond delay="100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2000"/>
                                        <p:tgtEl>
                                          <p:spTgt spid="3">
                                            <p:txEl>
                                              <p:pRg st="2" end="2"/>
                                            </p:txEl>
                                          </p:spTgt>
                                        </p:tgtEl>
                                      </p:cBhvr>
                                    </p:animEffect>
                                  </p:childTnLst>
                                </p:cTn>
                              </p:par>
                              <p:par>
                                <p:cTn id="21" presetID="6" presetClass="entr" presetSubtype="32" fill="hold" nodeType="withEffect">
                                  <p:stCondLst>
                                    <p:cond delay="1000"/>
                                  </p:stCondLst>
                                  <p:childTnLst>
                                    <p:set>
                                      <p:cBhvr>
                                        <p:cTn id="22" dur="1" fill="hold">
                                          <p:stCondLst>
                                            <p:cond delay="0"/>
                                          </p:stCondLst>
                                        </p:cTn>
                                        <p:tgtEl>
                                          <p:spTgt spid="1026"/>
                                        </p:tgtEl>
                                        <p:attrNameLst>
                                          <p:attrName>style.visibility</p:attrName>
                                        </p:attrNameLst>
                                      </p:cBhvr>
                                      <p:to>
                                        <p:strVal val="visible"/>
                                      </p:to>
                                    </p:set>
                                    <p:animEffect transition="in" filter="circle(out)">
                                      <p:cBhvr>
                                        <p:cTn id="2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Kid labor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14300"/>
            <a:ext cx="8991600" cy="6743700"/>
          </a:xfrm>
          <a:prstGeom prst="rect">
            <a:avLst/>
          </a:prstGeom>
          <a:noFill/>
          <a:extLst>
            <a:ext uri="{909E8E84-426E-40DD-AFC4-6F175D3DCCD1}">
              <a14:hiddenFill xmlns="" xmlns:a14="http://schemas.microsoft.com/office/drawing/2010/main">
                <a:solidFill>
                  <a:srgbClr val="FFFFFF"/>
                </a:solidFill>
              </a14:hiddenFill>
            </a:ext>
          </a:extLst>
        </p:spPr>
      </p:pic>
      <p:sp>
        <p:nvSpPr>
          <p:cNvPr id="2057" name="AutoShape 9"/>
          <p:cNvSpPr>
            <a:spLocks noChangeArrowheads="1"/>
          </p:cNvSpPr>
          <p:nvPr/>
        </p:nvSpPr>
        <p:spPr bwMode="auto">
          <a:xfrm>
            <a:off x="0" y="1524000"/>
            <a:ext cx="2286000" cy="1447800"/>
          </a:xfrm>
          <a:prstGeom prst="wedgeEllipseCallout">
            <a:avLst>
              <a:gd name="adj1" fmla="val 84444"/>
              <a:gd name="adj2" fmla="val 34759"/>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US"/>
              <a:t>Hi, my name is Sally and I’m 8 years old</a:t>
            </a:r>
          </a:p>
        </p:txBody>
      </p:sp>
      <p:sp>
        <p:nvSpPr>
          <p:cNvPr id="2058" name="AutoShape 10"/>
          <p:cNvSpPr>
            <a:spLocks noChangeArrowheads="1"/>
          </p:cNvSpPr>
          <p:nvPr/>
        </p:nvSpPr>
        <p:spPr bwMode="auto">
          <a:xfrm>
            <a:off x="6934200" y="152400"/>
            <a:ext cx="2209800" cy="1524000"/>
          </a:xfrm>
          <a:prstGeom prst="wedgeEllipseCallout">
            <a:avLst>
              <a:gd name="adj1" fmla="val -91667"/>
              <a:gd name="adj2" fmla="val 13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US"/>
              <a:t>My name is Lil’ Cassie and I’m not a gansta</a:t>
            </a:r>
          </a:p>
        </p:txBody>
      </p:sp>
      <p:sp>
        <p:nvSpPr>
          <p:cNvPr id="2059" name="AutoShape 11"/>
          <p:cNvSpPr>
            <a:spLocks noChangeArrowheads="1"/>
          </p:cNvSpPr>
          <p:nvPr/>
        </p:nvSpPr>
        <p:spPr bwMode="auto">
          <a:xfrm>
            <a:off x="6858000" y="1981200"/>
            <a:ext cx="2133600" cy="1504950"/>
          </a:xfrm>
          <a:prstGeom prst="wedgeEllipseCallout">
            <a:avLst>
              <a:gd name="adj1" fmla="val -91282"/>
              <a:gd name="adj2" fmla="val 10528"/>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US" dirty="0"/>
              <a:t>We work in a sweatshop for almost nothing</a:t>
            </a:r>
          </a:p>
        </p:txBody>
      </p:sp>
      <p:sp>
        <p:nvSpPr>
          <p:cNvPr id="10" name="Title 1"/>
          <p:cNvSpPr txBox="1">
            <a:spLocks/>
          </p:cNvSpPr>
          <p:nvPr/>
        </p:nvSpPr>
        <p:spPr bwMode="auto">
          <a:xfrm>
            <a:off x="533400" y="5486400"/>
            <a:ext cx="8229600" cy="1143000"/>
          </a:xfrm>
          <a:prstGeom prst="rect">
            <a:avLst/>
          </a:prstGeom>
          <a:gradFill>
            <a:gsLst>
              <a:gs pos="0">
                <a:schemeClr val="accent1">
                  <a:shade val="30000"/>
                  <a:satMod val="115000"/>
                </a:schemeClr>
              </a:gs>
              <a:gs pos="24000">
                <a:schemeClr val="accent1">
                  <a:shade val="67500"/>
                  <a:satMod val="115000"/>
                </a:schemeClr>
              </a:gs>
              <a:gs pos="100000">
                <a:schemeClr val="accent1">
                  <a:shade val="100000"/>
                  <a:satMod val="115000"/>
                </a:schemeClr>
              </a:gs>
            </a:gsLst>
            <a:lin ang="5400000" scaled="0"/>
          </a:gradFill>
          <a:ln>
            <a:noFill/>
          </a:ln>
          <a:effectLs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en-US" b="1" dirty="0" smtClean="0">
                <a:solidFill>
                  <a:srgbClr val="FF0000"/>
                </a:solidFill>
              </a:rPr>
              <a:t>Factory Working Conditions</a:t>
            </a:r>
            <a:endParaRPr lang="en-US" b="1" dirty="0">
              <a:solidFill>
                <a:srgbClr val="FF0000"/>
              </a:solidFill>
            </a:endParaRPr>
          </a:p>
        </p:txBody>
      </p:sp>
      <p:sp>
        <p:nvSpPr>
          <p:cNvPr id="11" name="AutoShape 9"/>
          <p:cNvSpPr>
            <a:spLocks noChangeArrowheads="1"/>
          </p:cNvSpPr>
          <p:nvPr/>
        </p:nvSpPr>
        <p:spPr bwMode="auto">
          <a:xfrm>
            <a:off x="525379" y="3072062"/>
            <a:ext cx="2286000" cy="1957137"/>
          </a:xfrm>
          <a:prstGeom prst="wedgeEllipseCallout">
            <a:avLst>
              <a:gd name="adj1" fmla="val 63391"/>
              <a:gd name="adj2" fmla="val -58684"/>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US" dirty="0" smtClean="0"/>
              <a:t>These are some images of what it was like to work in a factory</a:t>
            </a:r>
            <a:endParaRPr lang="en-US" dirty="0"/>
          </a:p>
        </p:txBody>
      </p:sp>
    </p:spTree>
    <p:extLst>
      <p:ext uri="{BB962C8B-B14F-4D97-AF65-F5344CB8AC3E}">
        <p14:creationId xmlns="" xmlns:p14="http://schemas.microsoft.com/office/powerpoint/2010/main" val="3274278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dissolve">
                                      <p:cBhvr>
                                        <p:cTn id="7" dur="3000"/>
                                        <p:tgtEl>
                                          <p:spTgt spid="2053"/>
                                        </p:tgtEl>
                                      </p:cBhvr>
                                    </p:animEffect>
                                  </p:childTnLst>
                                </p:cTn>
                              </p:par>
                            </p:childTnLst>
                          </p:cTn>
                        </p:par>
                        <p:par>
                          <p:cTn id="8" fill="hold">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057"/>
                                        </p:tgtEl>
                                        <p:attrNameLst>
                                          <p:attrName>style.visibility</p:attrName>
                                        </p:attrNameLst>
                                      </p:cBhvr>
                                      <p:to>
                                        <p:strVal val="visible"/>
                                      </p:to>
                                    </p:set>
                                    <p:animEffect transition="in" filter="dissolve">
                                      <p:cBhvr>
                                        <p:cTn id="16" dur="500"/>
                                        <p:tgtEl>
                                          <p:spTgt spid="2057"/>
                                        </p:tgtEl>
                                      </p:cBhvr>
                                    </p:animEffect>
                                  </p:childTnLst>
                                  <p:subTnLst>
                                    <p:set>
                                      <p:cBhvr override="childStyle">
                                        <p:cTn dur="1" fill="hold" display="0" masterRel="nextClick" afterEffect="1"/>
                                        <p:tgtEl>
                                          <p:spTgt spid="205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058"/>
                                        </p:tgtEl>
                                        <p:attrNameLst>
                                          <p:attrName>style.visibility</p:attrName>
                                        </p:attrNameLst>
                                      </p:cBhvr>
                                      <p:to>
                                        <p:strVal val="visible"/>
                                      </p:to>
                                    </p:set>
                                    <p:animEffect transition="in" filter="dissolve">
                                      <p:cBhvr>
                                        <p:cTn id="21" dur="500"/>
                                        <p:tgtEl>
                                          <p:spTgt spid="2058"/>
                                        </p:tgtEl>
                                      </p:cBhvr>
                                    </p:animEffect>
                                  </p:childTnLst>
                                  <p:subTnLst>
                                    <p:set>
                                      <p:cBhvr override="childStyle">
                                        <p:cTn dur="1" fill="hold" display="0" masterRel="nextClick" afterEffect="1"/>
                                        <p:tgtEl>
                                          <p:spTgt spid="2058"/>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059"/>
                                        </p:tgtEl>
                                        <p:attrNameLst>
                                          <p:attrName>style.visibility</p:attrName>
                                        </p:attrNameLst>
                                      </p:cBhvr>
                                      <p:to>
                                        <p:strVal val="visible"/>
                                      </p:to>
                                    </p:set>
                                    <p:animEffect transition="in" filter="dissolve">
                                      <p:cBhvr>
                                        <p:cTn id="26" dur="500"/>
                                        <p:tgtEl>
                                          <p:spTgt spid="2059"/>
                                        </p:tgtEl>
                                      </p:cBhvr>
                                    </p:animEffect>
                                  </p:childTnLst>
                                  <p:subTnLst>
                                    <p:set>
                                      <p:cBhvr override="childStyle">
                                        <p:cTn dur="1" fill="hold" display="0" masterRel="nextClick" afterEffect="1"/>
                                        <p:tgtEl>
                                          <p:spTgt spid="205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animBg="1"/>
      <p:bldP spid="2058" grpId="0" animBg="1"/>
      <p:bldP spid="205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http://i15.photobucket.com/albums/a391/upsidedownturtle/Photography/full.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2986" y="0"/>
            <a:ext cx="8954814" cy="67818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381000" y="4419600"/>
            <a:ext cx="6324600" cy="1754326"/>
          </a:xfrm>
          <a:prstGeom prst="rect">
            <a:avLst/>
          </a:prstGeom>
          <a:noFill/>
        </p:spPr>
        <p:txBody>
          <a:bodyPr wrap="square" rtlCol="0">
            <a:spAutoFit/>
          </a:bodyPr>
          <a:lstStyle/>
          <a:p>
            <a:r>
              <a:rPr lang="en-US" sz="3600" b="1" dirty="0" smtClean="0">
                <a:solidFill>
                  <a:srgbClr val="FFFF00"/>
                </a:solidFill>
              </a:rPr>
              <a:t>Managers like to hire children, they are cheaper to pay and argue much less</a:t>
            </a:r>
            <a:endParaRPr lang="en-US" sz="3600" b="1" dirty="0">
              <a:solidFill>
                <a:srgbClr val="FFFF00"/>
              </a:solidFill>
            </a:endParaRPr>
          </a:p>
        </p:txBody>
      </p:sp>
    </p:spTree>
    <p:extLst>
      <p:ext uri="{BB962C8B-B14F-4D97-AF65-F5344CB8AC3E}">
        <p14:creationId xmlns="" xmlns:p14="http://schemas.microsoft.com/office/powerpoint/2010/main" val="401464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Labor</a:t>
            </a:r>
            <a:endParaRPr lang="en-US" dirty="0"/>
          </a:p>
        </p:txBody>
      </p:sp>
      <p:sp>
        <p:nvSpPr>
          <p:cNvPr id="3" name="Content Placeholder 2"/>
          <p:cNvSpPr>
            <a:spLocks noGrp="1"/>
          </p:cNvSpPr>
          <p:nvPr>
            <p:ph idx="1"/>
          </p:nvPr>
        </p:nvSpPr>
        <p:spPr/>
        <p:txBody>
          <a:bodyPr/>
          <a:lstStyle/>
          <a:p>
            <a:endParaRPr lang="en-US"/>
          </a:p>
        </p:txBody>
      </p:sp>
      <p:pic>
        <p:nvPicPr>
          <p:cNvPr id="4" name="Picture 4" descr="http://www.pagefarm.net/wiki/images/7/71/Work.jpg"/>
          <p:cNvPicPr>
            <a:picLocks noChangeAspect="1" noChangeArrowheads="1"/>
          </p:cNvPicPr>
          <p:nvPr/>
        </p:nvPicPr>
        <p:blipFill>
          <a:blip r:embed="rId2" cstate="print"/>
          <a:srcRect/>
          <a:stretch>
            <a:fillRect/>
          </a:stretch>
        </p:blipFill>
        <p:spPr bwMode="auto">
          <a:xfrm>
            <a:off x="23648" y="1676400"/>
            <a:ext cx="4465802" cy="5181600"/>
          </a:xfrm>
          <a:prstGeom prst="rect">
            <a:avLst/>
          </a:prstGeom>
          <a:noFill/>
        </p:spPr>
      </p:pic>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89450" y="1676400"/>
            <a:ext cx="457835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3220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ipe(down)">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Child Labor</a:t>
            </a:r>
          </a:p>
        </p:txBody>
      </p:sp>
      <p:sp>
        <p:nvSpPr>
          <p:cNvPr id="3" name="Content Placeholder 2"/>
          <p:cNvSpPr>
            <a:spLocks noGrp="1"/>
          </p:cNvSpPr>
          <p:nvPr>
            <p:ph idx="1"/>
          </p:nvPr>
        </p:nvSpPr>
        <p:spPr/>
        <p:txBody>
          <a:bodyPr/>
          <a:lstStyle/>
          <a:p>
            <a:endParaRPr lang="en-US"/>
          </a:p>
        </p:txBody>
      </p:sp>
      <p:pic>
        <p:nvPicPr>
          <p:cNvPr id="4" name="Picture 2" descr="http://www.rothcpa.com/archives/misc/Child%20Labo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531" y="1099694"/>
            <a:ext cx="4058653" cy="5758306"/>
          </a:xfrm>
          <a:prstGeom prst="rect">
            <a:avLst/>
          </a:prstGeom>
          <a:noFill/>
          <a:extLst>
            <a:ext uri="{909E8E84-426E-40DD-AFC4-6F175D3DCCD1}">
              <a14:hiddenFill xmlns=""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6406" r="22280"/>
          <a:stretch/>
        </p:blipFill>
        <p:spPr bwMode="auto">
          <a:xfrm>
            <a:off x="4179964" y="1099694"/>
            <a:ext cx="4869130" cy="56059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1843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http://www.historytunes.com/images/synopsis/3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5103" y="39548"/>
            <a:ext cx="8886497" cy="680005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2133600" y="304800"/>
            <a:ext cx="6324600" cy="1754326"/>
          </a:xfrm>
          <a:prstGeom prst="rect">
            <a:avLst/>
          </a:prstGeom>
          <a:noFill/>
        </p:spPr>
        <p:txBody>
          <a:bodyPr wrap="square" rtlCol="0">
            <a:spAutoFit/>
          </a:bodyPr>
          <a:lstStyle/>
          <a:p>
            <a:r>
              <a:rPr lang="en-US" sz="3600" b="1" dirty="0" smtClean="0">
                <a:solidFill>
                  <a:srgbClr val="FFFF00"/>
                </a:solidFill>
              </a:rPr>
              <a:t>Boring, monotonous jobs as in this sweat factory were common…. </a:t>
            </a:r>
            <a:endParaRPr lang="en-US" sz="3600" b="1" dirty="0">
              <a:solidFill>
                <a:srgbClr val="FFFF00"/>
              </a:solidFill>
            </a:endParaRPr>
          </a:p>
        </p:txBody>
      </p:sp>
    </p:spTree>
    <p:extLst>
      <p:ext uri="{BB962C8B-B14F-4D97-AF65-F5344CB8AC3E}">
        <p14:creationId xmlns="" xmlns:p14="http://schemas.microsoft.com/office/powerpoint/2010/main" val="41338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 descr="U:\PhoenixTeachers\Monte\A+ Pix\Industrial Revolution\mill workers coal.jpg"/>
          <p:cNvPicPr>
            <a:picLocks noChangeAspect="1" noChangeArrowheads="1"/>
          </p:cNvPicPr>
          <p:nvPr/>
        </p:nvPicPr>
        <p:blipFill>
          <a:blip r:embed="rId2" cstate="print"/>
          <a:srcRect/>
          <a:stretch>
            <a:fillRect/>
          </a:stretch>
        </p:blipFill>
        <p:spPr bwMode="auto">
          <a:xfrm>
            <a:off x="65592" y="110359"/>
            <a:ext cx="9002208" cy="6595241"/>
          </a:xfrm>
          <a:prstGeom prst="rect">
            <a:avLst/>
          </a:prstGeom>
          <a:noFill/>
        </p:spPr>
      </p:pic>
      <p:sp>
        <p:nvSpPr>
          <p:cNvPr id="5" name="TextBox 4"/>
          <p:cNvSpPr txBox="1"/>
          <p:nvPr/>
        </p:nvSpPr>
        <p:spPr>
          <a:xfrm>
            <a:off x="381000" y="3810000"/>
            <a:ext cx="7543800" cy="1754326"/>
          </a:xfrm>
          <a:prstGeom prst="rect">
            <a:avLst/>
          </a:prstGeom>
          <a:noFill/>
        </p:spPr>
        <p:txBody>
          <a:bodyPr wrap="square" rtlCol="0">
            <a:spAutoFit/>
          </a:bodyPr>
          <a:lstStyle/>
          <a:p>
            <a:r>
              <a:rPr lang="en-US" sz="3600" b="1" dirty="0" smtClean="0">
                <a:solidFill>
                  <a:srgbClr val="FFFF00"/>
                </a:solidFill>
              </a:rPr>
              <a:t>Jobs were dangerous, as these young boys who labor in a coal mine will tell you…</a:t>
            </a:r>
            <a:endParaRPr lang="en-US" sz="3600" b="1" dirty="0">
              <a:solidFill>
                <a:srgbClr val="FFFF00"/>
              </a:solidFill>
            </a:endParaRPr>
          </a:p>
        </p:txBody>
      </p:sp>
    </p:spTree>
    <p:extLst>
      <p:ext uri="{BB962C8B-B14F-4D97-AF65-F5344CB8AC3E}">
        <p14:creationId xmlns="" xmlns:p14="http://schemas.microsoft.com/office/powerpoint/2010/main" val="417284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437" y="76200"/>
            <a:ext cx="5486400" cy="792162"/>
          </a:xfrm>
        </p:spPr>
        <p:txBody>
          <a:bodyPr/>
          <a:lstStyle/>
          <a:p>
            <a:r>
              <a:rPr lang="en-US" dirty="0" smtClean="0"/>
              <a:t>Andrew Carnegie</a:t>
            </a:r>
            <a:endParaRPr lang="en-US" dirty="0"/>
          </a:p>
        </p:txBody>
      </p:sp>
      <p:sp>
        <p:nvSpPr>
          <p:cNvPr id="3" name="Content Placeholder 2"/>
          <p:cNvSpPr>
            <a:spLocks noGrp="1"/>
          </p:cNvSpPr>
          <p:nvPr>
            <p:ph idx="1"/>
          </p:nvPr>
        </p:nvSpPr>
        <p:spPr>
          <a:xfrm>
            <a:off x="228599" y="838200"/>
            <a:ext cx="5463235" cy="5715000"/>
          </a:xfrm>
        </p:spPr>
        <p:txBody>
          <a:bodyPr>
            <a:normAutofit fontScale="92500"/>
          </a:bodyPr>
          <a:lstStyle/>
          <a:p>
            <a:r>
              <a:rPr lang="en-US" sz="2600" b="1" dirty="0" smtClean="0">
                <a:solidFill>
                  <a:srgbClr val="FF0000"/>
                </a:solidFill>
              </a:rPr>
              <a:t>Carnegie</a:t>
            </a:r>
            <a:r>
              <a:rPr lang="en-US" sz="2600" dirty="0" smtClean="0"/>
              <a:t> started penniless, but he made his fortune in </a:t>
            </a:r>
            <a:r>
              <a:rPr lang="en-US" sz="2600" b="1" dirty="0" smtClean="0">
                <a:solidFill>
                  <a:srgbClr val="FF0000"/>
                </a:solidFill>
              </a:rPr>
              <a:t>steel</a:t>
            </a:r>
            <a:r>
              <a:rPr lang="en-US" sz="2600" dirty="0" smtClean="0"/>
              <a:t> mills in the Pittsburgh, PA area.</a:t>
            </a:r>
          </a:p>
          <a:p>
            <a:r>
              <a:rPr lang="en-US" sz="2600" dirty="0" smtClean="0"/>
              <a:t>He used </a:t>
            </a:r>
            <a:r>
              <a:rPr lang="en-US" sz="2600" b="1" dirty="0" smtClean="0">
                <a:solidFill>
                  <a:srgbClr val="FF0000"/>
                </a:solidFill>
              </a:rPr>
              <a:t>vertical integration </a:t>
            </a:r>
            <a:r>
              <a:rPr lang="en-US" sz="2600" dirty="0" smtClean="0"/>
              <a:t>to undercut the competition.</a:t>
            </a:r>
          </a:p>
          <a:p>
            <a:r>
              <a:rPr lang="en-US" sz="2600" dirty="0" smtClean="0"/>
              <a:t>He bought his own iron ore fields, coal mines and ships so he could control all phases of steel production.</a:t>
            </a:r>
          </a:p>
          <a:p>
            <a:r>
              <a:rPr lang="en-US" sz="2600" dirty="0" smtClean="0"/>
              <a:t>He </a:t>
            </a:r>
            <a:r>
              <a:rPr lang="en-US" sz="2600" dirty="0"/>
              <a:t>c</a:t>
            </a:r>
            <a:r>
              <a:rPr lang="en-US" sz="2600" dirty="0" smtClean="0"/>
              <a:t>rushed attempts to form labor unions, paid low wages, and forced laborers to work 12 hour days.</a:t>
            </a:r>
          </a:p>
          <a:p>
            <a:r>
              <a:rPr lang="en-US" sz="2600" dirty="0" smtClean="0"/>
              <a:t>The labor strike on Carnegie’s </a:t>
            </a:r>
            <a:r>
              <a:rPr lang="en-US" sz="2600" dirty="0" smtClean="0">
                <a:solidFill>
                  <a:srgbClr val="FF0000"/>
                </a:solidFill>
              </a:rPr>
              <a:t>Homestead Steel Mill </a:t>
            </a:r>
            <a:r>
              <a:rPr lang="en-US" sz="2600" dirty="0" smtClean="0"/>
              <a:t>would be one of the eras most violent.</a:t>
            </a:r>
          </a:p>
        </p:txBody>
      </p:sp>
      <p:pic>
        <p:nvPicPr>
          <p:cNvPr id="6146" name="Picture 2" descr="http://b68389.medialib.glogster.com/media/d5d6e7eee137d8decb478a836993fa68947035d56cb96e49d5b86c27aeb196e7/andrew-carnegi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206" y="76200"/>
            <a:ext cx="1674268" cy="2095500"/>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http://www.battleofhomesteadfoundation.org/images/A_view-of-mill.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7334" r="12665"/>
          <a:stretch/>
        </p:blipFill>
        <p:spPr bwMode="auto">
          <a:xfrm>
            <a:off x="5759931" y="4314825"/>
            <a:ext cx="3307869" cy="2314575"/>
          </a:xfrm>
          <a:prstGeom prst="rect">
            <a:avLst/>
          </a:prstGeom>
          <a:noFill/>
          <a:ln w="38100">
            <a:solidFill>
              <a:schemeClr val="tx1"/>
            </a:solidFill>
          </a:ln>
          <a:extLst>
            <a:ext uri="{909E8E84-426E-40DD-AFC4-6F175D3DCCD1}">
              <a14:hiddenFill xmlns="" xmlns:a14="http://schemas.microsoft.com/office/drawing/2010/main">
                <a:solidFill>
                  <a:srgbClr val="FFFFFF"/>
                </a:solidFill>
              </a14:hiddenFill>
            </a:ext>
          </a:extLst>
        </p:spPr>
      </p:pic>
      <p:pic>
        <p:nvPicPr>
          <p:cNvPr id="6149" name="Picture 5" descr="C:\Users\mike.montgomery\Documents\05 Gilded Age\robber barons.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19" r="66788"/>
          <a:stretch/>
        </p:blipFill>
        <p:spPr bwMode="auto">
          <a:xfrm>
            <a:off x="5691835" y="381000"/>
            <a:ext cx="1547165" cy="3581400"/>
          </a:xfrm>
          <a:prstGeom prst="rect">
            <a:avLst/>
          </a:prstGeom>
          <a:noFill/>
          <a:extLst>
            <a:ext uri="{909E8E84-426E-40DD-AFC4-6F175D3DCCD1}">
              <a14:hiddenFill xmlns="" xmlns:a14="http://schemas.microsoft.com/office/drawing/2010/main">
                <a:solidFill>
                  <a:srgbClr val="FFFFFF"/>
                </a:solidFill>
              </a14:hiddenFill>
            </a:ext>
          </a:extLst>
        </p:spPr>
      </p:pic>
      <p:pic>
        <p:nvPicPr>
          <p:cNvPr id="6151" name="Picture 7" descr="http://buffal0b1ll.com/bikes/images07/150px-Steelmark_logo.gif"/>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419975" y="2543174"/>
            <a:ext cx="1419225" cy="14192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0003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3000"/>
                            </p:stCondLst>
                            <p:childTnLst>
                              <p:par>
                                <p:cTn id="9" presetID="22" presetClass="entr" presetSubtype="8"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childTnLst>
                          </p:cTn>
                        </p:par>
                        <p:par>
                          <p:cTn id="12" fill="hold">
                            <p:stCondLst>
                              <p:cond delay="6000"/>
                            </p:stCondLst>
                            <p:childTnLst>
                              <p:par>
                                <p:cTn id="13" presetID="22" presetClass="entr" presetSubtype="8" fill="hold"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par>
                          <p:cTn id="16" fill="hold">
                            <p:stCondLst>
                              <p:cond delay="9000"/>
                            </p:stCondLst>
                            <p:childTnLst>
                              <p:par>
                                <p:cTn id="17" presetID="22" presetClass="entr" presetSubtype="8" fill="hold"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2000"/>
                                        <p:tgtEl>
                                          <p:spTgt spid="3">
                                            <p:txEl>
                                              <p:pRg st="3" end="3"/>
                                            </p:txEl>
                                          </p:spTgt>
                                        </p:tgtEl>
                                      </p:cBhvr>
                                    </p:animEffect>
                                  </p:childTnLst>
                                </p:cTn>
                              </p:par>
                            </p:childTnLst>
                          </p:cTn>
                        </p:par>
                        <p:par>
                          <p:cTn id="20" fill="hold">
                            <p:stCondLst>
                              <p:cond delay="12000"/>
                            </p:stCondLst>
                            <p:childTnLst>
                              <p:par>
                                <p:cTn id="21" presetID="22" presetClass="entr" presetSubtype="8" fill="hold"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PhoenixTeachers\Monte\A+ Pix\Industrial Revolution\coal mine kid toon.jpg"/>
          <p:cNvPicPr>
            <a:picLocks noChangeAspect="1" noChangeArrowheads="1"/>
          </p:cNvPicPr>
          <p:nvPr/>
        </p:nvPicPr>
        <p:blipFill>
          <a:blip r:embed="rId2" cstate="print"/>
          <a:srcRect/>
          <a:stretch>
            <a:fillRect/>
          </a:stretch>
        </p:blipFill>
        <p:spPr bwMode="auto">
          <a:xfrm>
            <a:off x="228600" y="762000"/>
            <a:ext cx="8786308" cy="5029200"/>
          </a:xfrm>
          <a:prstGeom prst="rect">
            <a:avLst/>
          </a:prstGeom>
          <a:noFill/>
        </p:spPr>
      </p:pic>
    </p:spTree>
    <p:extLst>
      <p:ext uri="{BB962C8B-B14F-4D97-AF65-F5344CB8AC3E}">
        <p14:creationId xmlns="" xmlns:p14="http://schemas.microsoft.com/office/powerpoint/2010/main" val="66541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The Rise of Unions</a:t>
            </a:r>
            <a:endParaRPr lang="en-US" dirty="0"/>
          </a:p>
        </p:txBody>
      </p:sp>
      <p:sp>
        <p:nvSpPr>
          <p:cNvPr id="9" name="Content Placeholder 2"/>
          <p:cNvSpPr>
            <a:spLocks noGrp="1"/>
          </p:cNvSpPr>
          <p:nvPr>
            <p:ph idx="1"/>
          </p:nvPr>
        </p:nvSpPr>
        <p:spPr>
          <a:xfrm>
            <a:off x="0" y="1295400"/>
            <a:ext cx="6858000" cy="5257800"/>
          </a:xfrm>
        </p:spPr>
        <p:txBody>
          <a:bodyPr>
            <a:normAutofit/>
          </a:bodyPr>
          <a:lstStyle/>
          <a:p>
            <a:pPr>
              <a:buFont typeface="Arial" pitchFamily="34" charset="0"/>
              <a:buChar char="•"/>
            </a:pPr>
            <a:r>
              <a:rPr lang="en-US" sz="2600" dirty="0" smtClean="0"/>
              <a:t>As big business grew, workers lost all bargaining power with their employers.</a:t>
            </a:r>
          </a:p>
          <a:p>
            <a:pPr>
              <a:buFont typeface="Arial" pitchFamily="34" charset="0"/>
              <a:buChar char="•"/>
            </a:pPr>
            <a:r>
              <a:rPr lang="en-US" sz="2600" dirty="0" smtClean="0"/>
              <a:t>Most work was unskilled and workers could easily be replaced.</a:t>
            </a:r>
          </a:p>
          <a:p>
            <a:pPr>
              <a:buFont typeface="Arial" pitchFamily="34" charset="0"/>
              <a:buChar char="•"/>
            </a:pPr>
            <a:r>
              <a:rPr lang="en-US" sz="2600" dirty="0" smtClean="0"/>
              <a:t>Some worker began to form </a:t>
            </a:r>
            <a:r>
              <a:rPr lang="en-US" sz="2600" b="1" dirty="0" smtClean="0">
                <a:solidFill>
                  <a:srgbClr val="0070C0"/>
                </a:solidFill>
              </a:rPr>
              <a:t>unions</a:t>
            </a:r>
            <a:r>
              <a:rPr lang="en-US" sz="2600" dirty="0" smtClean="0"/>
              <a:t> in order to act as a group, not as individuals.</a:t>
            </a:r>
          </a:p>
          <a:p>
            <a:pPr>
              <a:buFont typeface="Arial" pitchFamily="34" charset="0"/>
              <a:buChar char="•"/>
            </a:pPr>
            <a:r>
              <a:rPr lang="en-US" sz="2600" dirty="0" smtClean="0"/>
              <a:t>Unions organized </a:t>
            </a:r>
            <a:r>
              <a:rPr lang="en-US" sz="2600" b="1" dirty="0" smtClean="0">
                <a:solidFill>
                  <a:srgbClr val="0070C0"/>
                </a:solidFill>
              </a:rPr>
              <a:t>strikes</a:t>
            </a:r>
            <a:r>
              <a:rPr lang="en-US" sz="2600" dirty="0" smtClean="0"/>
              <a:t> and other forms of protest to get better working conditions.</a:t>
            </a:r>
          </a:p>
          <a:p>
            <a:pPr>
              <a:buFont typeface="Arial" pitchFamily="34" charset="0"/>
              <a:buChar char="•"/>
            </a:pPr>
            <a:r>
              <a:rPr lang="en-US" sz="2600" dirty="0" smtClean="0"/>
              <a:t>Some owners refused to allow unions and would close a factory rather than negotiate with the unions.</a:t>
            </a:r>
            <a:endParaRPr lang="en-US" sz="2600" dirty="0"/>
          </a:p>
        </p:txBody>
      </p:sp>
      <p:pic>
        <p:nvPicPr>
          <p:cNvPr id="7170" name="Picture 2" descr="C:\Users\mike.montgomery\Documents\05 Gilded Age\labor 8-hour-day 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59059" y="914400"/>
            <a:ext cx="2622991" cy="265446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24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100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1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2" presetClass="entr" presetSubtype="8" fill="hold" nodeType="afterEffect">
                                  <p:stCondLst>
                                    <p:cond delay="100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additive="base">
                                        <p:cTn id="18" dur="10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20" fill="hold">
                            <p:stCondLst>
                              <p:cond delay="5000"/>
                            </p:stCondLst>
                            <p:childTnLst>
                              <p:par>
                                <p:cTn id="21" presetID="2" presetClass="entr" presetSubtype="8" fill="hold" nodeType="afterEffect">
                                  <p:stCondLst>
                                    <p:cond delay="1500"/>
                                  </p:stCondLst>
                                  <p:childTnLst>
                                    <p:set>
                                      <p:cBhvr>
                                        <p:cTn id="22" dur="1" fill="hold">
                                          <p:stCondLst>
                                            <p:cond delay="0"/>
                                          </p:stCondLst>
                                        </p:cTn>
                                        <p:tgtEl>
                                          <p:spTgt spid="9">
                                            <p:txEl>
                                              <p:pRg st="2" end="2"/>
                                            </p:txEl>
                                          </p:spTgt>
                                        </p:tgtEl>
                                        <p:attrNameLst>
                                          <p:attrName>style.visibility</p:attrName>
                                        </p:attrNameLst>
                                      </p:cBhvr>
                                      <p:to>
                                        <p:strVal val="visible"/>
                                      </p:to>
                                    </p:set>
                                    <p:anim calcmode="lin" valueType="num">
                                      <p:cBhvr additive="base">
                                        <p:cTn id="23" dur="20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8500"/>
                            </p:stCondLst>
                            <p:childTnLst>
                              <p:par>
                                <p:cTn id="26" presetID="49" presetClass="entr" presetSubtype="0" decel="100000" fill="hold" nodeType="afterEffect">
                                  <p:stCondLst>
                                    <p:cond delay="0"/>
                                  </p:stCondLst>
                                  <p:childTnLst>
                                    <p:set>
                                      <p:cBhvr>
                                        <p:cTn id="27" dur="1" fill="hold">
                                          <p:stCondLst>
                                            <p:cond delay="0"/>
                                          </p:stCondLst>
                                        </p:cTn>
                                        <p:tgtEl>
                                          <p:spTgt spid="7170"/>
                                        </p:tgtEl>
                                        <p:attrNameLst>
                                          <p:attrName>style.visibility</p:attrName>
                                        </p:attrNameLst>
                                      </p:cBhvr>
                                      <p:to>
                                        <p:strVal val="visible"/>
                                      </p:to>
                                    </p:set>
                                    <p:anim calcmode="lin" valueType="num">
                                      <p:cBhvr>
                                        <p:cTn id="28" dur="500" fill="hold"/>
                                        <p:tgtEl>
                                          <p:spTgt spid="7170"/>
                                        </p:tgtEl>
                                        <p:attrNameLst>
                                          <p:attrName>ppt_w</p:attrName>
                                        </p:attrNameLst>
                                      </p:cBhvr>
                                      <p:tavLst>
                                        <p:tav tm="0">
                                          <p:val>
                                            <p:fltVal val="0"/>
                                          </p:val>
                                        </p:tav>
                                        <p:tav tm="100000">
                                          <p:val>
                                            <p:strVal val="#ppt_w"/>
                                          </p:val>
                                        </p:tav>
                                      </p:tavLst>
                                    </p:anim>
                                    <p:anim calcmode="lin" valueType="num">
                                      <p:cBhvr>
                                        <p:cTn id="29" dur="500" fill="hold"/>
                                        <p:tgtEl>
                                          <p:spTgt spid="7170"/>
                                        </p:tgtEl>
                                        <p:attrNameLst>
                                          <p:attrName>ppt_h</p:attrName>
                                        </p:attrNameLst>
                                      </p:cBhvr>
                                      <p:tavLst>
                                        <p:tav tm="0">
                                          <p:val>
                                            <p:fltVal val="0"/>
                                          </p:val>
                                        </p:tav>
                                        <p:tav tm="100000">
                                          <p:val>
                                            <p:strVal val="#ppt_h"/>
                                          </p:val>
                                        </p:tav>
                                      </p:tavLst>
                                    </p:anim>
                                    <p:anim calcmode="lin" valueType="num">
                                      <p:cBhvr>
                                        <p:cTn id="30" dur="500" fill="hold"/>
                                        <p:tgtEl>
                                          <p:spTgt spid="7170"/>
                                        </p:tgtEl>
                                        <p:attrNameLst>
                                          <p:attrName>style.rotation</p:attrName>
                                        </p:attrNameLst>
                                      </p:cBhvr>
                                      <p:tavLst>
                                        <p:tav tm="0">
                                          <p:val>
                                            <p:fltVal val="360"/>
                                          </p:val>
                                        </p:tav>
                                        <p:tav tm="100000">
                                          <p:val>
                                            <p:fltVal val="0"/>
                                          </p:val>
                                        </p:tav>
                                      </p:tavLst>
                                    </p:anim>
                                    <p:animEffect transition="in" filter="fade">
                                      <p:cBhvr>
                                        <p:cTn id="31" dur="500"/>
                                        <p:tgtEl>
                                          <p:spTgt spid="7170"/>
                                        </p:tgtEl>
                                      </p:cBhvr>
                                    </p:animEffect>
                                  </p:childTnLst>
                                </p:cTn>
                              </p:par>
                            </p:childTnLst>
                          </p:cTn>
                        </p:par>
                        <p:par>
                          <p:cTn id="32" fill="hold">
                            <p:stCondLst>
                              <p:cond delay="9000"/>
                            </p:stCondLst>
                            <p:childTnLst>
                              <p:par>
                                <p:cTn id="33" presetID="2" presetClass="entr" presetSubtype="8" fill="hold" nodeType="afterEffect">
                                  <p:stCondLst>
                                    <p:cond delay="1000"/>
                                  </p:stCondLst>
                                  <p:childTnLst>
                                    <p:set>
                                      <p:cBhvr>
                                        <p:cTn id="34" dur="1" fill="hold">
                                          <p:stCondLst>
                                            <p:cond delay="0"/>
                                          </p:stCondLst>
                                        </p:cTn>
                                        <p:tgtEl>
                                          <p:spTgt spid="9">
                                            <p:txEl>
                                              <p:pRg st="3" end="3"/>
                                            </p:txEl>
                                          </p:spTgt>
                                        </p:tgtEl>
                                        <p:attrNameLst>
                                          <p:attrName>style.visibility</p:attrName>
                                        </p:attrNameLst>
                                      </p:cBhvr>
                                      <p:to>
                                        <p:strVal val="visible"/>
                                      </p:to>
                                    </p:set>
                                    <p:anim calcmode="lin" valueType="num">
                                      <p:cBhvr additive="base">
                                        <p:cTn id="35" dur="20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36" dur="20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par>
                          <p:cTn id="37" fill="hold">
                            <p:stCondLst>
                              <p:cond delay="12000"/>
                            </p:stCondLst>
                            <p:childTnLst>
                              <p:par>
                                <p:cTn id="38" presetID="2" presetClass="entr" presetSubtype="8" fill="hold" nodeType="afterEffect">
                                  <p:stCondLst>
                                    <p:cond delay="1000"/>
                                  </p:stCondLst>
                                  <p:childTnLst>
                                    <p:set>
                                      <p:cBhvr>
                                        <p:cTn id="39" dur="1" fill="hold">
                                          <p:stCondLst>
                                            <p:cond delay="0"/>
                                          </p:stCondLst>
                                        </p:cTn>
                                        <p:tgtEl>
                                          <p:spTgt spid="9">
                                            <p:txEl>
                                              <p:pRg st="4" end="4"/>
                                            </p:txEl>
                                          </p:spTgt>
                                        </p:tgtEl>
                                        <p:attrNameLst>
                                          <p:attrName>style.visibility</p:attrName>
                                        </p:attrNameLst>
                                      </p:cBhvr>
                                      <p:to>
                                        <p:strVal val="visible"/>
                                      </p:to>
                                    </p:set>
                                    <p:anim calcmode="lin" valueType="num">
                                      <p:cBhvr additive="base">
                                        <p:cTn id="40" dur="20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41" dur="20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mike.montgomery\Documents\05 Gilded Age\labor strike riot.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2" b="-234"/>
          <a:stretch/>
        </p:blipFill>
        <p:spPr bwMode="auto">
          <a:xfrm>
            <a:off x="98425" y="228600"/>
            <a:ext cx="8816975" cy="6400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2513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66997" cy="868362"/>
          </a:xfrm>
        </p:spPr>
        <p:txBody>
          <a:bodyPr/>
          <a:lstStyle/>
          <a:p>
            <a:r>
              <a:rPr lang="en-US" dirty="0" smtClean="0"/>
              <a:t>Major Unions</a:t>
            </a:r>
            <a:endParaRPr lang="en-US" dirty="0"/>
          </a:p>
        </p:txBody>
      </p:sp>
      <p:sp>
        <p:nvSpPr>
          <p:cNvPr id="3" name="Content Placeholder 2"/>
          <p:cNvSpPr>
            <a:spLocks noGrp="1"/>
          </p:cNvSpPr>
          <p:nvPr>
            <p:ph idx="1"/>
          </p:nvPr>
        </p:nvSpPr>
        <p:spPr>
          <a:xfrm>
            <a:off x="152400" y="1219202"/>
            <a:ext cx="5943600" cy="5181598"/>
          </a:xfrm>
        </p:spPr>
        <p:txBody>
          <a:bodyPr/>
          <a:lstStyle/>
          <a:p>
            <a:r>
              <a:rPr lang="en-US" sz="2600" b="1" dirty="0" smtClean="0">
                <a:solidFill>
                  <a:srgbClr val="7030A0"/>
                </a:solidFill>
              </a:rPr>
              <a:t>Knights of Labor </a:t>
            </a:r>
            <a:r>
              <a:rPr lang="en-US" sz="2600" dirty="0" smtClean="0"/>
              <a:t>created a single national union by joining together skilled and unskilled workers.</a:t>
            </a:r>
          </a:p>
          <a:p>
            <a:r>
              <a:rPr lang="en-US" sz="2600" dirty="0" smtClean="0"/>
              <a:t>They supported equal pay for women and opposed child labor.</a:t>
            </a:r>
          </a:p>
          <a:p>
            <a:r>
              <a:rPr lang="en-US" sz="2600" dirty="0" smtClean="0"/>
              <a:t>They also opposed immigration, as they saw immigrants as competition for their jobs.</a:t>
            </a:r>
          </a:p>
          <a:p>
            <a:r>
              <a:rPr lang="en-US" sz="2600" dirty="0" smtClean="0"/>
              <a:t>But, skilled workers resented being in the same union as unskilled labor and the Union soon fell apart.</a:t>
            </a:r>
            <a:endParaRPr lang="en-US" sz="2600" dirty="0"/>
          </a:p>
        </p:txBody>
      </p:sp>
      <p:pic>
        <p:nvPicPr>
          <p:cNvPr id="8195" name="Picture 3" descr="C:\Users\mike.montgomery\Documents\05 Gilded Age\labor union 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24197" y="4191000"/>
            <a:ext cx="2922856" cy="2375233"/>
          </a:xfrm>
          <a:prstGeom prst="rect">
            <a:avLst/>
          </a:prstGeom>
          <a:noFill/>
          <a:extLst>
            <a:ext uri="{909E8E84-426E-40DD-AFC4-6F175D3DCCD1}">
              <a14:hiddenFill xmlns="" xmlns:a14="http://schemas.microsoft.com/office/drawing/2010/main">
                <a:solidFill>
                  <a:srgbClr val="FFFFFF"/>
                </a:solidFill>
              </a14:hiddenFill>
            </a:ext>
          </a:extLst>
        </p:spPr>
      </p:pic>
      <p:pic>
        <p:nvPicPr>
          <p:cNvPr id="8197" name="Picture 5" descr="http://cobblearning.net/athielen/files/2013/01/319477e5cf5ee4b7ed1934f55b9d1970_1M-ujf95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94425" y="838201"/>
            <a:ext cx="2782400" cy="28825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090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3500"/>
                            </p:stCondLst>
                            <p:childTnLst>
                              <p:par>
                                <p:cTn id="9" presetID="31" presetClass="entr" presetSubtype="0" fill="hold" nodeType="afterEffect">
                                  <p:stCondLst>
                                    <p:cond delay="0"/>
                                  </p:stCondLst>
                                  <p:childTnLst>
                                    <p:set>
                                      <p:cBhvr>
                                        <p:cTn id="10" dur="1" fill="hold">
                                          <p:stCondLst>
                                            <p:cond delay="0"/>
                                          </p:stCondLst>
                                        </p:cTn>
                                        <p:tgtEl>
                                          <p:spTgt spid="8197"/>
                                        </p:tgtEl>
                                        <p:attrNameLst>
                                          <p:attrName>style.visibility</p:attrName>
                                        </p:attrNameLst>
                                      </p:cBhvr>
                                      <p:to>
                                        <p:strVal val="visible"/>
                                      </p:to>
                                    </p:set>
                                    <p:anim calcmode="lin" valueType="num">
                                      <p:cBhvr>
                                        <p:cTn id="11" dur="1000" fill="hold"/>
                                        <p:tgtEl>
                                          <p:spTgt spid="8197"/>
                                        </p:tgtEl>
                                        <p:attrNameLst>
                                          <p:attrName>ppt_w</p:attrName>
                                        </p:attrNameLst>
                                      </p:cBhvr>
                                      <p:tavLst>
                                        <p:tav tm="0">
                                          <p:val>
                                            <p:fltVal val="0"/>
                                          </p:val>
                                        </p:tav>
                                        <p:tav tm="100000">
                                          <p:val>
                                            <p:strVal val="#ppt_w"/>
                                          </p:val>
                                        </p:tav>
                                      </p:tavLst>
                                    </p:anim>
                                    <p:anim calcmode="lin" valueType="num">
                                      <p:cBhvr>
                                        <p:cTn id="12" dur="1000" fill="hold"/>
                                        <p:tgtEl>
                                          <p:spTgt spid="8197"/>
                                        </p:tgtEl>
                                        <p:attrNameLst>
                                          <p:attrName>ppt_h</p:attrName>
                                        </p:attrNameLst>
                                      </p:cBhvr>
                                      <p:tavLst>
                                        <p:tav tm="0">
                                          <p:val>
                                            <p:fltVal val="0"/>
                                          </p:val>
                                        </p:tav>
                                        <p:tav tm="100000">
                                          <p:val>
                                            <p:strVal val="#ppt_h"/>
                                          </p:val>
                                        </p:tav>
                                      </p:tavLst>
                                    </p:anim>
                                    <p:anim calcmode="lin" valueType="num">
                                      <p:cBhvr>
                                        <p:cTn id="13" dur="1000" fill="hold"/>
                                        <p:tgtEl>
                                          <p:spTgt spid="8197"/>
                                        </p:tgtEl>
                                        <p:attrNameLst>
                                          <p:attrName>style.rotation</p:attrName>
                                        </p:attrNameLst>
                                      </p:cBhvr>
                                      <p:tavLst>
                                        <p:tav tm="0">
                                          <p:val>
                                            <p:fltVal val="90"/>
                                          </p:val>
                                        </p:tav>
                                        <p:tav tm="100000">
                                          <p:val>
                                            <p:fltVal val="0"/>
                                          </p:val>
                                        </p:tav>
                                      </p:tavLst>
                                    </p:anim>
                                    <p:animEffect transition="in" filter="fade">
                                      <p:cBhvr>
                                        <p:cTn id="14" dur="1000"/>
                                        <p:tgtEl>
                                          <p:spTgt spid="8197"/>
                                        </p:tgtEl>
                                      </p:cBhvr>
                                    </p:animEffect>
                                  </p:childTnLst>
                                </p:cTn>
                              </p:par>
                            </p:childTnLst>
                          </p:cTn>
                        </p:par>
                        <p:par>
                          <p:cTn id="15" fill="hold">
                            <p:stCondLst>
                              <p:cond delay="4500"/>
                            </p:stCondLst>
                            <p:childTnLst>
                              <p:par>
                                <p:cTn id="16" presetID="22" presetClass="entr" presetSubtype="8" fill="hold" nodeType="afterEffect">
                                  <p:stCondLst>
                                    <p:cond delay="150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2000"/>
                                        <p:tgtEl>
                                          <p:spTgt spid="3">
                                            <p:txEl>
                                              <p:pRg st="1" end="1"/>
                                            </p:txEl>
                                          </p:spTgt>
                                        </p:tgtEl>
                                      </p:cBhvr>
                                    </p:animEffect>
                                  </p:childTnLst>
                                </p:cTn>
                              </p:par>
                            </p:childTnLst>
                          </p:cTn>
                        </p:par>
                        <p:par>
                          <p:cTn id="19" fill="hold">
                            <p:stCondLst>
                              <p:cond delay="8000"/>
                            </p:stCondLst>
                            <p:childTnLst>
                              <p:par>
                                <p:cTn id="20" presetID="22" presetClass="entr" presetSubtype="8" fill="hold" nodeType="afterEffect">
                                  <p:stCondLst>
                                    <p:cond delay="15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2000"/>
                                        <p:tgtEl>
                                          <p:spTgt spid="3">
                                            <p:txEl>
                                              <p:pRg st="2" end="2"/>
                                            </p:txEl>
                                          </p:spTgt>
                                        </p:tgtEl>
                                      </p:cBhvr>
                                    </p:animEffect>
                                  </p:childTnLst>
                                </p:cTn>
                              </p:par>
                            </p:childTnLst>
                          </p:cTn>
                        </p:par>
                        <p:par>
                          <p:cTn id="23" fill="hold">
                            <p:stCondLst>
                              <p:cond delay="11500"/>
                            </p:stCondLst>
                            <p:childTnLst>
                              <p:par>
                                <p:cTn id="24" presetID="22" presetClass="entr" presetSubtype="8" fill="hold" nodeType="afterEffect">
                                  <p:stCondLst>
                                    <p:cond delay="150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8195"/>
                                        </p:tgtEl>
                                      </p:cBhvr>
                                      <p:by x="150000" y="150000"/>
                                    </p:animScale>
                                  </p:childTnLst>
                                </p:cTn>
                              </p:par>
                              <p:par>
                                <p:cTn id="31" presetID="35" presetClass="path" presetSubtype="0" accel="50000" decel="50000" fill="hold" nodeType="withEffect">
                                  <p:stCondLst>
                                    <p:cond delay="0"/>
                                  </p:stCondLst>
                                  <p:childTnLst>
                                    <p:animMotion origin="layout" path="M -3.88889E-6 7.40741E-7 L -0.38784 -0.27315 " pathEditMode="relative" rAng="0" ptsTypes="AA">
                                      <p:cBhvr>
                                        <p:cTn id="32" dur="2000" fill="hold"/>
                                        <p:tgtEl>
                                          <p:spTgt spid="8195"/>
                                        </p:tgtEl>
                                        <p:attrNameLst>
                                          <p:attrName>ppt_x</p:attrName>
                                          <p:attrName>ppt_y</p:attrName>
                                        </p:attrNameLst>
                                      </p:cBhvr>
                                      <p:rCtr x="-19392" y="-136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1"/>
            <a:ext cx="5638800" cy="5638799"/>
          </a:xfrm>
        </p:spPr>
        <p:txBody>
          <a:bodyPr/>
          <a:lstStyle/>
          <a:p>
            <a:r>
              <a:rPr lang="en-US" sz="2600" b="1" dirty="0" smtClean="0">
                <a:solidFill>
                  <a:srgbClr val="7030A0"/>
                </a:solidFill>
              </a:rPr>
              <a:t>American Federation of Labor</a:t>
            </a:r>
            <a:r>
              <a:rPr lang="en-US" sz="2600" dirty="0" smtClean="0"/>
              <a:t> founded by Samuel Gompers hoped to create a union that united workers with similar economic interests.</a:t>
            </a:r>
          </a:p>
          <a:p>
            <a:r>
              <a:rPr lang="en-US" sz="2600" dirty="0" smtClean="0"/>
              <a:t>The </a:t>
            </a:r>
            <a:r>
              <a:rPr lang="en-US" sz="2600" b="1" dirty="0" smtClean="0">
                <a:solidFill>
                  <a:srgbClr val="7030A0"/>
                </a:solidFill>
              </a:rPr>
              <a:t>AFL</a:t>
            </a:r>
            <a:r>
              <a:rPr lang="en-US" sz="2600" dirty="0" smtClean="0"/>
              <a:t> consisted of separate unions made up of skilled labor.</a:t>
            </a:r>
          </a:p>
          <a:p>
            <a:r>
              <a:rPr lang="en-US" sz="2600" dirty="0" smtClean="0"/>
              <a:t>Gompers wanted a </a:t>
            </a:r>
            <a:r>
              <a:rPr lang="en-US" sz="2600" b="1" dirty="0" smtClean="0">
                <a:solidFill>
                  <a:srgbClr val="7030A0"/>
                </a:solidFill>
              </a:rPr>
              <a:t>closed shop</a:t>
            </a:r>
            <a:r>
              <a:rPr lang="en-US" sz="2600" dirty="0" smtClean="0"/>
              <a:t>, where workers had to join the union in order to work.</a:t>
            </a:r>
          </a:p>
          <a:p>
            <a:r>
              <a:rPr lang="en-US" sz="2600" dirty="0" smtClean="0"/>
              <a:t>But the AFL failed because it excluded non-skilled workers.</a:t>
            </a:r>
            <a:endParaRPr lang="en-US" sz="2600" dirty="0"/>
          </a:p>
        </p:txBody>
      </p:sp>
      <p:pic>
        <p:nvPicPr>
          <p:cNvPr id="4" name="Picture 2" descr="http://blog.usw.org/wp-content/uploads/2012/03/afl-cio.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67400" y="609600"/>
            <a:ext cx="2895600" cy="28956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1"/>
          <p:cNvSpPr>
            <a:spLocks noGrp="1"/>
          </p:cNvSpPr>
          <p:nvPr>
            <p:ph type="title"/>
          </p:nvPr>
        </p:nvSpPr>
        <p:spPr>
          <a:xfrm>
            <a:off x="457200" y="274638"/>
            <a:ext cx="5666997" cy="868362"/>
          </a:xfrm>
        </p:spPr>
        <p:txBody>
          <a:bodyPr/>
          <a:lstStyle/>
          <a:p>
            <a:r>
              <a:rPr lang="en-US" dirty="0" smtClean="0"/>
              <a:t>Major Unions</a:t>
            </a:r>
            <a:endParaRPr lang="en-US" dirty="0"/>
          </a:p>
        </p:txBody>
      </p:sp>
      <p:pic>
        <p:nvPicPr>
          <p:cNvPr id="9218" name="Picture 2" descr="http://www.fau.edu/library/images/brody4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67399" y="3962400"/>
            <a:ext cx="3208421" cy="2590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6551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35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4500"/>
                            </p:stCondLst>
                            <p:childTnLst>
                              <p:par>
                                <p:cTn id="16" presetID="22" presetClass="entr" presetSubtype="8" fill="hold" nodeType="afterEffect">
                                  <p:stCondLst>
                                    <p:cond delay="150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2000"/>
                                        <p:tgtEl>
                                          <p:spTgt spid="3">
                                            <p:txEl>
                                              <p:pRg st="1" end="1"/>
                                            </p:txEl>
                                          </p:spTgt>
                                        </p:tgtEl>
                                      </p:cBhvr>
                                    </p:animEffect>
                                  </p:childTnLst>
                                </p:cTn>
                              </p:par>
                            </p:childTnLst>
                          </p:cTn>
                        </p:par>
                        <p:par>
                          <p:cTn id="19" fill="hold">
                            <p:stCondLst>
                              <p:cond delay="8000"/>
                            </p:stCondLst>
                            <p:childTnLst>
                              <p:par>
                                <p:cTn id="20" presetID="22" presetClass="entr" presetSubtype="8" fill="hold" nodeType="afterEffect">
                                  <p:stCondLst>
                                    <p:cond delay="15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2000"/>
                                        <p:tgtEl>
                                          <p:spTgt spid="3">
                                            <p:txEl>
                                              <p:pRg st="2" end="2"/>
                                            </p:txEl>
                                          </p:spTgt>
                                        </p:tgtEl>
                                      </p:cBhvr>
                                    </p:animEffect>
                                  </p:childTnLst>
                                </p:cTn>
                              </p:par>
                            </p:childTnLst>
                          </p:cTn>
                        </p:par>
                        <p:par>
                          <p:cTn id="23" fill="hold">
                            <p:stCondLst>
                              <p:cond delay="11500"/>
                            </p:stCondLst>
                            <p:childTnLst>
                              <p:par>
                                <p:cTn id="24" presetID="42" presetClass="entr" presetSubtype="0" fill="hold" nodeType="afterEffect">
                                  <p:stCondLst>
                                    <p:cond delay="0"/>
                                  </p:stCondLst>
                                  <p:childTnLst>
                                    <p:set>
                                      <p:cBhvr>
                                        <p:cTn id="25" dur="1" fill="hold">
                                          <p:stCondLst>
                                            <p:cond delay="0"/>
                                          </p:stCondLst>
                                        </p:cTn>
                                        <p:tgtEl>
                                          <p:spTgt spid="9218"/>
                                        </p:tgtEl>
                                        <p:attrNameLst>
                                          <p:attrName>style.visibility</p:attrName>
                                        </p:attrNameLst>
                                      </p:cBhvr>
                                      <p:to>
                                        <p:strVal val="visible"/>
                                      </p:to>
                                    </p:set>
                                    <p:animEffect transition="in" filter="fade">
                                      <p:cBhvr>
                                        <p:cTn id="26" dur="1000"/>
                                        <p:tgtEl>
                                          <p:spTgt spid="9218"/>
                                        </p:tgtEl>
                                      </p:cBhvr>
                                    </p:animEffect>
                                    <p:anim calcmode="lin" valueType="num">
                                      <p:cBhvr>
                                        <p:cTn id="27" dur="1000" fill="hold"/>
                                        <p:tgtEl>
                                          <p:spTgt spid="9218"/>
                                        </p:tgtEl>
                                        <p:attrNameLst>
                                          <p:attrName>ppt_x</p:attrName>
                                        </p:attrNameLst>
                                      </p:cBhvr>
                                      <p:tavLst>
                                        <p:tav tm="0">
                                          <p:val>
                                            <p:strVal val="#ppt_x"/>
                                          </p:val>
                                        </p:tav>
                                        <p:tav tm="100000">
                                          <p:val>
                                            <p:strVal val="#ppt_x"/>
                                          </p:val>
                                        </p:tav>
                                      </p:tavLst>
                                    </p:anim>
                                    <p:anim calcmode="lin" valueType="num">
                                      <p:cBhvr>
                                        <p:cTn id="28" dur="1000" fill="hold"/>
                                        <p:tgtEl>
                                          <p:spTgt spid="9218"/>
                                        </p:tgtEl>
                                        <p:attrNameLst>
                                          <p:attrName>ppt_y</p:attrName>
                                        </p:attrNameLst>
                                      </p:cBhvr>
                                      <p:tavLst>
                                        <p:tav tm="0">
                                          <p:val>
                                            <p:strVal val="#ppt_y+.1"/>
                                          </p:val>
                                        </p:tav>
                                        <p:tav tm="100000">
                                          <p:val>
                                            <p:strVal val="#ppt_y"/>
                                          </p:val>
                                        </p:tav>
                                      </p:tavLst>
                                    </p:anim>
                                  </p:childTnLst>
                                </p:cTn>
                              </p:par>
                            </p:childTnLst>
                          </p:cTn>
                        </p:par>
                        <p:par>
                          <p:cTn id="29" fill="hold">
                            <p:stCondLst>
                              <p:cond delay="12500"/>
                            </p:stCondLst>
                            <p:childTnLst>
                              <p:par>
                                <p:cTn id="30" presetID="22" presetClass="entr" presetSubtype="8" fill="hold" nodeType="afterEffect">
                                  <p:stCondLst>
                                    <p:cond delay="150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53500" cy="868362"/>
          </a:xfrm>
        </p:spPr>
        <p:txBody>
          <a:bodyPr/>
          <a:lstStyle/>
          <a:p>
            <a:r>
              <a:rPr lang="en-US" sz="4000" dirty="0" smtClean="0"/>
              <a:t>Government Attitude Towards Unions</a:t>
            </a:r>
            <a:endParaRPr lang="en-US" sz="4000" dirty="0"/>
          </a:p>
        </p:txBody>
      </p:sp>
      <p:sp>
        <p:nvSpPr>
          <p:cNvPr id="3" name="Content Placeholder 2"/>
          <p:cNvSpPr>
            <a:spLocks noGrp="1"/>
          </p:cNvSpPr>
          <p:nvPr>
            <p:ph idx="1"/>
          </p:nvPr>
        </p:nvSpPr>
        <p:spPr>
          <a:xfrm>
            <a:off x="0" y="1699418"/>
            <a:ext cx="4800600" cy="4525963"/>
          </a:xfrm>
        </p:spPr>
        <p:txBody>
          <a:bodyPr/>
          <a:lstStyle/>
          <a:p>
            <a:r>
              <a:rPr lang="en-US" sz="2600" dirty="0" smtClean="0"/>
              <a:t>Government leaders were critical towards unions, they favored business over labor.</a:t>
            </a:r>
          </a:p>
          <a:p>
            <a:r>
              <a:rPr lang="en-US" sz="2600" dirty="0" smtClean="0"/>
              <a:t>More than 20,000 strikes occurred between 1880 and 1900, some were violent.</a:t>
            </a:r>
          </a:p>
          <a:p>
            <a:r>
              <a:rPr lang="en-US" sz="2600" dirty="0" smtClean="0"/>
              <a:t>Government officials feared union strikes would have a negative impact on the USA’s economy.</a:t>
            </a:r>
            <a:endParaRPr lang="en-US" sz="2600" dirty="0"/>
          </a:p>
        </p:txBody>
      </p:sp>
      <p:pic>
        <p:nvPicPr>
          <p:cNvPr id="10242" name="Picture 2" descr="C:\Users\mike.montgomery\Documents\05 Gilded Age\Labor anti.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9337"/>
          <a:stretch/>
        </p:blipFill>
        <p:spPr bwMode="auto">
          <a:xfrm>
            <a:off x="4800600" y="1295400"/>
            <a:ext cx="4260768" cy="50622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6551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par>
                                <p:cTn id="8" presetID="31" presetClass="entr" presetSubtype="0"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 calcmode="lin" valueType="num">
                                      <p:cBhvr>
                                        <p:cTn id="10" dur="1000" fill="hold"/>
                                        <p:tgtEl>
                                          <p:spTgt spid="10242"/>
                                        </p:tgtEl>
                                        <p:attrNameLst>
                                          <p:attrName>ppt_w</p:attrName>
                                        </p:attrNameLst>
                                      </p:cBhvr>
                                      <p:tavLst>
                                        <p:tav tm="0">
                                          <p:val>
                                            <p:fltVal val="0"/>
                                          </p:val>
                                        </p:tav>
                                        <p:tav tm="100000">
                                          <p:val>
                                            <p:strVal val="#ppt_w"/>
                                          </p:val>
                                        </p:tav>
                                      </p:tavLst>
                                    </p:anim>
                                    <p:anim calcmode="lin" valueType="num">
                                      <p:cBhvr>
                                        <p:cTn id="11" dur="1000" fill="hold"/>
                                        <p:tgtEl>
                                          <p:spTgt spid="10242"/>
                                        </p:tgtEl>
                                        <p:attrNameLst>
                                          <p:attrName>ppt_h</p:attrName>
                                        </p:attrNameLst>
                                      </p:cBhvr>
                                      <p:tavLst>
                                        <p:tav tm="0">
                                          <p:val>
                                            <p:fltVal val="0"/>
                                          </p:val>
                                        </p:tav>
                                        <p:tav tm="100000">
                                          <p:val>
                                            <p:strVal val="#ppt_h"/>
                                          </p:val>
                                        </p:tav>
                                      </p:tavLst>
                                    </p:anim>
                                    <p:anim calcmode="lin" valueType="num">
                                      <p:cBhvr>
                                        <p:cTn id="12" dur="1000" fill="hold"/>
                                        <p:tgtEl>
                                          <p:spTgt spid="10242"/>
                                        </p:tgtEl>
                                        <p:attrNameLst>
                                          <p:attrName>style.rotation</p:attrName>
                                        </p:attrNameLst>
                                      </p:cBhvr>
                                      <p:tavLst>
                                        <p:tav tm="0">
                                          <p:val>
                                            <p:fltVal val="90"/>
                                          </p:val>
                                        </p:tav>
                                        <p:tav tm="100000">
                                          <p:val>
                                            <p:fltVal val="0"/>
                                          </p:val>
                                        </p:tav>
                                      </p:tavLst>
                                    </p:anim>
                                    <p:animEffect transition="in" filter="fade">
                                      <p:cBhvr>
                                        <p:cTn id="13" dur="1000"/>
                                        <p:tgtEl>
                                          <p:spTgt spid="10242"/>
                                        </p:tgtEl>
                                      </p:cBhvr>
                                    </p:animEffect>
                                  </p:childTnLst>
                                </p:cTn>
                              </p:par>
                            </p:childTnLst>
                          </p:cTn>
                        </p:par>
                        <p:par>
                          <p:cTn id="14" fill="hold">
                            <p:stCondLst>
                              <p:cond delay="3000"/>
                            </p:stCondLst>
                            <p:childTnLst>
                              <p:par>
                                <p:cTn id="15" presetID="22" presetClass="entr" presetSubtype="8" fill="hold" nodeType="afterEffect">
                                  <p:stCondLst>
                                    <p:cond delay="10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2000"/>
                                        <p:tgtEl>
                                          <p:spTgt spid="3">
                                            <p:txEl>
                                              <p:pRg st="1" end="1"/>
                                            </p:txEl>
                                          </p:spTgt>
                                        </p:tgtEl>
                                      </p:cBhvr>
                                    </p:animEffect>
                                  </p:childTnLst>
                                </p:cTn>
                              </p:par>
                            </p:childTnLst>
                          </p:cTn>
                        </p:par>
                        <p:par>
                          <p:cTn id="18" fill="hold">
                            <p:stCondLst>
                              <p:cond delay="6000"/>
                            </p:stCondLst>
                            <p:childTnLst>
                              <p:par>
                                <p:cTn id="19" presetID="22" presetClass="entr" presetSubtype="8" fill="hold" nodeType="after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Union Strikes and the Public</a:t>
            </a:r>
            <a:endParaRPr lang="en-US" dirty="0"/>
          </a:p>
        </p:txBody>
      </p:sp>
      <p:sp>
        <p:nvSpPr>
          <p:cNvPr id="3" name="Content Placeholder 2"/>
          <p:cNvSpPr>
            <a:spLocks noGrp="1"/>
          </p:cNvSpPr>
          <p:nvPr>
            <p:ph idx="1"/>
          </p:nvPr>
        </p:nvSpPr>
        <p:spPr>
          <a:xfrm>
            <a:off x="457200" y="1423193"/>
            <a:ext cx="8229600" cy="4754563"/>
          </a:xfrm>
        </p:spPr>
        <p:txBody>
          <a:bodyPr/>
          <a:lstStyle/>
          <a:p>
            <a:r>
              <a:rPr lang="en-US" sz="2600" dirty="0" smtClean="0"/>
              <a:t>Public opinion also favored the idea of laissez-faire policies, of little government involvement.</a:t>
            </a:r>
          </a:p>
          <a:p>
            <a:r>
              <a:rPr lang="en-US" sz="2600" dirty="0" smtClean="0"/>
              <a:t>Most believed that businesses had the right to hire and fire whoever they wanted.</a:t>
            </a:r>
          </a:p>
          <a:p>
            <a:r>
              <a:rPr lang="en-US" sz="2600" dirty="0" smtClean="0"/>
              <a:t>They feared unions would lead to higher prices.</a:t>
            </a:r>
          </a:p>
          <a:p>
            <a:r>
              <a:rPr lang="en-US" sz="2600" b="1" dirty="0" smtClean="0">
                <a:solidFill>
                  <a:srgbClr val="C00000"/>
                </a:solidFill>
              </a:rPr>
              <a:t>The Haymarket Affair</a:t>
            </a:r>
            <a:r>
              <a:rPr lang="en-US" sz="2600" dirty="0" smtClean="0"/>
              <a:t> of 1886 emphasized the violence that had become associated with union strikes.</a:t>
            </a:r>
          </a:p>
          <a:p>
            <a:r>
              <a:rPr lang="en-US" sz="2600" dirty="0" smtClean="0"/>
              <a:t>Other infamous strikes included:</a:t>
            </a:r>
          </a:p>
          <a:p>
            <a:pPr lvl="1"/>
            <a:r>
              <a:rPr lang="en-US" sz="2200" dirty="0" smtClean="0"/>
              <a:t>Pullman Strike</a:t>
            </a:r>
          </a:p>
          <a:p>
            <a:pPr lvl="1"/>
            <a:r>
              <a:rPr lang="en-US" sz="2200" dirty="0" smtClean="0"/>
              <a:t>Homestead Steel Strike </a:t>
            </a:r>
            <a:endParaRPr lang="en-US" sz="2200" dirty="0"/>
          </a:p>
        </p:txBody>
      </p:sp>
    </p:spTree>
    <p:extLst>
      <p:ext uri="{BB962C8B-B14F-4D97-AF65-F5344CB8AC3E}">
        <p14:creationId xmlns="" xmlns:p14="http://schemas.microsoft.com/office/powerpoint/2010/main" val="246551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3000"/>
                            </p:stCondLst>
                            <p:childTnLst>
                              <p:par>
                                <p:cTn id="9" presetID="22" presetClass="entr" presetSubtype="8"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childTnLst>
                          </p:cTn>
                        </p:par>
                        <p:par>
                          <p:cTn id="12" fill="hold">
                            <p:stCondLst>
                              <p:cond delay="6000"/>
                            </p:stCondLst>
                            <p:childTnLst>
                              <p:par>
                                <p:cTn id="13" presetID="22" presetClass="entr" presetSubtype="8" fill="hold"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par>
                          <p:cTn id="16" fill="hold">
                            <p:stCondLst>
                              <p:cond delay="9000"/>
                            </p:stCondLst>
                            <p:childTnLst>
                              <p:par>
                                <p:cTn id="17" presetID="22" presetClass="entr" presetSubtype="8" fill="hold"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2000"/>
                                        <p:tgtEl>
                                          <p:spTgt spid="3">
                                            <p:txEl>
                                              <p:pRg st="3" end="3"/>
                                            </p:txEl>
                                          </p:spTgt>
                                        </p:tgtEl>
                                      </p:cBhvr>
                                    </p:animEffect>
                                  </p:childTnLst>
                                </p:cTn>
                              </p:par>
                            </p:childTnLst>
                          </p:cTn>
                        </p:par>
                        <p:par>
                          <p:cTn id="20" fill="hold">
                            <p:stCondLst>
                              <p:cond delay="12000"/>
                            </p:stCondLst>
                            <p:childTnLst>
                              <p:par>
                                <p:cTn id="21" presetID="22" presetClass="entr" presetSubtype="8" fill="hold"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2000"/>
                                        <p:tgtEl>
                                          <p:spTgt spid="3">
                                            <p:txEl>
                                              <p:pRg st="4" end="4"/>
                                            </p:txEl>
                                          </p:spTgt>
                                        </p:tgtEl>
                                      </p:cBhvr>
                                    </p:animEffect>
                                  </p:childTnLst>
                                </p:cTn>
                              </p:par>
                            </p:childTnLst>
                          </p:cTn>
                        </p:par>
                        <p:par>
                          <p:cTn id="24" fill="hold">
                            <p:stCondLst>
                              <p:cond delay="15000"/>
                            </p:stCondLst>
                            <p:childTnLst>
                              <p:par>
                                <p:cTn id="25" presetID="22" presetClass="entr" presetSubtype="8" fill="hold" nodeType="afterEffect">
                                  <p:stCondLst>
                                    <p:cond delay="1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2000"/>
                                        <p:tgtEl>
                                          <p:spTgt spid="3">
                                            <p:txEl>
                                              <p:pRg st="5" end="5"/>
                                            </p:txEl>
                                          </p:spTgt>
                                        </p:tgtEl>
                                      </p:cBhvr>
                                    </p:animEffect>
                                  </p:childTnLst>
                                </p:cTn>
                              </p:par>
                            </p:childTnLst>
                          </p:cTn>
                        </p:par>
                        <p:par>
                          <p:cTn id="28" fill="hold">
                            <p:stCondLst>
                              <p:cond delay="18000"/>
                            </p:stCondLst>
                            <p:childTnLst>
                              <p:par>
                                <p:cTn id="29" presetID="22" presetClass="entr" presetSubtype="8" fill="hold" nodeType="afterEffect">
                                  <p:stCondLst>
                                    <p:cond delay="10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C:\Users\mike.montgomery\Documents\05 Gilded Age\Labor Haymarke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270164"/>
            <a:ext cx="8776810" cy="62484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981200" y="493693"/>
            <a:ext cx="6629400" cy="954107"/>
          </a:xfrm>
          <a:prstGeom prst="rect">
            <a:avLst/>
          </a:prstGeom>
          <a:noFill/>
        </p:spPr>
        <p:txBody>
          <a:bodyPr wrap="square" rtlCol="0">
            <a:spAutoFit/>
          </a:bodyPr>
          <a:lstStyle/>
          <a:p>
            <a:r>
              <a:rPr lang="en-US" sz="2800" dirty="0" smtClean="0">
                <a:solidFill>
                  <a:schemeClr val="bg1"/>
                </a:solidFill>
              </a:rPr>
              <a:t>Strikes like the ‘Haymarket Affair were often associated with violence</a:t>
            </a:r>
            <a:endParaRPr lang="en-US" sz="2800" dirty="0">
              <a:solidFill>
                <a:schemeClr val="bg1"/>
              </a:solidFill>
            </a:endParaRPr>
          </a:p>
        </p:txBody>
      </p:sp>
    </p:spTree>
    <p:extLst>
      <p:ext uri="{BB962C8B-B14F-4D97-AF65-F5344CB8AC3E}">
        <p14:creationId xmlns="" xmlns:p14="http://schemas.microsoft.com/office/powerpoint/2010/main" val="241030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left)">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mike.montgomery\Documents\05 Gilded Age\labor strike Haymarke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390" y="152400"/>
            <a:ext cx="9005410" cy="655319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421574" y="76200"/>
            <a:ext cx="7655626" cy="1815882"/>
          </a:xfrm>
          <a:prstGeom prst="rect">
            <a:avLst/>
          </a:prstGeom>
          <a:noFill/>
        </p:spPr>
        <p:txBody>
          <a:bodyPr wrap="square" rtlCol="0">
            <a:spAutoFit/>
          </a:bodyPr>
          <a:lstStyle/>
          <a:p>
            <a:r>
              <a:rPr lang="en-US" sz="2800" dirty="0" smtClean="0"/>
              <a:t>Owners and managers would hire private security to harass or injure workers that had gone on strike….  </a:t>
            </a:r>
          </a:p>
          <a:p>
            <a:r>
              <a:rPr lang="en-US" sz="2800" dirty="0" smtClean="0"/>
              <a:t>As in the case of the Homestead Steel Strike</a:t>
            </a:r>
            <a:endParaRPr lang="en-US" sz="2800" dirty="0"/>
          </a:p>
        </p:txBody>
      </p:sp>
    </p:spTree>
    <p:extLst>
      <p:ext uri="{BB962C8B-B14F-4D97-AF65-F5344CB8AC3E}">
        <p14:creationId xmlns="" xmlns:p14="http://schemas.microsoft.com/office/powerpoint/2010/main" val="158670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left)">
                                      <p:cBhvr>
                                        <p:cTn id="13" dur="500"/>
                                        <p:tgtEl>
                                          <p:spTgt spid="6">
                                            <p:txEl>
                                              <p:pRg st="0" end="0"/>
                                            </p:txEl>
                                          </p:spTgt>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mike.montgomery\Documents\05 Gilded Age\labor strike pullma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1122" y="0"/>
            <a:ext cx="8997044" cy="681008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453242" y="4876800"/>
            <a:ext cx="6480958" cy="1384995"/>
          </a:xfrm>
          <a:prstGeom prst="rect">
            <a:avLst/>
          </a:prstGeom>
          <a:noFill/>
        </p:spPr>
        <p:txBody>
          <a:bodyPr wrap="square" rtlCol="0">
            <a:spAutoFit/>
          </a:bodyPr>
          <a:lstStyle/>
          <a:p>
            <a:r>
              <a:rPr lang="en-US" sz="2800" dirty="0" smtClean="0"/>
              <a:t>When things became to violent, the government would send in the military to take control of the situation</a:t>
            </a:r>
            <a:endParaRPr lang="en-US" sz="2800" dirty="0"/>
          </a:p>
        </p:txBody>
      </p:sp>
    </p:spTree>
    <p:extLst>
      <p:ext uri="{BB962C8B-B14F-4D97-AF65-F5344CB8AC3E}">
        <p14:creationId xmlns="" xmlns:p14="http://schemas.microsoft.com/office/powerpoint/2010/main" val="79380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left)">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C:\Users\mike.montgomery\Documents\05 Gilded Age\standard oil.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2106" r="12106"/>
          <a:stretch/>
        </p:blipFill>
        <p:spPr bwMode="auto">
          <a:xfrm>
            <a:off x="7349044" y="2438400"/>
            <a:ext cx="1566356" cy="126903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228600" y="152400"/>
            <a:ext cx="4953000" cy="792162"/>
          </a:xfrm>
        </p:spPr>
        <p:txBody>
          <a:bodyPr/>
          <a:lstStyle/>
          <a:p>
            <a:r>
              <a:rPr lang="en-US" dirty="0" smtClean="0"/>
              <a:t>John D. Rockefeller</a:t>
            </a:r>
            <a:endParaRPr lang="en-US" dirty="0"/>
          </a:p>
        </p:txBody>
      </p:sp>
      <p:sp>
        <p:nvSpPr>
          <p:cNvPr id="3" name="Content Placeholder 2"/>
          <p:cNvSpPr>
            <a:spLocks noGrp="1"/>
          </p:cNvSpPr>
          <p:nvPr>
            <p:ph idx="1"/>
          </p:nvPr>
        </p:nvSpPr>
        <p:spPr>
          <a:xfrm>
            <a:off x="-1" y="914400"/>
            <a:ext cx="5635071" cy="5638800"/>
          </a:xfrm>
        </p:spPr>
        <p:txBody>
          <a:bodyPr>
            <a:noAutofit/>
          </a:bodyPr>
          <a:lstStyle/>
          <a:p>
            <a:r>
              <a:rPr lang="en-US" sz="2600" b="1" dirty="0" smtClean="0">
                <a:solidFill>
                  <a:srgbClr val="FF0000"/>
                </a:solidFill>
              </a:rPr>
              <a:t>Rockefeller </a:t>
            </a:r>
            <a:r>
              <a:rPr lang="en-US" sz="2600" dirty="0" smtClean="0"/>
              <a:t>started out poor, but made his fortune in</a:t>
            </a:r>
            <a:r>
              <a:rPr lang="en-US" sz="2600" b="1" dirty="0" smtClean="0">
                <a:solidFill>
                  <a:srgbClr val="FF0000"/>
                </a:solidFill>
              </a:rPr>
              <a:t> oil </a:t>
            </a:r>
            <a:r>
              <a:rPr lang="en-US" sz="2600" dirty="0" smtClean="0"/>
              <a:t>in Ohio.</a:t>
            </a:r>
          </a:p>
          <a:p>
            <a:r>
              <a:rPr lang="en-US" sz="2600" dirty="0" smtClean="0"/>
              <a:t>Kerosene, for lighting, made him millions, later  the gasoline industry, would make him even richer.</a:t>
            </a:r>
          </a:p>
          <a:p>
            <a:r>
              <a:rPr lang="en-US" sz="2600" dirty="0" smtClean="0"/>
              <a:t>Rockefeller used </a:t>
            </a:r>
            <a:r>
              <a:rPr lang="en-US" sz="2600" b="1" dirty="0" smtClean="0">
                <a:solidFill>
                  <a:srgbClr val="FF0000"/>
                </a:solidFill>
              </a:rPr>
              <a:t>horizontal integration</a:t>
            </a:r>
            <a:r>
              <a:rPr lang="en-US" sz="2600" dirty="0" smtClean="0"/>
              <a:t> and ruthless tactics to drive his competition out of business, then he would buy them out.</a:t>
            </a:r>
          </a:p>
          <a:p>
            <a:r>
              <a:rPr lang="en-US" sz="2600" dirty="0"/>
              <a:t>H</a:t>
            </a:r>
            <a:r>
              <a:rPr lang="en-US" sz="2600" dirty="0" smtClean="0"/>
              <a:t>is </a:t>
            </a:r>
            <a:r>
              <a:rPr lang="en-US" sz="2600" b="1" dirty="0" smtClean="0">
                <a:solidFill>
                  <a:srgbClr val="FF0000"/>
                </a:solidFill>
              </a:rPr>
              <a:t>Standard Oil Co</a:t>
            </a:r>
            <a:r>
              <a:rPr lang="en-US" sz="2600" dirty="0" smtClean="0"/>
              <a:t>. became a </a:t>
            </a:r>
            <a:r>
              <a:rPr lang="en-US" sz="2600" dirty="0" smtClean="0">
                <a:solidFill>
                  <a:srgbClr val="FF0000"/>
                </a:solidFill>
              </a:rPr>
              <a:t>trust</a:t>
            </a:r>
            <a:r>
              <a:rPr lang="en-US" sz="2600" dirty="0" smtClean="0"/>
              <a:t>, with him owning most of the shares.</a:t>
            </a:r>
          </a:p>
          <a:p>
            <a:r>
              <a:rPr lang="en-US" sz="2600" dirty="0" smtClean="0"/>
              <a:t>Later it  would be a </a:t>
            </a:r>
            <a:r>
              <a:rPr lang="en-US" sz="2600" dirty="0" smtClean="0">
                <a:solidFill>
                  <a:srgbClr val="FF0000"/>
                </a:solidFill>
              </a:rPr>
              <a:t>monopoly</a:t>
            </a:r>
            <a:r>
              <a:rPr lang="en-US" sz="2600" dirty="0" smtClean="0"/>
              <a:t> as he controlled 90% of all oil refined.</a:t>
            </a:r>
          </a:p>
        </p:txBody>
      </p:sp>
      <p:pic>
        <p:nvPicPr>
          <p:cNvPr id="5124" name="Picture 4" descr="http://www.freeinfosociety.com/media/images/989.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32469" y="152400"/>
            <a:ext cx="1835331" cy="2286000"/>
          </a:xfrm>
          <a:prstGeom prst="rect">
            <a:avLst/>
          </a:prstGeom>
          <a:noFill/>
          <a:extLst>
            <a:ext uri="{909E8E84-426E-40DD-AFC4-6F175D3DCCD1}">
              <a14:hiddenFill xmlns="" xmlns:a14="http://schemas.microsoft.com/office/drawing/2010/main">
                <a:solidFill>
                  <a:srgbClr val="FFFFFF"/>
                </a:solidFill>
              </a14:hiddenFill>
            </a:ext>
          </a:extLst>
        </p:spPr>
      </p:pic>
      <p:pic>
        <p:nvPicPr>
          <p:cNvPr id="5134" name="Picture 14" descr="C:\Users\mike.montgomery\Documents\05 Gilded Age\robber barons.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67099" r="1512"/>
          <a:stretch/>
        </p:blipFill>
        <p:spPr bwMode="auto">
          <a:xfrm>
            <a:off x="5635071" y="304801"/>
            <a:ext cx="1527729" cy="3276599"/>
          </a:xfrm>
          <a:prstGeom prst="rect">
            <a:avLst/>
          </a:prstGeom>
          <a:noFill/>
          <a:extLst>
            <a:ext uri="{909E8E84-426E-40DD-AFC4-6F175D3DCCD1}">
              <a14:hiddenFill xmlns="" xmlns:a14="http://schemas.microsoft.com/office/drawing/2010/main">
                <a:solidFill>
                  <a:srgbClr val="FFFFFF"/>
                </a:solidFill>
              </a14:hiddenFill>
            </a:ext>
          </a:extLst>
        </p:spPr>
      </p:pic>
      <p:pic>
        <p:nvPicPr>
          <p:cNvPr id="5136" name="Picture 16" descr="http://cdn2.all-art.org/Visual_History/modern%20era/11/430%20copy%204.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813512" y="3942587"/>
            <a:ext cx="3178087" cy="2458213"/>
          </a:xfrm>
          <a:prstGeom prst="rect">
            <a:avLst/>
          </a:prstGeom>
          <a:noFill/>
          <a:ln w="38100">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0003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3000"/>
                            </p:stCondLst>
                            <p:childTnLst>
                              <p:par>
                                <p:cTn id="9" presetID="22" presetClass="entr" presetSubtype="8"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childTnLst>
                          </p:cTn>
                        </p:par>
                        <p:par>
                          <p:cTn id="12" fill="hold">
                            <p:stCondLst>
                              <p:cond delay="6000"/>
                            </p:stCondLst>
                            <p:childTnLst>
                              <p:par>
                                <p:cTn id="13" presetID="22" presetClass="entr" presetSubtype="8" fill="hold"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par>
                          <p:cTn id="16" fill="hold">
                            <p:stCondLst>
                              <p:cond delay="9000"/>
                            </p:stCondLst>
                            <p:childTnLst>
                              <p:par>
                                <p:cTn id="17" presetID="22" presetClass="entr" presetSubtype="8" fill="hold"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2000"/>
                                        <p:tgtEl>
                                          <p:spTgt spid="3">
                                            <p:txEl>
                                              <p:pRg st="3" end="3"/>
                                            </p:txEl>
                                          </p:spTgt>
                                        </p:tgtEl>
                                      </p:cBhvr>
                                    </p:animEffect>
                                  </p:childTnLst>
                                </p:cTn>
                              </p:par>
                            </p:childTnLst>
                          </p:cTn>
                        </p:par>
                        <p:par>
                          <p:cTn id="20" fill="hold">
                            <p:stCondLst>
                              <p:cond delay="12000"/>
                            </p:stCondLst>
                            <p:childTnLst>
                              <p:par>
                                <p:cTn id="21" presetID="22" presetClass="entr" presetSubtype="8" fill="hold"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Free Enterprise System</a:t>
            </a:r>
            <a:endParaRPr lang="en-US" dirty="0"/>
          </a:p>
        </p:txBody>
      </p:sp>
      <p:sp>
        <p:nvSpPr>
          <p:cNvPr id="3" name="Content Placeholder 2"/>
          <p:cNvSpPr>
            <a:spLocks noGrp="1"/>
          </p:cNvSpPr>
          <p:nvPr>
            <p:ph idx="1"/>
          </p:nvPr>
        </p:nvSpPr>
        <p:spPr>
          <a:xfrm>
            <a:off x="457200" y="1143000"/>
            <a:ext cx="8229600" cy="5410200"/>
          </a:xfrm>
        </p:spPr>
        <p:txBody>
          <a:bodyPr>
            <a:normAutofit lnSpcReduction="10000"/>
          </a:bodyPr>
          <a:lstStyle/>
          <a:p>
            <a:r>
              <a:rPr lang="en-US" dirty="0" smtClean="0"/>
              <a:t>Individuals are free to produce and sell whatever they chose to.</a:t>
            </a:r>
          </a:p>
          <a:p>
            <a:r>
              <a:rPr lang="en-US" dirty="0" smtClean="0"/>
              <a:t>People go into business to make a profit.</a:t>
            </a:r>
          </a:p>
          <a:p>
            <a:r>
              <a:rPr lang="en-US" dirty="0" smtClean="0"/>
              <a:t>Prices are set by supply and demand.</a:t>
            </a:r>
          </a:p>
          <a:p>
            <a:r>
              <a:rPr lang="en-US" dirty="0" smtClean="0"/>
              <a:t>Inefficient companies that are unable to compete are driven out of business.</a:t>
            </a:r>
          </a:p>
          <a:p>
            <a:r>
              <a:rPr lang="en-US" dirty="0" smtClean="0"/>
              <a:t>Government has a limited involvement in :</a:t>
            </a:r>
          </a:p>
          <a:p>
            <a:pPr lvl="1"/>
            <a:r>
              <a:rPr lang="en-US" dirty="0" smtClean="0"/>
              <a:t>protection of property and contracts, </a:t>
            </a:r>
          </a:p>
          <a:p>
            <a:pPr lvl="1"/>
            <a:r>
              <a:rPr lang="en-US" dirty="0" smtClean="0"/>
              <a:t>passing protective tariffs, </a:t>
            </a:r>
          </a:p>
          <a:p>
            <a:pPr lvl="1"/>
            <a:r>
              <a:rPr lang="en-US" dirty="0" smtClean="0"/>
              <a:t>establishing a system of patents.</a:t>
            </a:r>
            <a:endParaRPr lang="en-US" dirty="0"/>
          </a:p>
        </p:txBody>
      </p:sp>
    </p:spTree>
    <p:extLst>
      <p:ext uri="{BB962C8B-B14F-4D97-AF65-F5344CB8AC3E}">
        <p14:creationId xmlns="" xmlns:p14="http://schemas.microsoft.com/office/powerpoint/2010/main" val="246683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3000"/>
                            </p:stCondLst>
                            <p:childTnLst>
                              <p:par>
                                <p:cTn id="9" presetID="22" presetClass="entr" presetSubtype="8"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childTnLst>
                          </p:cTn>
                        </p:par>
                        <p:par>
                          <p:cTn id="12" fill="hold">
                            <p:stCondLst>
                              <p:cond delay="6000"/>
                            </p:stCondLst>
                            <p:childTnLst>
                              <p:par>
                                <p:cTn id="13" presetID="22" presetClass="entr" presetSubtype="8" fill="hold"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par>
                          <p:cTn id="16" fill="hold">
                            <p:stCondLst>
                              <p:cond delay="9000"/>
                            </p:stCondLst>
                            <p:childTnLst>
                              <p:par>
                                <p:cTn id="17" presetID="22" presetClass="entr" presetSubtype="8" fill="hold"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2000"/>
                                        <p:tgtEl>
                                          <p:spTgt spid="3">
                                            <p:txEl>
                                              <p:pRg st="3" end="3"/>
                                            </p:txEl>
                                          </p:spTgt>
                                        </p:tgtEl>
                                      </p:cBhvr>
                                    </p:animEffect>
                                  </p:childTnLst>
                                </p:cTn>
                              </p:par>
                            </p:childTnLst>
                          </p:cTn>
                        </p:par>
                        <p:par>
                          <p:cTn id="20" fill="hold">
                            <p:stCondLst>
                              <p:cond delay="12000"/>
                            </p:stCondLst>
                            <p:childTnLst>
                              <p:par>
                                <p:cTn id="21" presetID="22" presetClass="entr" presetSubtype="8" fill="hold"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2000"/>
                                        <p:tgtEl>
                                          <p:spTgt spid="3">
                                            <p:txEl>
                                              <p:pRg st="4" end="4"/>
                                            </p:txEl>
                                          </p:spTgt>
                                        </p:tgtEl>
                                      </p:cBhvr>
                                    </p:animEffect>
                                  </p:childTnLst>
                                </p:cTn>
                              </p:par>
                            </p:childTnLst>
                          </p:cTn>
                        </p:par>
                        <p:par>
                          <p:cTn id="24" fill="hold">
                            <p:stCondLst>
                              <p:cond delay="15000"/>
                            </p:stCondLst>
                            <p:childTnLst>
                              <p:par>
                                <p:cTn id="25" presetID="22" presetClass="entr" presetSubtype="8" fill="hold" nodeType="afterEffect">
                                  <p:stCondLst>
                                    <p:cond delay="1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2000"/>
                                        <p:tgtEl>
                                          <p:spTgt spid="3">
                                            <p:txEl>
                                              <p:pRg st="5" end="5"/>
                                            </p:txEl>
                                          </p:spTgt>
                                        </p:tgtEl>
                                      </p:cBhvr>
                                    </p:animEffect>
                                  </p:childTnLst>
                                </p:cTn>
                              </p:par>
                            </p:childTnLst>
                          </p:cTn>
                        </p:par>
                        <p:par>
                          <p:cTn id="28" fill="hold">
                            <p:stCondLst>
                              <p:cond delay="18000"/>
                            </p:stCondLst>
                            <p:childTnLst>
                              <p:par>
                                <p:cTn id="29" presetID="22" presetClass="entr" presetSubtype="8" fill="hold" nodeType="afterEffect">
                                  <p:stCondLst>
                                    <p:cond delay="10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2000"/>
                                        <p:tgtEl>
                                          <p:spTgt spid="3">
                                            <p:txEl>
                                              <p:pRg st="6" end="6"/>
                                            </p:txEl>
                                          </p:spTgt>
                                        </p:tgtEl>
                                      </p:cBhvr>
                                    </p:animEffect>
                                  </p:childTnLst>
                                </p:cTn>
                              </p:par>
                            </p:childTnLst>
                          </p:cTn>
                        </p:par>
                        <p:par>
                          <p:cTn id="32" fill="hold">
                            <p:stCondLst>
                              <p:cond delay="21000"/>
                            </p:stCondLst>
                            <p:childTnLst>
                              <p:par>
                                <p:cTn id="33" presetID="22" presetClass="entr" presetSubtype="8" fill="hold" nodeType="afterEffect">
                                  <p:stCondLst>
                                    <p:cond delay="100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America’s Industry </a:t>
            </a:r>
            <a:endParaRPr lang="en-US" dirty="0"/>
          </a:p>
        </p:txBody>
      </p:sp>
      <p:sp>
        <p:nvSpPr>
          <p:cNvPr id="3" name="Content Placeholder 2"/>
          <p:cNvSpPr>
            <a:spLocks noGrp="1"/>
          </p:cNvSpPr>
          <p:nvPr>
            <p:ph idx="1"/>
          </p:nvPr>
        </p:nvSpPr>
        <p:spPr>
          <a:xfrm>
            <a:off x="457200" y="1371600"/>
            <a:ext cx="8229600" cy="5257800"/>
          </a:xfrm>
        </p:spPr>
        <p:txBody>
          <a:bodyPr>
            <a:normAutofit lnSpcReduction="10000"/>
          </a:bodyPr>
          <a:lstStyle/>
          <a:p>
            <a:r>
              <a:rPr lang="en-US" dirty="0" smtClean="0"/>
              <a:t>The Transcontinental Railroad and other railways improved travel and trade.</a:t>
            </a:r>
          </a:p>
          <a:p>
            <a:r>
              <a:rPr lang="en-US" dirty="0" smtClean="0"/>
              <a:t>The USA’s population exploded.</a:t>
            </a:r>
          </a:p>
          <a:p>
            <a:r>
              <a:rPr lang="en-US" dirty="0" smtClean="0"/>
              <a:t>Development of a national market.</a:t>
            </a:r>
          </a:p>
          <a:p>
            <a:r>
              <a:rPr lang="en-US" dirty="0" smtClean="0"/>
              <a:t>Technological Progress:</a:t>
            </a:r>
          </a:p>
          <a:p>
            <a:pPr lvl="1"/>
            <a:r>
              <a:rPr lang="en-US" dirty="0" smtClean="0"/>
              <a:t>Bessemer Process in steel production</a:t>
            </a:r>
          </a:p>
          <a:p>
            <a:pPr lvl="1"/>
            <a:r>
              <a:rPr lang="en-US" dirty="0" smtClean="0"/>
              <a:t>Electricity opened new industries</a:t>
            </a:r>
          </a:p>
          <a:p>
            <a:pPr lvl="1"/>
            <a:r>
              <a:rPr lang="en-US" dirty="0" smtClean="0"/>
              <a:t>Oil industry boomed</a:t>
            </a:r>
          </a:p>
          <a:p>
            <a:pPr lvl="1"/>
            <a:r>
              <a:rPr lang="en-US" dirty="0" smtClean="0"/>
              <a:t>Development of corporations to raise money and limit liability</a:t>
            </a:r>
            <a:endParaRPr lang="en-US" dirty="0"/>
          </a:p>
        </p:txBody>
      </p:sp>
    </p:spTree>
    <p:extLst>
      <p:ext uri="{BB962C8B-B14F-4D97-AF65-F5344CB8AC3E}">
        <p14:creationId xmlns="" xmlns:p14="http://schemas.microsoft.com/office/powerpoint/2010/main" val="93137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3000"/>
                            </p:stCondLst>
                            <p:childTnLst>
                              <p:par>
                                <p:cTn id="9" presetID="22" presetClass="entr" presetSubtype="8"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childTnLst>
                          </p:cTn>
                        </p:par>
                        <p:par>
                          <p:cTn id="12" fill="hold">
                            <p:stCondLst>
                              <p:cond delay="6000"/>
                            </p:stCondLst>
                            <p:childTnLst>
                              <p:par>
                                <p:cTn id="13" presetID="22" presetClass="entr" presetSubtype="8" fill="hold"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par>
                          <p:cTn id="16" fill="hold">
                            <p:stCondLst>
                              <p:cond delay="9000"/>
                            </p:stCondLst>
                            <p:childTnLst>
                              <p:par>
                                <p:cTn id="17" presetID="22" presetClass="entr" presetSubtype="8" fill="hold"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2000"/>
                                        <p:tgtEl>
                                          <p:spTgt spid="3">
                                            <p:txEl>
                                              <p:pRg st="3" end="3"/>
                                            </p:txEl>
                                          </p:spTgt>
                                        </p:tgtEl>
                                      </p:cBhvr>
                                    </p:animEffect>
                                  </p:childTnLst>
                                </p:cTn>
                              </p:par>
                            </p:childTnLst>
                          </p:cTn>
                        </p:par>
                        <p:par>
                          <p:cTn id="20" fill="hold">
                            <p:stCondLst>
                              <p:cond delay="12000"/>
                            </p:stCondLst>
                            <p:childTnLst>
                              <p:par>
                                <p:cTn id="21" presetID="22" presetClass="entr" presetSubtype="8" fill="hold"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2000"/>
                                        <p:tgtEl>
                                          <p:spTgt spid="3">
                                            <p:txEl>
                                              <p:pRg st="4" end="4"/>
                                            </p:txEl>
                                          </p:spTgt>
                                        </p:tgtEl>
                                      </p:cBhvr>
                                    </p:animEffect>
                                  </p:childTnLst>
                                </p:cTn>
                              </p:par>
                            </p:childTnLst>
                          </p:cTn>
                        </p:par>
                        <p:par>
                          <p:cTn id="24" fill="hold">
                            <p:stCondLst>
                              <p:cond delay="15000"/>
                            </p:stCondLst>
                            <p:childTnLst>
                              <p:par>
                                <p:cTn id="25" presetID="22" presetClass="entr" presetSubtype="8" fill="hold" nodeType="afterEffect">
                                  <p:stCondLst>
                                    <p:cond delay="1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2000"/>
                                        <p:tgtEl>
                                          <p:spTgt spid="3">
                                            <p:txEl>
                                              <p:pRg st="5" end="5"/>
                                            </p:txEl>
                                          </p:spTgt>
                                        </p:tgtEl>
                                      </p:cBhvr>
                                    </p:animEffect>
                                  </p:childTnLst>
                                </p:cTn>
                              </p:par>
                            </p:childTnLst>
                          </p:cTn>
                        </p:par>
                        <p:par>
                          <p:cTn id="28" fill="hold">
                            <p:stCondLst>
                              <p:cond delay="18000"/>
                            </p:stCondLst>
                            <p:childTnLst>
                              <p:par>
                                <p:cTn id="29" presetID="22" presetClass="entr" presetSubtype="8" fill="hold" nodeType="afterEffect">
                                  <p:stCondLst>
                                    <p:cond delay="10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2000"/>
                                        <p:tgtEl>
                                          <p:spTgt spid="3">
                                            <p:txEl>
                                              <p:pRg st="6" end="6"/>
                                            </p:txEl>
                                          </p:spTgt>
                                        </p:tgtEl>
                                      </p:cBhvr>
                                    </p:animEffect>
                                  </p:childTnLst>
                                </p:cTn>
                              </p:par>
                            </p:childTnLst>
                          </p:cTn>
                        </p:par>
                        <p:par>
                          <p:cTn id="32" fill="hold">
                            <p:stCondLst>
                              <p:cond delay="21000"/>
                            </p:stCondLst>
                            <p:childTnLst>
                              <p:par>
                                <p:cTn id="33" presetID="22" presetClass="entr" presetSubtype="8" fill="hold" nodeType="afterEffect">
                                  <p:stCondLst>
                                    <p:cond delay="100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r>
              <a:rPr lang="en-US" dirty="0" smtClean="0"/>
              <a:t>Entrepreneurs</a:t>
            </a:r>
            <a:endParaRPr lang="en-US" dirty="0"/>
          </a:p>
        </p:txBody>
      </p:sp>
      <p:sp>
        <p:nvSpPr>
          <p:cNvPr id="3" name="Content Placeholder 2"/>
          <p:cNvSpPr>
            <a:spLocks noGrp="1"/>
          </p:cNvSpPr>
          <p:nvPr>
            <p:ph idx="1"/>
          </p:nvPr>
        </p:nvSpPr>
        <p:spPr>
          <a:xfrm>
            <a:off x="457200" y="1143000"/>
            <a:ext cx="8229600" cy="5257800"/>
          </a:xfrm>
        </p:spPr>
        <p:txBody>
          <a:bodyPr/>
          <a:lstStyle/>
          <a:p>
            <a:pPr marL="0" indent="0" algn="ctr">
              <a:buNone/>
            </a:pPr>
            <a:r>
              <a:rPr lang="en-US" dirty="0" smtClean="0"/>
              <a:t>“Robber Barons” or “Captains of Industry”?</a:t>
            </a:r>
          </a:p>
          <a:p>
            <a:r>
              <a:rPr lang="en-US" dirty="0" smtClean="0"/>
              <a:t>Robber barons used ruthless tactics to destroy competition and keep workers wages low.</a:t>
            </a:r>
          </a:p>
          <a:p>
            <a:r>
              <a:rPr lang="en-US" dirty="0" smtClean="0"/>
              <a:t>Andrew Carnegie – </a:t>
            </a:r>
          </a:p>
          <a:p>
            <a:pPr lvl="1"/>
            <a:r>
              <a:rPr lang="en-US" dirty="0" smtClean="0"/>
              <a:t>Dominated steel industry by owning iron ore fields, coal mines, and steel mills.</a:t>
            </a:r>
          </a:p>
          <a:p>
            <a:pPr lvl="1"/>
            <a:r>
              <a:rPr lang="en-US" dirty="0" smtClean="0"/>
              <a:t>Became a philanthropist, gave away millions. </a:t>
            </a:r>
          </a:p>
          <a:p>
            <a:r>
              <a:rPr lang="en-US" dirty="0" smtClean="0"/>
              <a:t>John D. Rockefeller – </a:t>
            </a:r>
          </a:p>
          <a:p>
            <a:pPr lvl="1"/>
            <a:r>
              <a:rPr lang="en-US" dirty="0" smtClean="0"/>
              <a:t>Monopolized oil industry until Sherman Act. </a:t>
            </a:r>
            <a:endParaRPr lang="en-US" dirty="0"/>
          </a:p>
        </p:txBody>
      </p:sp>
    </p:spTree>
    <p:extLst>
      <p:ext uri="{BB962C8B-B14F-4D97-AF65-F5344CB8AC3E}">
        <p14:creationId xmlns="" xmlns:p14="http://schemas.microsoft.com/office/powerpoint/2010/main" val="88630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3000"/>
                            </p:stCondLst>
                            <p:childTnLst>
                              <p:par>
                                <p:cTn id="9" presetID="22" presetClass="entr" presetSubtype="8"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childTnLst>
                          </p:cTn>
                        </p:par>
                        <p:par>
                          <p:cTn id="12" fill="hold">
                            <p:stCondLst>
                              <p:cond delay="6000"/>
                            </p:stCondLst>
                            <p:childTnLst>
                              <p:par>
                                <p:cTn id="13" presetID="22" presetClass="entr" presetSubtype="8" fill="hold"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par>
                          <p:cTn id="16" fill="hold">
                            <p:stCondLst>
                              <p:cond delay="9000"/>
                            </p:stCondLst>
                            <p:childTnLst>
                              <p:par>
                                <p:cTn id="17" presetID="22" presetClass="entr" presetSubtype="8" fill="hold"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2000"/>
                                        <p:tgtEl>
                                          <p:spTgt spid="3">
                                            <p:txEl>
                                              <p:pRg st="3" end="3"/>
                                            </p:txEl>
                                          </p:spTgt>
                                        </p:tgtEl>
                                      </p:cBhvr>
                                    </p:animEffect>
                                  </p:childTnLst>
                                </p:cTn>
                              </p:par>
                            </p:childTnLst>
                          </p:cTn>
                        </p:par>
                        <p:par>
                          <p:cTn id="20" fill="hold">
                            <p:stCondLst>
                              <p:cond delay="12000"/>
                            </p:stCondLst>
                            <p:childTnLst>
                              <p:par>
                                <p:cTn id="21" presetID="22" presetClass="entr" presetSubtype="8" fill="hold"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2000"/>
                                        <p:tgtEl>
                                          <p:spTgt spid="3">
                                            <p:txEl>
                                              <p:pRg st="4" end="4"/>
                                            </p:txEl>
                                          </p:spTgt>
                                        </p:tgtEl>
                                      </p:cBhvr>
                                    </p:animEffect>
                                  </p:childTnLst>
                                </p:cTn>
                              </p:par>
                            </p:childTnLst>
                          </p:cTn>
                        </p:par>
                        <p:par>
                          <p:cTn id="24" fill="hold">
                            <p:stCondLst>
                              <p:cond delay="15000"/>
                            </p:stCondLst>
                            <p:childTnLst>
                              <p:par>
                                <p:cTn id="25" presetID="22" presetClass="entr" presetSubtype="8" fill="hold" nodeType="afterEffect">
                                  <p:stCondLst>
                                    <p:cond delay="1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2000"/>
                                        <p:tgtEl>
                                          <p:spTgt spid="3">
                                            <p:txEl>
                                              <p:pRg st="5" end="5"/>
                                            </p:txEl>
                                          </p:spTgt>
                                        </p:tgtEl>
                                      </p:cBhvr>
                                    </p:animEffect>
                                  </p:childTnLst>
                                </p:cTn>
                              </p:par>
                            </p:childTnLst>
                          </p:cTn>
                        </p:par>
                        <p:par>
                          <p:cTn id="28" fill="hold">
                            <p:stCondLst>
                              <p:cond delay="18000"/>
                            </p:stCondLst>
                            <p:childTnLst>
                              <p:par>
                                <p:cTn id="29" presetID="22" presetClass="entr" presetSubtype="8" fill="hold" nodeType="afterEffect">
                                  <p:stCondLst>
                                    <p:cond delay="10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lstStyle/>
          <a:p>
            <a:r>
              <a:rPr lang="en-US" dirty="0" smtClean="0"/>
              <a:t>Organized Labor</a:t>
            </a:r>
            <a:endParaRPr lang="en-US" dirty="0"/>
          </a:p>
        </p:txBody>
      </p:sp>
      <p:sp>
        <p:nvSpPr>
          <p:cNvPr id="3" name="Content Placeholder 2"/>
          <p:cNvSpPr>
            <a:spLocks noGrp="1"/>
          </p:cNvSpPr>
          <p:nvPr>
            <p:ph idx="1"/>
          </p:nvPr>
        </p:nvSpPr>
        <p:spPr>
          <a:xfrm>
            <a:off x="228600" y="990600"/>
            <a:ext cx="8686800" cy="5638800"/>
          </a:xfrm>
        </p:spPr>
        <p:txBody>
          <a:bodyPr/>
          <a:lstStyle/>
          <a:p>
            <a:r>
              <a:rPr lang="en-US" dirty="0" smtClean="0"/>
              <a:t>Problems of Workers:</a:t>
            </a:r>
          </a:p>
          <a:p>
            <a:pPr lvl="1"/>
            <a:r>
              <a:rPr lang="en-US" sz="2600" dirty="0" smtClean="0"/>
              <a:t>Long hours, low pay, dangerous conditions.</a:t>
            </a:r>
          </a:p>
          <a:p>
            <a:pPr lvl="1"/>
            <a:r>
              <a:rPr lang="en-US" sz="2600" dirty="0" smtClean="0"/>
              <a:t>Child labor and unequal pay for women.</a:t>
            </a:r>
          </a:p>
          <a:p>
            <a:pPr lvl="1"/>
            <a:r>
              <a:rPr lang="en-US" sz="2600" dirty="0" smtClean="0"/>
              <a:t>Lack of job security.</a:t>
            </a:r>
          </a:p>
          <a:p>
            <a:r>
              <a:rPr lang="en-US" dirty="0" smtClean="0"/>
              <a:t>Rise of Labor Unions:</a:t>
            </a:r>
          </a:p>
          <a:p>
            <a:pPr lvl="1"/>
            <a:r>
              <a:rPr lang="en-US" sz="2600" b="1" dirty="0" smtClean="0"/>
              <a:t>Knights of Labor </a:t>
            </a:r>
            <a:r>
              <a:rPr lang="en-US" sz="2600" dirty="0"/>
              <a:t>-</a:t>
            </a:r>
            <a:r>
              <a:rPr lang="en-US" sz="2600" dirty="0" smtClean="0"/>
              <a:t> Terrence Powderly</a:t>
            </a:r>
          </a:p>
          <a:p>
            <a:pPr lvl="1"/>
            <a:r>
              <a:rPr lang="en-US" sz="2600" b="1" dirty="0" smtClean="0"/>
              <a:t>American Federation of Labor -</a:t>
            </a:r>
            <a:r>
              <a:rPr lang="en-US" sz="2600" dirty="0" smtClean="0"/>
              <a:t> Samuel Gompers.</a:t>
            </a:r>
          </a:p>
          <a:p>
            <a:r>
              <a:rPr lang="en-US" dirty="0" smtClean="0"/>
              <a:t>Government attitude towards unions:</a:t>
            </a:r>
          </a:p>
          <a:p>
            <a:pPr lvl="1"/>
            <a:r>
              <a:rPr lang="en-US" sz="2600" dirty="0"/>
              <a:t>A</a:t>
            </a:r>
            <a:r>
              <a:rPr lang="en-US" sz="2600" dirty="0" smtClean="0"/>
              <a:t>nti-union bias, unions drove up cost of goods.</a:t>
            </a:r>
          </a:p>
          <a:p>
            <a:pPr lvl="1"/>
            <a:r>
              <a:rPr lang="en-US" sz="2600" dirty="0" smtClean="0"/>
              <a:t>Violence associated with strikes, like Haymarket Riot brought negative attention to unions.</a:t>
            </a:r>
            <a:endParaRPr lang="en-US" sz="2600" dirty="0"/>
          </a:p>
        </p:txBody>
      </p:sp>
    </p:spTree>
    <p:extLst>
      <p:ext uri="{BB962C8B-B14F-4D97-AF65-F5344CB8AC3E}">
        <p14:creationId xmlns="" xmlns:p14="http://schemas.microsoft.com/office/powerpoint/2010/main" val="148125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3000"/>
                            </p:stCondLst>
                            <p:childTnLst>
                              <p:par>
                                <p:cTn id="9" presetID="22" presetClass="entr" presetSubtype="8"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childTnLst>
                          </p:cTn>
                        </p:par>
                        <p:par>
                          <p:cTn id="12" fill="hold">
                            <p:stCondLst>
                              <p:cond delay="6000"/>
                            </p:stCondLst>
                            <p:childTnLst>
                              <p:par>
                                <p:cTn id="13" presetID="22" presetClass="entr" presetSubtype="8" fill="hold"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par>
                          <p:cTn id="16" fill="hold">
                            <p:stCondLst>
                              <p:cond delay="9000"/>
                            </p:stCondLst>
                            <p:childTnLst>
                              <p:par>
                                <p:cTn id="17" presetID="22" presetClass="entr" presetSubtype="8" fill="hold"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2000"/>
                                        <p:tgtEl>
                                          <p:spTgt spid="3">
                                            <p:txEl>
                                              <p:pRg st="3" end="3"/>
                                            </p:txEl>
                                          </p:spTgt>
                                        </p:tgtEl>
                                      </p:cBhvr>
                                    </p:animEffect>
                                  </p:childTnLst>
                                </p:cTn>
                              </p:par>
                            </p:childTnLst>
                          </p:cTn>
                        </p:par>
                        <p:par>
                          <p:cTn id="20" fill="hold">
                            <p:stCondLst>
                              <p:cond delay="12000"/>
                            </p:stCondLst>
                            <p:childTnLst>
                              <p:par>
                                <p:cTn id="21" presetID="22" presetClass="entr" presetSubtype="8" fill="hold"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2000"/>
                                        <p:tgtEl>
                                          <p:spTgt spid="3">
                                            <p:txEl>
                                              <p:pRg st="4" end="4"/>
                                            </p:txEl>
                                          </p:spTgt>
                                        </p:tgtEl>
                                      </p:cBhvr>
                                    </p:animEffect>
                                  </p:childTnLst>
                                </p:cTn>
                              </p:par>
                            </p:childTnLst>
                          </p:cTn>
                        </p:par>
                        <p:par>
                          <p:cTn id="24" fill="hold">
                            <p:stCondLst>
                              <p:cond delay="15000"/>
                            </p:stCondLst>
                            <p:childTnLst>
                              <p:par>
                                <p:cTn id="25" presetID="22" presetClass="entr" presetSubtype="8" fill="hold" nodeType="afterEffect">
                                  <p:stCondLst>
                                    <p:cond delay="1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2000"/>
                                        <p:tgtEl>
                                          <p:spTgt spid="3">
                                            <p:txEl>
                                              <p:pRg st="5" end="5"/>
                                            </p:txEl>
                                          </p:spTgt>
                                        </p:tgtEl>
                                      </p:cBhvr>
                                    </p:animEffect>
                                  </p:childTnLst>
                                </p:cTn>
                              </p:par>
                            </p:childTnLst>
                          </p:cTn>
                        </p:par>
                        <p:par>
                          <p:cTn id="28" fill="hold">
                            <p:stCondLst>
                              <p:cond delay="18000"/>
                            </p:stCondLst>
                            <p:childTnLst>
                              <p:par>
                                <p:cTn id="29" presetID="22" presetClass="entr" presetSubtype="8" fill="hold" nodeType="afterEffect">
                                  <p:stCondLst>
                                    <p:cond delay="10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2000"/>
                                        <p:tgtEl>
                                          <p:spTgt spid="3">
                                            <p:txEl>
                                              <p:pRg st="6" end="6"/>
                                            </p:txEl>
                                          </p:spTgt>
                                        </p:tgtEl>
                                      </p:cBhvr>
                                    </p:animEffect>
                                  </p:childTnLst>
                                </p:cTn>
                              </p:par>
                            </p:childTnLst>
                          </p:cTn>
                        </p:par>
                        <p:par>
                          <p:cTn id="32" fill="hold">
                            <p:stCondLst>
                              <p:cond delay="21000"/>
                            </p:stCondLst>
                            <p:childTnLst>
                              <p:par>
                                <p:cTn id="33" presetID="22" presetClass="entr" presetSubtype="8" fill="hold" nodeType="afterEffect">
                                  <p:stCondLst>
                                    <p:cond delay="100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2000"/>
                                        <p:tgtEl>
                                          <p:spTgt spid="3">
                                            <p:txEl>
                                              <p:pRg st="7" end="7"/>
                                            </p:txEl>
                                          </p:spTgt>
                                        </p:tgtEl>
                                      </p:cBhvr>
                                    </p:animEffect>
                                  </p:childTnLst>
                                </p:cTn>
                              </p:par>
                            </p:childTnLst>
                          </p:cTn>
                        </p:par>
                        <p:par>
                          <p:cTn id="36" fill="hold">
                            <p:stCondLst>
                              <p:cond delay="24000"/>
                            </p:stCondLst>
                            <p:childTnLst>
                              <p:par>
                                <p:cTn id="37" presetID="22" presetClass="entr" presetSubtype="8" fill="hold" nodeType="afterEffect">
                                  <p:stCondLst>
                                    <p:cond delay="100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2000"/>
                                        <p:tgtEl>
                                          <p:spTgt spid="3">
                                            <p:txEl>
                                              <p:pRg st="8" end="8"/>
                                            </p:txEl>
                                          </p:spTgt>
                                        </p:tgtEl>
                                      </p:cBhvr>
                                    </p:animEffect>
                                  </p:childTnLst>
                                </p:cTn>
                              </p:par>
                            </p:childTnLst>
                          </p:cTn>
                        </p:par>
                        <p:par>
                          <p:cTn id="40" fill="hold">
                            <p:stCondLst>
                              <p:cond delay="27000"/>
                            </p:stCondLst>
                            <p:childTnLst>
                              <p:par>
                                <p:cTn id="41" presetID="22" presetClass="entr" presetSubtype="8" fill="hold" nodeType="afterEffect">
                                  <p:stCondLst>
                                    <p:cond delay="100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left)">
                                      <p:cBhvr>
                                        <p:cTn id="43"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57800" cy="792162"/>
          </a:xfrm>
        </p:spPr>
        <p:txBody>
          <a:bodyPr/>
          <a:lstStyle/>
          <a:p>
            <a:r>
              <a:rPr lang="en-US" dirty="0" smtClean="0"/>
              <a:t>Philanthropy</a:t>
            </a:r>
            <a:endParaRPr lang="en-US" dirty="0"/>
          </a:p>
        </p:txBody>
      </p:sp>
      <p:sp>
        <p:nvSpPr>
          <p:cNvPr id="3" name="Content Placeholder 2"/>
          <p:cNvSpPr>
            <a:spLocks noGrp="1"/>
          </p:cNvSpPr>
          <p:nvPr>
            <p:ph idx="1"/>
          </p:nvPr>
        </p:nvSpPr>
        <p:spPr>
          <a:xfrm>
            <a:off x="228600" y="1066800"/>
            <a:ext cx="5715000" cy="5486400"/>
          </a:xfrm>
        </p:spPr>
        <p:txBody>
          <a:bodyPr>
            <a:normAutofit lnSpcReduction="10000"/>
          </a:bodyPr>
          <a:lstStyle/>
          <a:p>
            <a:r>
              <a:rPr lang="en-US" sz="2600" dirty="0" smtClean="0"/>
              <a:t>Carnegie and Rockefeller both made millions at the expense of American pubic.</a:t>
            </a:r>
          </a:p>
          <a:p>
            <a:r>
              <a:rPr lang="en-US" sz="2600" dirty="0" smtClean="0"/>
              <a:t>They paid low wages and demanded long hours of work.</a:t>
            </a:r>
          </a:p>
          <a:p>
            <a:r>
              <a:rPr lang="en-US" sz="2600" dirty="0" smtClean="0"/>
              <a:t>As businessmen they didn’t believe in charity, their belief was; </a:t>
            </a:r>
          </a:p>
          <a:p>
            <a:pPr marL="0" indent="0" algn="ctr">
              <a:buNone/>
            </a:pPr>
            <a:r>
              <a:rPr lang="en-US" sz="2200" dirty="0" smtClean="0"/>
              <a:t>‘help those who help themselves’  </a:t>
            </a:r>
          </a:p>
          <a:p>
            <a:r>
              <a:rPr lang="en-US" sz="2600" dirty="0" smtClean="0"/>
              <a:t>Later, both would lead the rich in </a:t>
            </a:r>
            <a:r>
              <a:rPr lang="en-US" sz="2600" b="1" dirty="0" smtClean="0">
                <a:solidFill>
                  <a:srgbClr val="FF0000"/>
                </a:solidFill>
              </a:rPr>
              <a:t>philanthropy</a:t>
            </a:r>
            <a:r>
              <a:rPr lang="en-US" sz="2600" dirty="0" smtClean="0"/>
              <a:t>, </a:t>
            </a:r>
            <a:r>
              <a:rPr lang="en-US" sz="2600" dirty="0" smtClean="0">
                <a:solidFill>
                  <a:srgbClr val="FF0000"/>
                </a:solidFill>
              </a:rPr>
              <a:t>they gave away millions of their dollars to the public</a:t>
            </a:r>
            <a:r>
              <a:rPr lang="en-US" sz="2600" dirty="0" smtClean="0"/>
              <a:t>.</a:t>
            </a:r>
          </a:p>
          <a:p>
            <a:r>
              <a:rPr lang="en-US" sz="2600" dirty="0" smtClean="0"/>
              <a:t>They built libraries', museums, scholarships, and universities.</a:t>
            </a:r>
            <a:endParaRPr lang="en-US" sz="2600" dirty="0"/>
          </a:p>
        </p:txBody>
      </p:sp>
      <p:pic>
        <p:nvPicPr>
          <p:cNvPr id="1031" name="Picture 7" descr="C:\Users\mike.montgomery\Documents\05 Gilded Age\Gilded Age carnegie philanthropist.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67400" y="3423539"/>
            <a:ext cx="2830114" cy="3434461"/>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http://www.businesstimes.com.sg/archive/tuesday/sites/businesstimes.com.sg/files/imagecache/filenamee/BT_20130515_EMFOUNDATION_563248e.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7894" r="29437"/>
          <a:stretch/>
        </p:blipFill>
        <p:spPr bwMode="auto">
          <a:xfrm>
            <a:off x="6096000" y="192483"/>
            <a:ext cx="2286000" cy="3041506"/>
          </a:xfrm>
          <a:prstGeom prst="rect">
            <a:avLst/>
          </a:prstGeom>
          <a:noFill/>
          <a:ln w="25400">
            <a:solidFill>
              <a:schemeClr val="tx1"/>
            </a:solidFill>
          </a:ln>
          <a:extLst>
            <a:ext uri="{909E8E84-426E-40DD-AFC4-6F175D3DCCD1}">
              <a14:hiddenFill xmlns="" xmlns:a14="http://schemas.microsoft.com/office/drawing/2010/main">
                <a:solidFill>
                  <a:srgbClr val="FFFFFF"/>
                </a:solidFill>
              </a14:hiddenFill>
            </a:ext>
          </a:extLst>
        </p:spPr>
      </p:pic>
      <p:sp>
        <p:nvSpPr>
          <p:cNvPr id="4" name="Rectangular Callout 3"/>
          <p:cNvSpPr/>
          <p:nvPr/>
        </p:nvSpPr>
        <p:spPr>
          <a:xfrm>
            <a:off x="7848600" y="1219200"/>
            <a:ext cx="1066800" cy="914400"/>
          </a:xfrm>
          <a:prstGeom prst="wedgeRectCallout">
            <a:avLst>
              <a:gd name="adj1" fmla="val -74216"/>
              <a:gd name="adj2" fmla="val -80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Here’s </a:t>
            </a:r>
          </a:p>
          <a:p>
            <a:pPr algn="ctr"/>
            <a:r>
              <a:rPr lang="en-US" sz="2000" b="1" dirty="0" smtClean="0"/>
              <a:t>a dime</a:t>
            </a:r>
            <a:endParaRPr lang="en-US" sz="2000" b="1" dirty="0"/>
          </a:p>
        </p:txBody>
      </p:sp>
    </p:spTree>
    <p:extLst>
      <p:ext uri="{BB962C8B-B14F-4D97-AF65-F5344CB8AC3E}">
        <p14:creationId xmlns="" xmlns:p14="http://schemas.microsoft.com/office/powerpoint/2010/main" val="340003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2500"/>
                            </p:stCondLst>
                            <p:childTnLst>
                              <p:par>
                                <p:cTn id="9" presetID="22" presetClass="entr" presetSubtype="8"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childTnLst>
                          </p:cTn>
                        </p:par>
                        <p:par>
                          <p:cTn id="12" fill="hold">
                            <p:stCondLst>
                              <p:cond delay="5000"/>
                            </p:stCondLst>
                            <p:childTnLst>
                              <p:par>
                                <p:cTn id="13" presetID="22" presetClass="entr" presetSubtype="8"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par>
                          <p:cTn id="16" fill="hold">
                            <p:stCondLst>
                              <p:cond delay="7500"/>
                            </p:stCondLst>
                            <p:childTnLst>
                              <p:par>
                                <p:cTn id="17" presetID="22" presetClass="entr" presetSubtype="8" fill="hold"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2000"/>
                                        <p:tgtEl>
                                          <p:spTgt spid="3">
                                            <p:txEl>
                                              <p:pRg st="3" end="3"/>
                                            </p:txEl>
                                          </p:spTgt>
                                        </p:tgtEl>
                                      </p:cBhvr>
                                    </p:animEffect>
                                  </p:childTnLst>
                                </p:cTn>
                              </p:par>
                            </p:childTnLst>
                          </p:cTn>
                        </p:par>
                        <p:par>
                          <p:cTn id="20" fill="hold">
                            <p:stCondLst>
                              <p:cond delay="10000"/>
                            </p:stCondLst>
                            <p:childTnLst>
                              <p:par>
                                <p:cTn id="21" presetID="22" presetClass="entr" presetSubtype="8" fill="hold"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2000"/>
                                        <p:tgtEl>
                                          <p:spTgt spid="3">
                                            <p:txEl>
                                              <p:pRg st="4" end="4"/>
                                            </p:txEl>
                                          </p:spTgt>
                                        </p:tgtEl>
                                      </p:cBhvr>
                                    </p:animEffect>
                                  </p:childTnLst>
                                </p:cTn>
                              </p:par>
                            </p:childTnLst>
                          </p:cTn>
                        </p:par>
                        <p:par>
                          <p:cTn id="24" fill="hold">
                            <p:stCondLst>
                              <p:cond delay="130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2000"/>
                                        <p:tgtEl>
                                          <p:spTgt spid="3">
                                            <p:txEl>
                                              <p:pRg st="5" end="5"/>
                                            </p:txEl>
                                          </p:spTgt>
                                        </p:tgtEl>
                                      </p:cBhvr>
                                    </p:animEffect>
                                  </p:childTnLst>
                                </p:cTn>
                              </p:par>
                            </p:childTnLst>
                          </p:cTn>
                        </p:par>
                        <p:par>
                          <p:cTn id="28" fill="hold">
                            <p:stCondLst>
                              <p:cond delay="15000"/>
                            </p:stCondLst>
                            <p:childTnLst>
                              <p:par>
                                <p:cTn id="29" presetID="10" presetClass="entr" presetSubtype="0" fill="hold" nodeType="afterEffect">
                                  <p:stCondLst>
                                    <p:cond delay="0"/>
                                  </p:stCondLst>
                                  <p:childTnLst>
                                    <p:set>
                                      <p:cBhvr>
                                        <p:cTn id="30" dur="1" fill="hold">
                                          <p:stCondLst>
                                            <p:cond delay="0"/>
                                          </p:stCondLst>
                                        </p:cTn>
                                        <p:tgtEl>
                                          <p:spTgt spid="1033"/>
                                        </p:tgtEl>
                                        <p:attrNameLst>
                                          <p:attrName>style.visibility</p:attrName>
                                        </p:attrNameLst>
                                      </p:cBhvr>
                                      <p:to>
                                        <p:strVal val="visible"/>
                                      </p:to>
                                    </p:set>
                                    <p:animEffect transition="in" filter="fade">
                                      <p:cBhvr>
                                        <p:cTn id="31" dur="2000"/>
                                        <p:tgtEl>
                                          <p:spTgt spid="103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childTnLst>
                          </p:cTn>
                        </p:par>
                        <p:par>
                          <p:cTn id="37" fill="hold">
                            <p:stCondLst>
                              <p:cond delay="17000"/>
                            </p:stCondLst>
                            <p:childTnLst>
                              <p:par>
                                <p:cTn id="38" presetID="10" presetClass="entr" presetSubtype="0" fill="hold" nodeType="afterEffect">
                                  <p:stCondLst>
                                    <p:cond delay="500"/>
                                  </p:stCondLst>
                                  <p:childTnLst>
                                    <p:set>
                                      <p:cBhvr>
                                        <p:cTn id="39" dur="1" fill="hold">
                                          <p:stCondLst>
                                            <p:cond delay="0"/>
                                          </p:stCondLst>
                                        </p:cTn>
                                        <p:tgtEl>
                                          <p:spTgt spid="1031"/>
                                        </p:tgtEl>
                                        <p:attrNameLst>
                                          <p:attrName>style.visibility</p:attrName>
                                        </p:attrNameLst>
                                      </p:cBhvr>
                                      <p:to>
                                        <p:strVal val="visible"/>
                                      </p:to>
                                    </p:set>
                                    <p:animEffect transition="in" filter="fade">
                                      <p:cBhvr>
                                        <p:cTn id="40" dur="2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Pros</a:t>
            </a:r>
            <a:r>
              <a:rPr lang="en-US" dirty="0" smtClean="0"/>
              <a:t> and </a:t>
            </a:r>
            <a:r>
              <a:rPr lang="en-US" b="1" dirty="0" smtClean="0">
                <a:solidFill>
                  <a:srgbClr val="FF0000"/>
                </a:solidFill>
              </a:rPr>
              <a:t>Cons</a:t>
            </a:r>
            <a:r>
              <a:rPr lang="en-US" dirty="0" smtClean="0"/>
              <a:t> of Big Business</a:t>
            </a:r>
            <a:endParaRPr lang="en-US" dirty="0"/>
          </a:p>
        </p:txBody>
      </p:sp>
      <p:sp>
        <p:nvSpPr>
          <p:cNvPr id="3" name="Content Placeholder 2"/>
          <p:cNvSpPr>
            <a:spLocks noGrp="1"/>
          </p:cNvSpPr>
          <p:nvPr>
            <p:ph idx="1"/>
          </p:nvPr>
        </p:nvSpPr>
        <p:spPr>
          <a:xfrm>
            <a:off x="152400" y="1797757"/>
            <a:ext cx="4114800" cy="4572000"/>
          </a:xfrm>
          <a:ln w="25400">
            <a:solidFill>
              <a:srgbClr val="0070C0"/>
            </a:solidFill>
          </a:ln>
        </p:spPr>
        <p:txBody>
          <a:bodyPr>
            <a:normAutofit/>
          </a:bodyPr>
          <a:lstStyle/>
          <a:p>
            <a:r>
              <a:rPr lang="en-US" sz="2600" b="1" dirty="0" smtClean="0">
                <a:solidFill>
                  <a:srgbClr val="0070C0"/>
                </a:solidFill>
              </a:rPr>
              <a:t>Large business is more efficient which leads to lower prices.</a:t>
            </a:r>
          </a:p>
          <a:p>
            <a:r>
              <a:rPr lang="en-US" sz="2600" b="1" dirty="0" smtClean="0">
                <a:solidFill>
                  <a:srgbClr val="0070C0"/>
                </a:solidFill>
              </a:rPr>
              <a:t>Hire large numbers of workers.</a:t>
            </a:r>
          </a:p>
          <a:p>
            <a:r>
              <a:rPr lang="en-US" sz="2600" b="1" dirty="0" smtClean="0">
                <a:solidFill>
                  <a:srgbClr val="0070C0"/>
                </a:solidFill>
              </a:rPr>
              <a:t>Produce goods in large quantities.</a:t>
            </a:r>
          </a:p>
          <a:p>
            <a:r>
              <a:rPr lang="en-US" sz="2600" b="1" dirty="0" smtClean="0">
                <a:solidFill>
                  <a:srgbClr val="0070C0"/>
                </a:solidFill>
              </a:rPr>
              <a:t>Have the resources for expensive research and to invent new items. </a:t>
            </a:r>
            <a:endParaRPr lang="en-US" sz="2600" b="1" dirty="0">
              <a:solidFill>
                <a:srgbClr val="0070C0"/>
              </a:solidFill>
            </a:endParaRPr>
          </a:p>
        </p:txBody>
      </p:sp>
      <p:sp>
        <p:nvSpPr>
          <p:cNvPr id="4" name="Content Placeholder 2"/>
          <p:cNvSpPr txBox="1">
            <a:spLocks/>
          </p:cNvSpPr>
          <p:nvPr/>
        </p:nvSpPr>
        <p:spPr>
          <a:xfrm>
            <a:off x="4800600" y="1748587"/>
            <a:ext cx="4114800" cy="4572000"/>
          </a:xfrm>
          <a:prstGeom prst="rect">
            <a:avLst/>
          </a:prstGeom>
          <a:ln w="25400">
            <a:solidFill>
              <a:srgbClr val="FF000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b="1" dirty="0" smtClean="0">
                <a:solidFill>
                  <a:srgbClr val="FF0000"/>
                </a:solidFill>
              </a:rPr>
              <a:t>Unfair competitive advantage.</a:t>
            </a:r>
          </a:p>
          <a:p>
            <a:r>
              <a:rPr lang="en-US" sz="2600" b="1" dirty="0" smtClean="0">
                <a:solidFill>
                  <a:srgbClr val="FF0000"/>
                </a:solidFill>
              </a:rPr>
              <a:t>Often exploited workers.</a:t>
            </a:r>
          </a:p>
          <a:p>
            <a:r>
              <a:rPr lang="en-US" sz="2600" b="1" dirty="0" smtClean="0">
                <a:solidFill>
                  <a:srgbClr val="FF0000"/>
                </a:solidFill>
              </a:rPr>
              <a:t>Often unconcerned about pollution they may cause.</a:t>
            </a:r>
          </a:p>
          <a:p>
            <a:r>
              <a:rPr lang="en-US" sz="2600" b="1" dirty="0" smtClean="0">
                <a:solidFill>
                  <a:srgbClr val="FF0000"/>
                </a:solidFill>
              </a:rPr>
              <a:t>Have an unfair influence on government rules that affect them.</a:t>
            </a:r>
            <a:endParaRPr lang="en-US" sz="2600" b="1" dirty="0">
              <a:solidFill>
                <a:srgbClr val="FF0000"/>
              </a:solidFill>
            </a:endParaRPr>
          </a:p>
        </p:txBody>
      </p:sp>
    </p:spTree>
    <p:extLst>
      <p:ext uri="{BB962C8B-B14F-4D97-AF65-F5344CB8AC3E}">
        <p14:creationId xmlns="" xmlns:p14="http://schemas.microsoft.com/office/powerpoint/2010/main" val="129670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ppt_x</p:attrName>
                                        </p:attrNameLst>
                                      </p:cBhvr>
                                      <p:tavLst>
                                        <p:tav tm="0">
                                          <p:val>
                                            <p:strVal val="#ppt_x"/>
                                          </p:val>
                                        </p:tav>
                                        <p:tav tm="100000">
                                          <p:val>
                                            <p:strVal val="#ppt_x"/>
                                          </p:val>
                                        </p:tav>
                                      </p:tavLst>
                                    </p:anim>
                                    <p:anim calcmode="lin" valueType="num">
                                      <p:cBhvr>
                                        <p:cTn id="9" dur="2000" fill="hold"/>
                                        <p:tgtEl>
                                          <p:spTgt spid="3">
                                            <p:bg/>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anim calcmode="lin" valueType="num">
                                      <p:cBhvr>
                                        <p:cTn id="3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bg/>
                                          </p:spTgt>
                                        </p:tgtEl>
                                        <p:attrNameLst>
                                          <p:attrName>style.visibility</p:attrName>
                                        </p:attrNameLst>
                                      </p:cBhvr>
                                      <p:to>
                                        <p:strVal val="visible"/>
                                      </p:to>
                                    </p:set>
                                    <p:animEffect transition="in" filter="fade">
                                      <p:cBhvr>
                                        <p:cTn id="38" dur="2000"/>
                                        <p:tgtEl>
                                          <p:spTgt spid="4">
                                            <p:bg/>
                                          </p:spTgt>
                                        </p:tgtEl>
                                      </p:cBhvr>
                                    </p:animEffect>
                                    <p:anim calcmode="lin" valueType="num">
                                      <p:cBhvr>
                                        <p:cTn id="39" dur="2000" fill="hold"/>
                                        <p:tgtEl>
                                          <p:spTgt spid="4">
                                            <p:bg/>
                                          </p:spTgt>
                                        </p:tgtEl>
                                        <p:attrNameLst>
                                          <p:attrName>ppt_x</p:attrName>
                                        </p:attrNameLst>
                                      </p:cBhvr>
                                      <p:tavLst>
                                        <p:tav tm="0">
                                          <p:val>
                                            <p:strVal val="#ppt_x"/>
                                          </p:val>
                                        </p:tav>
                                        <p:tav tm="100000">
                                          <p:val>
                                            <p:strVal val="#ppt_x"/>
                                          </p:val>
                                        </p:tav>
                                      </p:tavLst>
                                    </p:anim>
                                    <p:anim calcmode="lin" valueType="num">
                                      <p:cBhvr>
                                        <p:cTn id="40" dur="2000" fill="hold"/>
                                        <p:tgtEl>
                                          <p:spTgt spid="4">
                                            <p:bg/>
                                          </p:spTgt>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Effect transition="in" filter="fade">
                                      <p:cBhvr>
                                        <p:cTn id="44" dur="2000"/>
                                        <p:tgtEl>
                                          <p:spTgt spid="4">
                                            <p:txEl>
                                              <p:pRg st="0" end="0"/>
                                            </p:txEl>
                                          </p:spTgt>
                                        </p:tgtEl>
                                      </p:cBhvr>
                                    </p:animEffect>
                                    <p:anim calcmode="lin" valueType="num">
                                      <p:cBhvr>
                                        <p:cTn id="45"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6"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Effect transition="in" filter="fade">
                                      <p:cBhvr>
                                        <p:cTn id="50" dur="2000"/>
                                        <p:tgtEl>
                                          <p:spTgt spid="4">
                                            <p:txEl>
                                              <p:pRg st="1" end="1"/>
                                            </p:txEl>
                                          </p:spTgt>
                                        </p:tgtEl>
                                      </p:cBhvr>
                                    </p:animEffect>
                                    <p:anim calcmode="lin" valueType="num">
                                      <p:cBhvr>
                                        <p:cTn id="51"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2"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42" presetClass="entr" presetSubtype="0" fill="hold" grpId="0" nodeType="afterEffect">
                                  <p:stCondLst>
                                    <p:cond delay="0"/>
                                  </p:stCondLst>
                                  <p:childTnLst>
                                    <p:set>
                                      <p:cBhvr>
                                        <p:cTn id="55" dur="1" fill="hold">
                                          <p:stCondLst>
                                            <p:cond delay="0"/>
                                          </p:stCondLst>
                                        </p:cTn>
                                        <p:tgtEl>
                                          <p:spTgt spid="4">
                                            <p:txEl>
                                              <p:pRg st="2" end="2"/>
                                            </p:txEl>
                                          </p:spTgt>
                                        </p:tgtEl>
                                        <p:attrNameLst>
                                          <p:attrName>style.visibility</p:attrName>
                                        </p:attrNameLst>
                                      </p:cBhvr>
                                      <p:to>
                                        <p:strVal val="visible"/>
                                      </p:to>
                                    </p:set>
                                    <p:animEffect transition="in" filter="fade">
                                      <p:cBhvr>
                                        <p:cTn id="56" dur="2000"/>
                                        <p:tgtEl>
                                          <p:spTgt spid="4">
                                            <p:txEl>
                                              <p:pRg st="2" end="2"/>
                                            </p:txEl>
                                          </p:spTgt>
                                        </p:tgtEl>
                                      </p:cBhvr>
                                    </p:animEffect>
                                    <p:anim calcmode="lin" valueType="num">
                                      <p:cBhvr>
                                        <p:cTn id="57"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8"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42" presetClass="entr" presetSubtype="0" fill="hold" grpId="0" nodeType="afterEffect">
                                  <p:stCondLst>
                                    <p:cond delay="0"/>
                                  </p:stCondLst>
                                  <p:childTnLst>
                                    <p:set>
                                      <p:cBhvr>
                                        <p:cTn id="61" dur="1" fill="hold">
                                          <p:stCondLst>
                                            <p:cond delay="0"/>
                                          </p:stCondLst>
                                        </p:cTn>
                                        <p:tgtEl>
                                          <p:spTgt spid="4">
                                            <p:txEl>
                                              <p:pRg st="3" end="3"/>
                                            </p:txEl>
                                          </p:spTgt>
                                        </p:tgtEl>
                                        <p:attrNameLst>
                                          <p:attrName>style.visibility</p:attrName>
                                        </p:attrNameLst>
                                      </p:cBhvr>
                                      <p:to>
                                        <p:strVal val="visible"/>
                                      </p:to>
                                    </p:set>
                                    <p:animEffect transition="in" filter="fade">
                                      <p:cBhvr>
                                        <p:cTn id="62" dur="2000"/>
                                        <p:tgtEl>
                                          <p:spTgt spid="4">
                                            <p:txEl>
                                              <p:pRg st="3" end="3"/>
                                            </p:txEl>
                                          </p:spTgt>
                                        </p:tgtEl>
                                      </p:cBhvr>
                                    </p:animEffect>
                                    <p:anim calcmode="lin" valueType="num">
                                      <p:cBhvr>
                                        <p:cTn id="63"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4" dur="2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Laws Against Big Business</a:t>
            </a:r>
            <a:endParaRPr lang="en-US" dirty="0"/>
          </a:p>
        </p:txBody>
      </p:sp>
      <p:sp>
        <p:nvSpPr>
          <p:cNvPr id="3" name="Content Placeholder 2"/>
          <p:cNvSpPr>
            <a:spLocks noGrp="1"/>
          </p:cNvSpPr>
          <p:nvPr>
            <p:ph idx="1"/>
          </p:nvPr>
        </p:nvSpPr>
        <p:spPr>
          <a:xfrm>
            <a:off x="228600" y="1295400"/>
            <a:ext cx="8534400" cy="5257800"/>
          </a:xfrm>
        </p:spPr>
        <p:txBody>
          <a:bodyPr>
            <a:normAutofit/>
          </a:bodyPr>
          <a:lstStyle/>
          <a:p>
            <a:r>
              <a:rPr lang="en-US" sz="2600" dirty="0" smtClean="0"/>
              <a:t>At first, the government did little to regulate big business.</a:t>
            </a:r>
          </a:p>
          <a:p>
            <a:r>
              <a:rPr lang="en-US" sz="2600" dirty="0" smtClean="0"/>
              <a:t>Government and business leaders believed in </a:t>
            </a:r>
            <a:r>
              <a:rPr lang="en-US" sz="2600" b="1" i="1" dirty="0" smtClean="0">
                <a:solidFill>
                  <a:srgbClr val="FF0000"/>
                </a:solidFill>
              </a:rPr>
              <a:t>laissez-faire</a:t>
            </a:r>
          </a:p>
          <a:p>
            <a:pPr marL="0" indent="0" algn="ctr">
              <a:buNone/>
            </a:pPr>
            <a:r>
              <a:rPr lang="en-US" sz="2600" dirty="0" smtClean="0">
                <a:solidFill>
                  <a:srgbClr val="FF0000"/>
                </a:solidFill>
              </a:rPr>
              <a:t>– the theory that government should not interfere in the operations of the free market</a:t>
            </a:r>
            <a:r>
              <a:rPr lang="en-US" sz="2600" dirty="0" smtClean="0"/>
              <a:t>.</a:t>
            </a:r>
          </a:p>
          <a:p>
            <a:r>
              <a:rPr lang="en-US" sz="2600" dirty="0" smtClean="0"/>
              <a:t>Government did have some involvement in business, such as patent laws, enforcing contracts, laws protecting property, and tariffs to help American manufacturers.</a:t>
            </a:r>
          </a:p>
          <a:p>
            <a:r>
              <a:rPr lang="en-US" sz="2600" dirty="0" smtClean="0"/>
              <a:t>Some of the anti-competitive practices of big business soon became so oblivious that reformers started calling for government intervention to remedy the problems.</a:t>
            </a:r>
          </a:p>
          <a:p>
            <a:endParaRPr lang="en-US" sz="2600" dirty="0"/>
          </a:p>
        </p:txBody>
      </p:sp>
    </p:spTree>
    <p:extLst>
      <p:ext uri="{BB962C8B-B14F-4D97-AF65-F5344CB8AC3E}">
        <p14:creationId xmlns="" xmlns:p14="http://schemas.microsoft.com/office/powerpoint/2010/main" val="340003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3000"/>
                            </p:stCondLst>
                            <p:childTnLst>
                              <p:par>
                                <p:cTn id="9" presetID="22" presetClass="entr" presetSubtype="8"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childTnLst>
                          </p:cTn>
                        </p:par>
                        <p:par>
                          <p:cTn id="12" fill="hold">
                            <p:stCondLst>
                              <p:cond delay="6000"/>
                            </p:stCondLst>
                            <p:childTnLst>
                              <p:par>
                                <p:cTn id="13" presetID="22" presetClass="entr" presetSubtype="8" fill="hold"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par>
                          <p:cTn id="16" fill="hold">
                            <p:stCondLst>
                              <p:cond delay="9000"/>
                            </p:stCondLst>
                            <p:childTnLst>
                              <p:par>
                                <p:cTn id="17" presetID="22" presetClass="entr" presetSubtype="8" fill="hold"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2000"/>
                                        <p:tgtEl>
                                          <p:spTgt spid="3">
                                            <p:txEl>
                                              <p:pRg st="3" end="3"/>
                                            </p:txEl>
                                          </p:spTgt>
                                        </p:tgtEl>
                                      </p:cBhvr>
                                    </p:animEffect>
                                  </p:childTnLst>
                                </p:cTn>
                              </p:par>
                            </p:childTnLst>
                          </p:cTn>
                        </p:par>
                        <p:par>
                          <p:cTn id="20" fill="hold">
                            <p:stCondLst>
                              <p:cond delay="12000"/>
                            </p:stCondLst>
                            <p:childTnLst>
                              <p:par>
                                <p:cTn id="21" presetID="22" presetClass="entr" presetSubtype="8" fill="hold"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792162"/>
          </a:xfrm>
        </p:spPr>
        <p:txBody>
          <a:bodyPr>
            <a:normAutofit fontScale="90000"/>
          </a:bodyPr>
          <a:lstStyle/>
          <a:p>
            <a:r>
              <a:rPr lang="en-US" dirty="0" smtClean="0"/>
              <a:t>Laws Against Anti-Competitive Practices</a:t>
            </a:r>
            <a:endParaRPr lang="en-US" dirty="0"/>
          </a:p>
        </p:txBody>
      </p:sp>
      <p:sp>
        <p:nvSpPr>
          <p:cNvPr id="3" name="Content Placeholder 2"/>
          <p:cNvSpPr>
            <a:spLocks noGrp="1"/>
          </p:cNvSpPr>
          <p:nvPr>
            <p:ph idx="1"/>
          </p:nvPr>
        </p:nvSpPr>
        <p:spPr>
          <a:xfrm>
            <a:off x="0" y="914400"/>
            <a:ext cx="6172200" cy="5029200"/>
          </a:xfrm>
        </p:spPr>
        <p:txBody>
          <a:bodyPr>
            <a:normAutofit lnSpcReduction="10000"/>
          </a:bodyPr>
          <a:lstStyle/>
          <a:p>
            <a:pPr marL="0" indent="0" algn="ctr">
              <a:buNone/>
            </a:pPr>
            <a:r>
              <a:rPr lang="en-US" sz="2600" b="1" dirty="0" smtClean="0">
                <a:solidFill>
                  <a:srgbClr val="FF0000"/>
                </a:solidFill>
              </a:rPr>
              <a:t>Interstate Commerce Act (1887) </a:t>
            </a:r>
            <a:endParaRPr lang="en-US" sz="2600" b="1" dirty="0" smtClean="0"/>
          </a:p>
          <a:p>
            <a:r>
              <a:rPr lang="en-US" sz="2600" dirty="0" smtClean="0"/>
              <a:t>Railroads often charged small farmers more to ship goods than they did large companies.</a:t>
            </a:r>
          </a:p>
          <a:p>
            <a:r>
              <a:rPr lang="en-US" sz="2600" dirty="0" smtClean="0"/>
              <a:t>States passed laws to stop this, but the Supreme Court ruled these laws were unconstitutional.</a:t>
            </a:r>
          </a:p>
          <a:p>
            <a:r>
              <a:rPr lang="en-US" sz="2600" dirty="0" smtClean="0"/>
              <a:t>Congress finally passed the Interstate Commerce Act that prohibited unfair practices by the railroads.</a:t>
            </a:r>
          </a:p>
          <a:p>
            <a:r>
              <a:rPr lang="en-US" sz="2600" dirty="0" smtClean="0"/>
              <a:t>The </a:t>
            </a:r>
            <a:r>
              <a:rPr lang="en-US" sz="2600" b="1" u="sng" dirty="0" smtClean="0">
                <a:solidFill>
                  <a:srgbClr val="FF0000"/>
                </a:solidFill>
              </a:rPr>
              <a:t>Interstate Commerce Commission </a:t>
            </a:r>
            <a:r>
              <a:rPr lang="en-US" sz="2600" dirty="0" smtClean="0"/>
              <a:t>was created to enforce these laws.</a:t>
            </a:r>
          </a:p>
        </p:txBody>
      </p:sp>
      <p:sp>
        <p:nvSpPr>
          <p:cNvPr id="5" name="TextBox 4"/>
          <p:cNvSpPr txBox="1"/>
          <p:nvPr/>
        </p:nvSpPr>
        <p:spPr>
          <a:xfrm>
            <a:off x="762000" y="5839477"/>
            <a:ext cx="8077200" cy="861774"/>
          </a:xfrm>
          <a:prstGeom prst="rect">
            <a:avLst/>
          </a:prstGeom>
          <a:noFill/>
        </p:spPr>
        <p:txBody>
          <a:bodyPr wrap="square" rtlCol="0">
            <a:spAutoFit/>
          </a:bodyPr>
          <a:lstStyle/>
          <a:p>
            <a:r>
              <a:rPr lang="en-US" sz="3200" b="1" dirty="0">
                <a:solidFill>
                  <a:srgbClr val="FF0000"/>
                </a:solidFill>
              </a:rPr>
              <a:t>First time Congress had regulated big business</a:t>
            </a:r>
            <a:r>
              <a:rPr lang="en-US" b="1" dirty="0">
                <a:solidFill>
                  <a:srgbClr val="FF0000"/>
                </a:solidFill>
              </a:rPr>
              <a:t>.</a:t>
            </a:r>
          </a:p>
          <a:p>
            <a:endParaRPr lang="en-US" dirty="0"/>
          </a:p>
        </p:txBody>
      </p:sp>
      <p:pic>
        <p:nvPicPr>
          <p:cNvPr id="2052" name="Picture 4" descr="http://upload.wikimedia.org/wikipedia/commons/thumb/d/d4/US-InterstateCommerceCommission-Seal.png/200px-US-InterstateCommerceCommission-Seal.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00800" y="1905000"/>
            <a:ext cx="2514600" cy="2514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0003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000"/>
                                        <p:tgtEl>
                                          <p:spTgt spid="3">
                                            <p:txEl>
                                              <p:pRg st="1" end="1"/>
                                            </p:txEl>
                                          </p:spTgt>
                                        </p:tgtEl>
                                      </p:cBhvr>
                                    </p:animEffect>
                                  </p:childTnLst>
                                </p:cTn>
                              </p:par>
                            </p:childTnLst>
                          </p:cTn>
                        </p:par>
                        <p:par>
                          <p:cTn id="13" fill="hold">
                            <p:stCondLst>
                              <p:cond delay="3000"/>
                            </p:stCondLst>
                            <p:childTnLst>
                              <p:par>
                                <p:cTn id="14" presetID="22" presetClass="entr" presetSubtype="1" fill="hold" nodeType="afterEffect">
                                  <p:stCondLst>
                                    <p:cond delay="5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up)">
                                      <p:cBhvr>
                                        <p:cTn id="16" dur="2000"/>
                                        <p:tgtEl>
                                          <p:spTgt spid="3">
                                            <p:txEl>
                                              <p:pRg st="2" end="2"/>
                                            </p:txEl>
                                          </p:spTgt>
                                        </p:tgtEl>
                                      </p:cBhvr>
                                    </p:animEffect>
                                  </p:childTnLst>
                                </p:cTn>
                              </p:par>
                            </p:childTnLst>
                          </p:cTn>
                        </p:par>
                        <p:par>
                          <p:cTn id="17" fill="hold">
                            <p:stCondLst>
                              <p:cond delay="5500"/>
                            </p:stCondLst>
                            <p:childTnLst>
                              <p:par>
                                <p:cTn id="18" presetID="22" presetClass="entr" presetSubtype="1" fill="hold" nodeType="afterEffect">
                                  <p:stCondLst>
                                    <p:cond delay="50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2000"/>
                                        <p:tgtEl>
                                          <p:spTgt spid="3">
                                            <p:txEl>
                                              <p:pRg st="3" end="3"/>
                                            </p:txEl>
                                          </p:spTgt>
                                        </p:tgtEl>
                                      </p:cBhvr>
                                    </p:animEffect>
                                  </p:childTnLst>
                                </p:cTn>
                              </p:par>
                            </p:childTnLst>
                          </p:cTn>
                        </p:par>
                        <p:par>
                          <p:cTn id="21" fill="hold">
                            <p:stCondLst>
                              <p:cond delay="8000"/>
                            </p:stCondLst>
                            <p:childTnLst>
                              <p:par>
                                <p:cTn id="22" presetID="22" presetClass="entr" presetSubtype="1" fill="hold" nodeType="afterEffect">
                                  <p:stCondLst>
                                    <p:cond delay="50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up)">
                                      <p:cBhvr>
                                        <p:cTn id="24" dur="2000"/>
                                        <p:tgtEl>
                                          <p:spTgt spid="3">
                                            <p:txEl>
                                              <p:pRg st="4" end="4"/>
                                            </p:txEl>
                                          </p:spTgt>
                                        </p:tgtEl>
                                      </p:cBhvr>
                                    </p:animEffect>
                                  </p:childTnLst>
                                </p:cTn>
                              </p:par>
                              <p:par>
                                <p:cTn id="25" presetID="10" presetClass="entr" presetSubtype="0" fill="hold" nodeType="withEffect">
                                  <p:stCondLst>
                                    <p:cond delay="100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5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strips(down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422" y="990600"/>
            <a:ext cx="4116778" cy="5273040"/>
          </a:xfrm>
        </p:spPr>
        <p:txBody>
          <a:bodyPr>
            <a:normAutofit/>
          </a:bodyPr>
          <a:lstStyle/>
          <a:p>
            <a:r>
              <a:rPr lang="en-US" sz="2400" dirty="0" smtClean="0"/>
              <a:t>Teddy Roosevelt is carrying a club saying “Greater Railroad Regulation”.</a:t>
            </a:r>
          </a:p>
          <a:p>
            <a:r>
              <a:rPr lang="en-US" sz="2400" dirty="0" smtClean="0"/>
              <a:t>Roosevelt felt there were ‘good’ trusts (those that didn’t harm the publics interests) and ‘bad’ trusts (those that created monopolies) and it was the governments responsibility to stop the bad trusts.</a:t>
            </a:r>
          </a:p>
          <a:p>
            <a:r>
              <a:rPr lang="en-US" sz="2400" dirty="0" smtClean="0"/>
              <a:t>TR became known as the ‘Trust-busting’ president.</a:t>
            </a:r>
            <a:endParaRPr lang="en-US" sz="2400" dirty="0"/>
          </a:p>
        </p:txBody>
      </p:sp>
      <p:pic>
        <p:nvPicPr>
          <p:cNvPr id="1026" name="Picture 2" descr="http://deardanaa.weebly.com/uploads/1/6/5/6/16560140/466284845.gif?399"/>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059" t="1477" r="2481" b="930"/>
          <a:stretch/>
        </p:blipFill>
        <p:spPr bwMode="auto">
          <a:xfrm>
            <a:off x="4409746" y="609600"/>
            <a:ext cx="4720399" cy="5105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68814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8800" y="990600"/>
            <a:ext cx="3352800" cy="5135563"/>
          </a:xfrm>
        </p:spPr>
        <p:txBody>
          <a:bodyPr>
            <a:normAutofit/>
          </a:bodyPr>
          <a:lstStyle/>
          <a:p>
            <a:r>
              <a:rPr lang="en-US" sz="2400" dirty="0" smtClean="0"/>
              <a:t>The railroad trains are labeled with words like : ‘bribery’, extortion, and lack of competition’.</a:t>
            </a:r>
          </a:p>
          <a:p>
            <a:r>
              <a:rPr lang="en-US" sz="2400" dirty="0" smtClean="0"/>
              <a:t>This was to show that the railroads took advantage of the average American, particularly the small farmers.</a:t>
            </a:r>
            <a:endParaRPr lang="en-US" sz="2400" dirty="0"/>
          </a:p>
        </p:txBody>
      </p:sp>
      <p:pic>
        <p:nvPicPr>
          <p:cNvPr id="4" name="Picture 2" descr="http://sophia.smith.edu/~maldrich/xsource%20images/topics/Farmers/1873GraphicSept16.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525" r="1818" b="-1719"/>
          <a:stretch/>
        </p:blipFill>
        <p:spPr bwMode="auto">
          <a:xfrm>
            <a:off x="152400" y="254000"/>
            <a:ext cx="5486400" cy="660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3466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4"/>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1923</TotalTime>
  <Words>1510</Words>
  <Application>Microsoft Office PowerPoint</Application>
  <PresentationFormat>On-screen Show (4:3)</PresentationFormat>
  <Paragraphs>152</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Andrew Carnegie</vt:lpstr>
      <vt:lpstr>John D. Rockefeller</vt:lpstr>
      <vt:lpstr>Philanthropy</vt:lpstr>
      <vt:lpstr>Pros and Cons of Big Business</vt:lpstr>
      <vt:lpstr>Laws Against Big Business</vt:lpstr>
      <vt:lpstr>Laws Against Anti-Competitive Practices</vt:lpstr>
      <vt:lpstr>Slide 8</vt:lpstr>
      <vt:lpstr>Slide 9</vt:lpstr>
      <vt:lpstr>Laws Against Anti-Competitive Practices</vt:lpstr>
      <vt:lpstr>Slide 11</vt:lpstr>
      <vt:lpstr>The Conditions of Labor</vt:lpstr>
      <vt:lpstr>Factory Working Conditions</vt:lpstr>
      <vt:lpstr>Slide 14</vt:lpstr>
      <vt:lpstr>Slide 15</vt:lpstr>
      <vt:lpstr>Child Labor</vt:lpstr>
      <vt:lpstr>Child Labor</vt:lpstr>
      <vt:lpstr>Slide 18</vt:lpstr>
      <vt:lpstr>Slide 19</vt:lpstr>
      <vt:lpstr>Slide 20</vt:lpstr>
      <vt:lpstr>The Rise of Unions</vt:lpstr>
      <vt:lpstr>Slide 22</vt:lpstr>
      <vt:lpstr>Major Unions</vt:lpstr>
      <vt:lpstr>Major Unions</vt:lpstr>
      <vt:lpstr>Government Attitude Towards Unions</vt:lpstr>
      <vt:lpstr>Union Strikes and the Public</vt:lpstr>
      <vt:lpstr>Slide 27</vt:lpstr>
      <vt:lpstr>Slide 28</vt:lpstr>
      <vt:lpstr>Slide 29</vt:lpstr>
      <vt:lpstr>Free Enterprise System</vt:lpstr>
      <vt:lpstr>Growth of America’s Industry </vt:lpstr>
      <vt:lpstr>Entrepreneurs</vt:lpstr>
      <vt:lpstr>Organized Labor</vt:lpstr>
    </vt:vector>
  </TitlesOfParts>
  <Company>SMCISD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Montgomery</dc:creator>
  <cp:lastModifiedBy>EPISD</cp:lastModifiedBy>
  <cp:revision>234</cp:revision>
  <dcterms:created xsi:type="dcterms:W3CDTF">2013-06-24T20:44:34Z</dcterms:created>
  <dcterms:modified xsi:type="dcterms:W3CDTF">2015-03-30T19:40:55Z</dcterms:modified>
</cp:coreProperties>
</file>