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2" r:id="rId5"/>
    <p:sldId id="263" r:id="rId6"/>
    <p:sldId id="265" r:id="rId7"/>
    <p:sldId id="267" r:id="rId8"/>
    <p:sldId id="269" r:id="rId9"/>
    <p:sldId id="270" r:id="rId10"/>
    <p:sldId id="260" r:id="rId11"/>
    <p:sldId id="261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7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12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47F32-A38E-4304-9176-396A16F32A9D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031C2-9430-4E84-8C89-0EC749C60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6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031C2-9430-4E84-8C89-0EC749C602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031C2-9430-4E84-8C89-0EC749C6023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031C2-9430-4E84-8C89-0EC749C6023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031C2-9430-4E84-8C89-0EC749C6023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031C2-9430-4E84-8C89-0EC749C6023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031C2-9430-4E84-8C89-0EC749C6023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031C2-9430-4E84-8C89-0EC749C6023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031C2-9430-4E84-8C89-0EC749C6023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031C2-9430-4E84-8C89-0EC749C6023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031C2-9430-4E84-8C89-0EC749C6023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031C2-9430-4E84-8C89-0EC749C6023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031C2-9430-4E84-8C89-0EC749C602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031C2-9430-4E84-8C89-0EC749C6023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031C2-9430-4E84-8C89-0EC749C602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031C2-9430-4E84-8C89-0EC749C602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031C2-9430-4E84-8C89-0EC749C6023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031C2-9430-4E84-8C89-0EC749C602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031C2-9430-4E84-8C89-0EC749C602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031C2-9430-4E84-8C89-0EC749C602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031C2-9430-4E84-8C89-0EC749C602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E39B7-AC18-478A-9EEB-7913D4497F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47E67-A549-4FFE-AC20-AF221E5BCA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F6589-2C47-463B-B0BC-6E6F8AB615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9BFFBC-3359-48F3-806E-AB205B283D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C996E-8351-43EE-92A3-0EA46FC6B1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22029-546A-4771-BEFE-1BD63674C3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06DF5-E89C-4D67-B3AC-30E8A71B47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1FA70-8452-42AC-A81C-D75769A746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56B73-A91E-4772-942F-67F8A30579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EBEBB-E90A-4E4E-9D52-EFCF9C4605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6643E-1C79-487B-A90E-39E70CAF43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2FB35-36E6-41CB-8967-2F9FC9211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058411-11E2-4D02-B09B-A5B6319EAC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romancoins.info/port-TheodosiusII-Louvre.JPG&amp;imgrefurl=http://www.romancoins.info/Caesar-Sculpture-3b.HTML&amp;h=800&amp;w=600&amp;sz=47&amp;hl=en&amp;start=2&amp;um=1&amp;tbnid=IL9Pz2OUtHa5kM:&amp;tbnh=143&amp;tbnw=107&amp;prev=/images?q=Theodosius&amp;svnum=10&amp;um=1&amp;hl=en&amp;rls=GGLD,GGLD:2004-42,GGLD:en&amp;sa=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eastendtalking.org.uk/ThinkAboutIt/assets/icons/think.gif&amp;imgrefurl=http://diaryofacrazedwoman.blogspot.com/2007_04_01_archive.html&amp;h=289&amp;w=395&amp;sz=7&amp;hl=en&amp;start=5&amp;tbnid=Zgh2XE0t82avHM:&amp;tbnh=91&amp;tbnw=124&amp;prev=/images?q=think&amp;gbv=2&amp;svnum=10&amp;hl=en&amp;rls=GGLD,GGLD:2004-42,GGLD: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eb.mala.bc.ca/webquests3/2001/emperors/Anct007.gif&amp;imgrefurl=http://web.mala.bc.ca/webquests3/2001/emperors/Emperorvirtues.htm&amp;h=592&amp;w=354&amp;sz=21&amp;hl=en&amp;start=1&amp;um=1&amp;tbnid=4jjiA0ugJ_ZtbM:&amp;tbnh=135&amp;tbnw=81&amp;prev=/images?q=roman+emperors&amp;svnum=10&amp;um=1&amp;hl=en&amp;rls=GGLD,GGLD:2004-42,GGLD: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981200" y="1219200"/>
            <a:ext cx="5334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rgbClr val="33CC33"/>
                </a:solidFill>
                <a:latin typeface="Arial" charset="0"/>
              </a:rPr>
              <a:t/>
            </a:r>
            <a:br>
              <a:rPr lang="en-US" sz="5400" b="1">
                <a:solidFill>
                  <a:srgbClr val="33CC33"/>
                </a:solidFill>
                <a:latin typeface="Arial" charset="0"/>
              </a:rPr>
            </a:br>
            <a:endParaRPr lang="en-US" sz="5400" b="1">
              <a:solidFill>
                <a:srgbClr val="33CC33"/>
              </a:solidFill>
              <a:latin typeface="Arial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chemeClr val="tx1"/>
                </a:solidFill>
                <a:latin typeface="Arial" charset="0"/>
              </a:rPr>
              <a:t>The Fall of the Roman Empire</a:t>
            </a:r>
          </a:p>
        </p:txBody>
      </p:sp>
      <p:pic>
        <p:nvPicPr>
          <p:cNvPr id="3079" name="Picture 7" descr="http://history.berkeley.edu/faculty/Norena/H106B/ppa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133600"/>
            <a:ext cx="213360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Dividing the Empire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/>
              <a:t>Diocletian felt that the only way to save the empire was to divide it in half</a:t>
            </a:r>
          </a:p>
          <a:p>
            <a:r>
              <a:rPr lang="en-US" sz="2000"/>
              <a:t>Created two empires:  Western and Eastern </a:t>
            </a:r>
          </a:p>
          <a:p>
            <a:r>
              <a:rPr lang="en-US" sz="2000"/>
              <a:t>Western Empire: Europe/ North Africa and city of Rome</a:t>
            </a:r>
          </a:p>
          <a:p>
            <a:r>
              <a:rPr lang="en-US" sz="2000"/>
              <a:t>Eastern Empire: Turkey/ Asia and city of Byzantium</a:t>
            </a:r>
          </a:p>
          <a:p>
            <a:r>
              <a:rPr lang="en-US" sz="2000"/>
              <a:t>Two emperors, emperor in charge of Rome was senior</a:t>
            </a:r>
          </a:p>
        </p:txBody>
      </p:sp>
      <p:pic>
        <p:nvPicPr>
          <p:cNvPr id="7175" name="Picture 7" descr="http://rome.mrdonn.org/empero3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6913" y="1981200"/>
            <a:ext cx="3787775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Constantine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Diocletian retired and Constantine took his place as emperor</a:t>
            </a:r>
          </a:p>
          <a:p>
            <a:pPr>
              <a:lnSpc>
                <a:spcPct val="90000"/>
              </a:lnSpc>
            </a:pPr>
            <a:r>
              <a:rPr lang="en-US" sz="2400"/>
              <a:t>Constantine (312 CE) united the empire again under one ruler</a:t>
            </a:r>
          </a:p>
          <a:p>
            <a:pPr>
              <a:lnSpc>
                <a:spcPct val="90000"/>
              </a:lnSpc>
            </a:pPr>
            <a:r>
              <a:rPr lang="en-US" sz="2400"/>
              <a:t>First Christian emperor</a:t>
            </a:r>
          </a:p>
          <a:p>
            <a:pPr>
              <a:lnSpc>
                <a:spcPct val="90000"/>
              </a:lnSpc>
            </a:pPr>
            <a:r>
              <a:rPr lang="en-US" sz="2400"/>
              <a:t>Edict of Milan?</a:t>
            </a:r>
          </a:p>
          <a:p>
            <a:pPr>
              <a:lnSpc>
                <a:spcPct val="90000"/>
              </a:lnSpc>
            </a:pPr>
            <a:r>
              <a:rPr lang="en-US" sz="2400"/>
              <a:t>Attempted reforms</a:t>
            </a:r>
          </a:p>
          <a:p>
            <a:pPr>
              <a:lnSpc>
                <a:spcPct val="90000"/>
              </a:lnSpc>
            </a:pPr>
            <a:r>
              <a:rPr lang="en-US" sz="2400"/>
              <a:t>Main reform: sons had to follow fathers’ trade</a:t>
            </a:r>
          </a:p>
        </p:txBody>
      </p:sp>
      <p:pic>
        <p:nvPicPr>
          <p:cNvPr id="8199" name="Picture 7" descr="http://www.usask.ca/antiquities/Collection/Constantine_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65225" y="1981200"/>
            <a:ext cx="2849563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Constantinople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Rome continued to decline</a:t>
            </a:r>
          </a:p>
          <a:p>
            <a:r>
              <a:rPr lang="en-US" sz="2800"/>
              <a:t>Constantine moved the capital from Rome to city of Byzantium</a:t>
            </a:r>
          </a:p>
          <a:p>
            <a:r>
              <a:rPr lang="en-US" sz="2800"/>
              <a:t>City name changed to Constantinople (today is Istanbul)</a:t>
            </a:r>
          </a:p>
        </p:txBody>
      </p:sp>
      <p:pic>
        <p:nvPicPr>
          <p:cNvPr id="18439" name="Picture 7" descr="http://www.reformation.org/rome-and-constantinople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3194050"/>
            <a:ext cx="3810000" cy="1689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Day</a:t>
            </a:r>
          </a:p>
        </p:txBody>
      </p:sp>
      <p:pic>
        <p:nvPicPr>
          <p:cNvPr id="19463" name="Picture 7" descr="http://www.bialystok.telbank.pl/orthodox/foto/hagia.jp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0025" y="1981200"/>
            <a:ext cx="6049963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648200" cy="1143000"/>
          </a:xfrm>
        </p:spPr>
        <p:txBody>
          <a:bodyPr/>
          <a:lstStyle/>
          <a:p>
            <a:r>
              <a:rPr lang="en-US" dirty="0"/>
              <a:t>Theodosius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Constantine died in 337 CE, replaced by Theodosius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Theodosius could not rule the empire, divided in two again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Western Roman Empire with capital in Rome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Eastern Rome Empire with capital in </a:t>
            </a:r>
            <a:r>
              <a:rPr lang="en-US" sz="2400" dirty="0" smtClean="0"/>
              <a:t>Constantinople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Made Christianity the official religion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pic>
        <p:nvPicPr>
          <p:cNvPr id="20487" name="Picture 7" descr="http://tbn0.google.com/images?q=tbn:IL9Pz2OUtHa5kM:http://www.romancoins.info/port-TheodosiusII-Louvre.JPG">
            <a:hlinkClick r:id="rId3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52513" y="1981200"/>
            <a:ext cx="3076575" cy="41148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Rome invaded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Western Empire unable to hold off German tribes on its borders</a:t>
            </a:r>
          </a:p>
          <a:p>
            <a:r>
              <a:rPr lang="en-US" sz="2400"/>
              <a:t>Ostrogoths, Visigoths, Franks, Vandals, Saxons</a:t>
            </a:r>
          </a:p>
          <a:p>
            <a:r>
              <a:rPr lang="en-US" sz="2400"/>
              <a:t>German tribes wanted warmer area, Roman riches, and to flee the Huns</a:t>
            </a:r>
          </a:p>
          <a:p>
            <a:pPr>
              <a:buFontTx/>
              <a:buNone/>
            </a:pPr>
            <a:endParaRPr lang="en-US" sz="2400"/>
          </a:p>
        </p:txBody>
      </p:sp>
      <p:pic>
        <p:nvPicPr>
          <p:cNvPr id="21511" name="Picture 7" descr="http://www.genreonline.net/Genre_files/Barbarians%20024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605088"/>
            <a:ext cx="3810000" cy="28654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Visigoths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Rome agreed to allow the Visigoths to live inside of Roman boundaries</a:t>
            </a:r>
          </a:p>
          <a:p>
            <a:r>
              <a:rPr lang="en-US" sz="2400"/>
              <a:t>Romans treated Visigoths badly</a:t>
            </a:r>
          </a:p>
          <a:p>
            <a:r>
              <a:rPr lang="en-US" sz="2400"/>
              <a:t>Visigoths rebelled and defeated the Romans</a:t>
            </a:r>
          </a:p>
          <a:p>
            <a:r>
              <a:rPr lang="en-US" sz="2400"/>
              <a:t>Visigoth leader, Alaric, captured Rome in 410 CE</a:t>
            </a:r>
          </a:p>
          <a:p>
            <a:endParaRPr lang="en-US" sz="2400"/>
          </a:p>
        </p:txBody>
      </p:sp>
      <p:pic>
        <p:nvPicPr>
          <p:cNvPr id="22535" name="Picture 7" descr="http://www.bbc.co.uk/history/ancient/romans/images/enemiesrome_gallery_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133600"/>
            <a:ext cx="3810000" cy="3810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Vandals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981200"/>
            <a:ext cx="426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Vandals followed Visigoths and spent 12 days stripping Rome of valuables (vandalism)</a:t>
            </a:r>
          </a:p>
          <a:p>
            <a:pPr>
              <a:lnSpc>
                <a:spcPct val="90000"/>
              </a:lnSpc>
            </a:pPr>
            <a:r>
              <a:rPr lang="en-US" sz="2400"/>
              <a:t>Many more German invaders followed</a:t>
            </a:r>
          </a:p>
          <a:p>
            <a:pPr>
              <a:lnSpc>
                <a:spcPct val="90000"/>
              </a:lnSpc>
            </a:pPr>
            <a:r>
              <a:rPr lang="en-US" sz="2400"/>
              <a:t>Finally, a German general named Odoacer defeated the western emperor Romulus Augustulus (14 years old, little Augustus)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23559" name="Picture 7" descr="http://content.answers.com/main/content/wp/en-commons/thumb/9/99/250px-Vandalen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981200"/>
            <a:ext cx="3273425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Fall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Augustulus was defeated in 476 CE</a:t>
            </a:r>
          </a:p>
          <a:p>
            <a:r>
              <a:rPr lang="en-US" sz="2400"/>
              <a:t>For this reason, this date is given as the fall of the Western Roman Empire</a:t>
            </a:r>
          </a:p>
          <a:p>
            <a:r>
              <a:rPr lang="en-US" sz="2400"/>
              <a:t>Western Empire was divided into many kingdoms that adopted many of the customs of Rome</a:t>
            </a:r>
          </a:p>
        </p:txBody>
      </p:sp>
      <p:pic>
        <p:nvPicPr>
          <p:cNvPr id="25607" name="Picture 7" descr="http://img.tfd.com/wn/C2/6A0F6-odoacer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90575" y="1981200"/>
            <a:ext cx="1571625" cy="1905000"/>
          </a:xfrm>
          <a:noFill/>
          <a:ln/>
        </p:spPr>
      </p:pic>
      <p:pic>
        <p:nvPicPr>
          <p:cNvPr id="25609" name="Picture 9" descr="http://www.malaspina.com/jpg/romul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038600"/>
            <a:ext cx="2390775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Odoacer</a:t>
            </a:r>
          </a:p>
        </p:txBody>
      </p:sp>
      <p:pic>
        <p:nvPicPr>
          <p:cNvPr id="26628" name="Picture 4" descr="http://ccat.sas.upenn.edu/jod/Picts/bad_posture_2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92263" y="1981200"/>
            <a:ext cx="5957887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Roman Empire at its Height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The Roman Empire became huge</a:t>
            </a:r>
          </a:p>
          <a:p>
            <a:r>
              <a:rPr lang="en-US" sz="2800"/>
              <a:t>It covered most of Europe, North Africa, and some of Asia</a:t>
            </a:r>
          </a:p>
          <a:p>
            <a:r>
              <a:rPr lang="en-US" sz="2800"/>
              <a:t>The Empire reached its height under Emperor Diocletian (284-305 CE)</a:t>
            </a:r>
          </a:p>
        </p:txBody>
      </p:sp>
      <p:pic>
        <p:nvPicPr>
          <p:cNvPr id="5128" name="Picture 8" descr="http://wps.ablongman.com/wps/media/objects/262/268312/art/figures/KISH_06_131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514600"/>
            <a:ext cx="4038600" cy="37607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Eastern Roman Empire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Although the Western Empire fell in 476 CE, the Eastern Roman Empire continued to prosper for 1,000 more years</a:t>
            </a:r>
          </a:p>
          <a:p>
            <a:r>
              <a:rPr lang="en-US" sz="2800"/>
              <a:t>Became known as the Byzantine Empire</a:t>
            </a:r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24583" name="Picture 7" descr="http://twinningroadtransport.ubak.gov.tr/assets/images/chora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862263"/>
            <a:ext cx="3810000" cy="2657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Expansion: Good or Bad?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What are some problems that an empire or country might have by being stretched out too far?</a:t>
            </a:r>
          </a:p>
          <a:p>
            <a:endParaRPr lang="en-US" sz="2800"/>
          </a:p>
        </p:txBody>
      </p:sp>
      <p:pic>
        <p:nvPicPr>
          <p:cNvPr id="6151" name="Picture 7" descr="http://tbn0.google.com/images?q=tbn:Zgh2XE0t82avHM:http://www.eastendtalking.org.uk/ThinkAboutIt/assets/icons/think.gif">
            <a:hlinkClick r:id="rId3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00200" y="2362200"/>
            <a:ext cx="2667000" cy="19304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Decline Begins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180 CE Marcus Aurelius died</a:t>
            </a:r>
          </a:p>
          <a:p>
            <a:pPr>
              <a:lnSpc>
                <a:spcPct val="90000"/>
              </a:lnSpc>
            </a:pPr>
            <a:r>
              <a:rPr lang="en-US" sz="2800"/>
              <a:t>His son, Commodus, took control of Rome</a:t>
            </a:r>
          </a:p>
          <a:p>
            <a:pPr>
              <a:lnSpc>
                <a:spcPct val="90000"/>
              </a:lnSpc>
            </a:pPr>
            <a:r>
              <a:rPr lang="en-US" sz="2800"/>
              <a:t>Commodus was a poor leader, killed by his bodyguard</a:t>
            </a:r>
          </a:p>
          <a:p>
            <a:pPr>
              <a:lnSpc>
                <a:spcPct val="90000"/>
              </a:lnSpc>
            </a:pPr>
            <a:r>
              <a:rPr lang="en-US" sz="2800"/>
              <a:t>Time of disarray follows</a:t>
            </a:r>
          </a:p>
        </p:txBody>
      </p:sp>
      <p:pic>
        <p:nvPicPr>
          <p:cNvPr id="9223" name="Picture 7" descr="http://www.altix.cz/wwwdeti/tomas2/commodus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36688" y="1828800"/>
            <a:ext cx="2068512" cy="3276600"/>
          </a:xfrm>
          <a:noFill/>
          <a:ln/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838200" y="5105400"/>
            <a:ext cx="3200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Commodus from the </a:t>
            </a:r>
          </a:p>
          <a:p>
            <a:pPr algn="ctr"/>
            <a:r>
              <a:rPr lang="en-US"/>
              <a:t>movie Gladiator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Political Problems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Poor leaders weakened the government</a:t>
            </a:r>
          </a:p>
          <a:p>
            <a:pPr>
              <a:lnSpc>
                <a:spcPct val="90000"/>
              </a:lnSpc>
            </a:pPr>
            <a:r>
              <a:rPr lang="en-US" sz="2800"/>
              <a:t>Frequent fights for power</a:t>
            </a:r>
          </a:p>
          <a:p>
            <a:pPr>
              <a:lnSpc>
                <a:spcPct val="90000"/>
              </a:lnSpc>
            </a:pPr>
            <a:r>
              <a:rPr lang="en-US" sz="2800"/>
              <a:t>Many officials took bribes</a:t>
            </a:r>
          </a:p>
          <a:p>
            <a:pPr>
              <a:lnSpc>
                <a:spcPct val="90000"/>
              </a:lnSpc>
            </a:pPr>
            <a:r>
              <a:rPr lang="en-US" sz="2800"/>
              <a:t>Talented people chose not to serve due to dangers of government life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10247" name="Picture 7" descr="http://tbn0.google.com/images?q=tbn:4jjiA0ugJ_ZtbM:http://web.mala.bc.ca/webquests3/2001/emperors/Anct007.gif">
            <a:hlinkClick r:id="rId3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55725" y="1981200"/>
            <a:ext cx="2468563" cy="41148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Problems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Taxes were too great, many rich people stopped paying</a:t>
            </a:r>
          </a:p>
          <a:p>
            <a:pPr>
              <a:lnSpc>
                <a:spcPct val="90000"/>
              </a:lnSpc>
            </a:pPr>
            <a:r>
              <a:rPr lang="en-US" sz="2400"/>
              <a:t>People stopped attending school</a:t>
            </a:r>
          </a:p>
          <a:p>
            <a:pPr>
              <a:lnSpc>
                <a:spcPct val="90000"/>
              </a:lnSpc>
            </a:pPr>
            <a:r>
              <a:rPr lang="en-US" sz="2400"/>
              <a:t>Large number of people enslaved</a:t>
            </a:r>
          </a:p>
          <a:p>
            <a:pPr>
              <a:lnSpc>
                <a:spcPct val="90000"/>
              </a:lnSpc>
            </a:pPr>
            <a:r>
              <a:rPr lang="en-US" sz="2400"/>
              <a:t>Plague (disease) spread throughout Rome, killing 1 in 10</a:t>
            </a:r>
          </a:p>
          <a:p>
            <a:pPr>
              <a:lnSpc>
                <a:spcPct val="90000"/>
              </a:lnSpc>
            </a:pPr>
            <a:r>
              <a:rPr lang="en-US" sz="2400"/>
              <a:t>Famine: There was not enough food to feed people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</p:txBody>
      </p:sp>
      <p:pic>
        <p:nvPicPr>
          <p:cNvPr id="12300" name="Picture 1036" descr="http://www.sbceo.k12.ca.us/~vms/carlton/romemining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2743200"/>
            <a:ext cx="3810000" cy="1458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Economic Problems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Farmers lost land, unable to grow and sell crops, out of work (and famine)</a:t>
            </a:r>
          </a:p>
          <a:p>
            <a:pPr>
              <a:lnSpc>
                <a:spcPct val="90000"/>
              </a:lnSpc>
            </a:pPr>
            <a:r>
              <a:rPr lang="en-US" sz="2000"/>
              <a:t>People bought fewer goods, shops closed</a:t>
            </a:r>
          </a:p>
          <a:p>
            <a:pPr>
              <a:lnSpc>
                <a:spcPct val="90000"/>
              </a:lnSpc>
            </a:pPr>
            <a:r>
              <a:rPr lang="en-US" sz="2000"/>
              <a:t>Inflation occurred: Rapidly rising prices. Money lost value because fewer taxes paid.</a:t>
            </a:r>
          </a:p>
          <a:p>
            <a:pPr>
              <a:lnSpc>
                <a:spcPct val="90000"/>
              </a:lnSpc>
            </a:pPr>
            <a:r>
              <a:rPr lang="en-US" sz="2000"/>
              <a:t>Coins lost value: Less gold put in, people found out (caused inflation)</a:t>
            </a:r>
          </a:p>
          <a:p>
            <a:pPr>
              <a:lnSpc>
                <a:spcPct val="90000"/>
              </a:lnSpc>
            </a:pPr>
            <a:r>
              <a:rPr lang="en-US" sz="2000"/>
              <a:t>Bartering grew: sell goods without using money </a:t>
            </a:r>
          </a:p>
          <a:p>
            <a:pPr>
              <a:lnSpc>
                <a:spcPct val="90000"/>
              </a:lnSpc>
            </a:pPr>
            <a:r>
              <a:rPr lang="en-US" sz="2000"/>
              <a:t>No taxes, no money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14344" name="Picture 8" descr="http://www.romancoinsonline.com/images/Select%20Uncleaned%20Roman%20Coins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69963" y="1981200"/>
            <a:ext cx="3240087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Military Problems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Military only in it for money (mercenaries)</a:t>
            </a:r>
          </a:p>
          <a:p>
            <a:r>
              <a:rPr lang="en-US" sz="2400"/>
              <a:t>No money to pay military = weak military</a:t>
            </a:r>
          </a:p>
          <a:p>
            <a:r>
              <a:rPr lang="en-US" sz="2400"/>
              <a:t>Constant threat of invaders on empire’s borders</a:t>
            </a:r>
          </a:p>
          <a:p>
            <a:r>
              <a:rPr lang="en-US" sz="2400"/>
              <a:t>Weak military, unable to stop border invasions   </a:t>
            </a:r>
          </a:p>
          <a:p>
            <a:endParaRPr lang="en-US" sz="2400"/>
          </a:p>
        </p:txBody>
      </p:sp>
      <p:pic>
        <p:nvPicPr>
          <p:cNvPr id="16392" name="Picture 8" descr="http://www.dailygalaxy.com/photos/uncategorized/2007/08/28/roman_army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62025" y="1981200"/>
            <a:ext cx="325755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Diocletian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284 CE, Diocletian became emperor</a:t>
            </a:r>
          </a:p>
          <a:p>
            <a:r>
              <a:rPr lang="en-US" sz="2800"/>
              <a:t>Tried reforms (political changes)</a:t>
            </a:r>
          </a:p>
          <a:p>
            <a:r>
              <a:rPr lang="en-US" sz="2800"/>
              <a:t>Set price limits (if a person went beyond limits, put to death) and ordered workers to stay in jobs to death</a:t>
            </a:r>
          </a:p>
        </p:txBody>
      </p:sp>
      <p:pic>
        <p:nvPicPr>
          <p:cNvPr id="17415" name="Picture 7" descr="http://www.reformation.org/diocletian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1400" y="1981200"/>
            <a:ext cx="30988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</TotalTime>
  <Words>678</Words>
  <Application>Microsoft Office PowerPoint</Application>
  <PresentationFormat>On-screen Show (4:3)</PresentationFormat>
  <Paragraphs>107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The Fall of the Roman Empire</vt:lpstr>
      <vt:lpstr>The Roman Empire at its Height</vt:lpstr>
      <vt:lpstr>Expansion: Good or Bad?</vt:lpstr>
      <vt:lpstr>The Decline Begins</vt:lpstr>
      <vt:lpstr>Political Problems</vt:lpstr>
      <vt:lpstr>Social Problems</vt:lpstr>
      <vt:lpstr>Economic Problems</vt:lpstr>
      <vt:lpstr>Military Problems</vt:lpstr>
      <vt:lpstr>Diocletian</vt:lpstr>
      <vt:lpstr>Dividing the Empire</vt:lpstr>
      <vt:lpstr>Constantine</vt:lpstr>
      <vt:lpstr>Constantinople</vt:lpstr>
      <vt:lpstr>Current Day</vt:lpstr>
      <vt:lpstr>Theodosius</vt:lpstr>
      <vt:lpstr>Rome invaded</vt:lpstr>
      <vt:lpstr>Visigoths</vt:lpstr>
      <vt:lpstr>Vandals</vt:lpstr>
      <vt:lpstr>The Fall</vt:lpstr>
      <vt:lpstr>Odoacer</vt:lpstr>
      <vt:lpstr>Eastern Roman Empire</vt:lpstr>
    </vt:vector>
  </TitlesOfParts>
  <Company>New Albany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Fall of the Roman Empire</dc:title>
  <dc:creator>Terry Kellenberger</dc:creator>
  <cp:lastModifiedBy>Raymund R. Bowers</cp:lastModifiedBy>
  <cp:revision>5</cp:revision>
  <dcterms:created xsi:type="dcterms:W3CDTF">2008-01-26T14:33:07Z</dcterms:created>
  <dcterms:modified xsi:type="dcterms:W3CDTF">2011-10-13T14:53:10Z</dcterms:modified>
</cp:coreProperties>
</file>