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8" r:id="rId3"/>
    <p:sldId id="309" r:id="rId4"/>
    <p:sldId id="290" r:id="rId5"/>
    <p:sldId id="259" r:id="rId6"/>
    <p:sldId id="261" r:id="rId7"/>
    <p:sldId id="291" r:id="rId8"/>
    <p:sldId id="288" r:id="rId9"/>
    <p:sldId id="265" r:id="rId10"/>
    <p:sldId id="272" r:id="rId11"/>
    <p:sldId id="273" r:id="rId12"/>
    <p:sldId id="292" r:id="rId13"/>
    <p:sldId id="275" r:id="rId14"/>
    <p:sldId id="276" r:id="rId15"/>
    <p:sldId id="293" r:id="rId16"/>
    <p:sldId id="279" r:id="rId17"/>
    <p:sldId id="280" r:id="rId18"/>
    <p:sldId id="289" r:id="rId19"/>
    <p:sldId id="284" r:id="rId20"/>
    <p:sldId id="296" r:id="rId21"/>
    <p:sldId id="294" r:id="rId22"/>
    <p:sldId id="295" r:id="rId23"/>
    <p:sldId id="283" r:id="rId24"/>
    <p:sldId id="297" r:id="rId25"/>
    <p:sldId id="281" r:id="rId26"/>
    <p:sldId id="298" r:id="rId27"/>
    <p:sldId id="299" r:id="rId28"/>
    <p:sldId id="300" r:id="rId29"/>
    <p:sldId id="285" r:id="rId30"/>
    <p:sldId id="286" r:id="rId31"/>
    <p:sldId id="301" r:id="rId32"/>
    <p:sldId id="302" r:id="rId33"/>
    <p:sldId id="303" r:id="rId34"/>
    <p:sldId id="304" r:id="rId35"/>
    <p:sldId id="305" r:id="rId36"/>
    <p:sldId id="307" r:id="rId37"/>
    <p:sldId id="308" r:id="rId38"/>
    <p:sldId id="30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image" Target="../media/image6.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96"/>
      <c:depthPercent val="100"/>
      <c:rAngAx val="1"/>
    </c:view3D>
    <c:floor>
      <c:spPr>
        <a:solidFill>
          <a:srgbClr val="C0C0C0"/>
        </a:solidFill>
        <a:ln w="3175">
          <a:solidFill>
            <a:schemeClr val="tx1"/>
          </a:solidFill>
          <a:prstDash val="solid"/>
        </a:ln>
      </c:spPr>
    </c:floor>
    <c:sideWall>
      <c:spPr>
        <a:blipFill dpi="0" rotWithShape="0">
          <a:blip xmlns:r="http://schemas.openxmlformats.org/officeDocument/2006/relationships" r:embed="rId1"/>
          <a:srcRect/>
          <a:stretch>
            <a:fillRect/>
          </a:stretch>
        </a:blipFill>
        <a:ln w="38100">
          <a:pattFill prst="pct25">
            <a:fgClr>
              <a:srgbClr val="993300"/>
            </a:fgClr>
            <a:bgClr>
              <a:srgbClr val="FFFFFF"/>
            </a:bgClr>
          </a:pattFill>
          <a:prstDash val="solid"/>
        </a:ln>
      </c:spPr>
      <c:pictureOptions>
        <c:pictureFormat val="stretch"/>
      </c:pictureOptions>
    </c:sideWall>
    <c:backWall>
      <c:spPr>
        <a:blipFill dpi="0" rotWithShape="0">
          <a:blip xmlns:r="http://schemas.openxmlformats.org/officeDocument/2006/relationships" r:embed="rId1"/>
          <a:srcRect/>
          <a:stretch>
            <a:fillRect/>
          </a:stretch>
        </a:blipFill>
        <a:ln w="38100">
          <a:pattFill prst="pct25">
            <a:fgClr>
              <a:srgbClr val="993300"/>
            </a:fgClr>
            <a:bgClr>
              <a:srgbClr val="FFFFFF"/>
            </a:bgClr>
          </a:pattFill>
          <a:prstDash val="solid"/>
        </a:ln>
      </c:spPr>
      <c:pictureOptions>
        <c:pictureFormat val="stretch"/>
      </c:pictureOptions>
    </c:backWall>
    <c:plotArea>
      <c:layout>
        <c:manualLayout>
          <c:layoutTarget val="inner"/>
          <c:xMode val="edge"/>
          <c:yMode val="edge"/>
          <c:x val="9.682539682539737E-2"/>
          <c:y val="5.2757793764988133E-2"/>
          <c:w val="0.57301587301587609"/>
          <c:h val="0.80815347721822561"/>
        </c:manualLayout>
      </c:layout>
      <c:bar3DChart>
        <c:barDir val="col"/>
        <c:grouping val="clustered"/>
        <c:ser>
          <c:idx val="0"/>
          <c:order val="0"/>
          <c:tx>
            <c:strRef>
              <c:f>Sheet1!$A$2</c:f>
              <c:strCache>
                <c:ptCount val="1"/>
                <c:pt idx="0">
                  <c:v>Electoral vote</c:v>
                </c:pt>
              </c:strCache>
            </c:strRef>
          </c:tx>
          <c:spPr>
            <a:solidFill>
              <a:srgbClr val="FFFF00"/>
            </a:solidFill>
            <a:ln w="18296">
              <a:solidFill>
                <a:schemeClr val="tx1"/>
              </a:solidFill>
              <a:prstDash val="solid"/>
            </a:ln>
          </c:spPr>
          <c:cat>
            <c:strRef>
              <c:f>Sheet1!$B$1:$D$1</c:f>
              <c:strCache>
                <c:ptCount val="3"/>
                <c:pt idx="0">
                  <c:v>Reagan</c:v>
                </c:pt>
                <c:pt idx="1">
                  <c:v>Carter</c:v>
                </c:pt>
                <c:pt idx="2">
                  <c:v>Anderson</c:v>
                </c:pt>
              </c:strCache>
            </c:strRef>
          </c:cat>
          <c:val>
            <c:numRef>
              <c:f>Sheet1!$B$2:$D$2</c:f>
              <c:numCache>
                <c:formatCode>General</c:formatCode>
                <c:ptCount val="3"/>
                <c:pt idx="0">
                  <c:v>489</c:v>
                </c:pt>
                <c:pt idx="1">
                  <c:v>49</c:v>
                </c:pt>
                <c:pt idx="2">
                  <c:v>0</c:v>
                </c:pt>
              </c:numCache>
            </c:numRef>
          </c:val>
          <c:shape val="cylinder"/>
        </c:ser>
        <c:ser>
          <c:idx val="1"/>
          <c:order val="1"/>
          <c:tx>
            <c:strRef>
              <c:f>Sheet1!$A$3</c:f>
              <c:strCache>
                <c:ptCount val="1"/>
                <c:pt idx="0">
                  <c:v>Popular vote</c:v>
                </c:pt>
              </c:strCache>
            </c:strRef>
          </c:tx>
          <c:spPr>
            <a:solidFill>
              <a:schemeClr val="accent2"/>
            </a:solidFill>
            <a:ln w="18296">
              <a:solidFill>
                <a:schemeClr val="tx1"/>
              </a:solidFill>
              <a:prstDash val="solid"/>
            </a:ln>
          </c:spPr>
          <c:cat>
            <c:strRef>
              <c:f>Sheet1!$B$1:$D$1</c:f>
              <c:strCache>
                <c:ptCount val="3"/>
                <c:pt idx="0">
                  <c:v>Reagan</c:v>
                </c:pt>
                <c:pt idx="1">
                  <c:v>Carter</c:v>
                </c:pt>
                <c:pt idx="2">
                  <c:v>Anderson</c:v>
                </c:pt>
              </c:strCache>
            </c:strRef>
          </c:cat>
          <c:val>
            <c:numRef>
              <c:f>Sheet1!$B$3:$D$3</c:f>
              <c:numCache>
                <c:formatCode>General</c:formatCode>
                <c:ptCount val="3"/>
                <c:pt idx="0">
                  <c:v>50.7</c:v>
                </c:pt>
                <c:pt idx="1">
                  <c:v>41</c:v>
                </c:pt>
                <c:pt idx="2">
                  <c:v>6.6</c:v>
                </c:pt>
              </c:numCache>
            </c:numRef>
          </c:val>
        </c:ser>
        <c:gapDepth val="0"/>
        <c:shape val="box"/>
        <c:axId val="127271680"/>
        <c:axId val="134030848"/>
        <c:axId val="0"/>
      </c:bar3DChart>
      <c:catAx>
        <c:axId val="127271680"/>
        <c:scaling>
          <c:orientation val="minMax"/>
        </c:scaling>
        <c:axPos val="b"/>
        <c:numFmt formatCode="General" sourceLinked="1"/>
        <c:tickLblPos val="low"/>
        <c:spPr>
          <a:ln w="18296">
            <a:solidFill>
              <a:schemeClr val="tx1"/>
            </a:solidFill>
            <a:prstDash val="solid"/>
          </a:ln>
        </c:spPr>
        <c:txPr>
          <a:bodyPr rot="0" vert="horz"/>
          <a:lstStyle/>
          <a:p>
            <a:pPr>
              <a:defRPr sz="2593" b="1" i="0" u="none" strike="noStrike" baseline="0">
                <a:solidFill>
                  <a:schemeClr val="tx1"/>
                </a:solidFill>
                <a:latin typeface="Arial"/>
                <a:ea typeface="Arial"/>
                <a:cs typeface="Arial"/>
              </a:defRPr>
            </a:pPr>
            <a:endParaRPr lang="en-US"/>
          </a:p>
        </c:txPr>
        <c:crossAx val="134030848"/>
        <c:crosses val="autoZero"/>
        <c:auto val="1"/>
        <c:lblAlgn val="ctr"/>
        <c:lblOffset val="100"/>
        <c:tickLblSkip val="1"/>
        <c:tickMarkSkip val="1"/>
      </c:catAx>
      <c:valAx>
        <c:axId val="134030848"/>
        <c:scaling>
          <c:orientation val="minMax"/>
        </c:scaling>
        <c:axPos val="l"/>
        <c:majorGridlines>
          <c:spPr>
            <a:ln w="18296">
              <a:solidFill>
                <a:srgbClr val="808080"/>
              </a:solidFill>
              <a:prstDash val="solid"/>
            </a:ln>
          </c:spPr>
        </c:majorGridlines>
        <c:numFmt formatCode="General" sourceLinked="1"/>
        <c:tickLblPos val="nextTo"/>
        <c:spPr>
          <a:ln w="4574">
            <a:solidFill>
              <a:schemeClr val="tx1"/>
            </a:solidFill>
            <a:prstDash val="solid"/>
          </a:ln>
        </c:spPr>
        <c:txPr>
          <a:bodyPr rot="0" vert="horz"/>
          <a:lstStyle/>
          <a:p>
            <a:pPr>
              <a:defRPr sz="2593" b="1" i="0" u="none" strike="noStrike" baseline="0">
                <a:solidFill>
                  <a:schemeClr val="tx1"/>
                </a:solidFill>
                <a:latin typeface="Arial"/>
                <a:ea typeface="Arial"/>
                <a:cs typeface="Arial"/>
              </a:defRPr>
            </a:pPr>
            <a:endParaRPr lang="en-US"/>
          </a:p>
        </c:txPr>
        <c:crossAx val="127271680"/>
        <c:crosses val="autoZero"/>
        <c:crossBetween val="between"/>
      </c:valAx>
      <c:spPr>
        <a:noFill/>
        <a:ln w="36591">
          <a:noFill/>
        </a:ln>
      </c:spPr>
    </c:plotArea>
    <c:legend>
      <c:legendPos val="r"/>
      <c:layout>
        <c:manualLayout>
          <c:xMode val="edge"/>
          <c:yMode val="edge"/>
          <c:x val="0.68730158730159052"/>
          <c:y val="0.4148681055155885"/>
          <c:w val="0.30634920634920793"/>
          <c:h val="0.17026378896882494"/>
        </c:manualLayout>
      </c:layout>
      <c:spPr>
        <a:solidFill>
          <a:srgbClr val="00B0F0"/>
        </a:solidFill>
        <a:ln w="4574">
          <a:solidFill>
            <a:schemeClr val="tx1"/>
          </a:solidFill>
          <a:prstDash val="solid"/>
        </a:ln>
      </c:spPr>
      <c:txPr>
        <a:bodyPr/>
        <a:lstStyle/>
        <a:p>
          <a:pPr>
            <a:defRPr sz="2384"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593" b="1" i="0" u="none" strike="noStrike" baseline="0">
          <a:solidFill>
            <a:schemeClr val="tx1"/>
          </a:solidFill>
          <a:latin typeface="Arial"/>
          <a:ea typeface="Arial"/>
          <a:cs typeface="Arial"/>
        </a:defRPr>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B8902C-F43B-48A6-A558-86E7214BF901}" type="datetimeFigureOut">
              <a:rPr lang="en-US" smtClean="0"/>
              <a:pPr/>
              <a:t>4/21/2015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A3C43-29F6-4636-B14F-2278AB53A0C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0E4A4-A4AF-433A-BF78-8DF769B5E843}" type="slidenum">
              <a:rPr lang="en-US"/>
              <a:pPr/>
              <a:t>2</a:t>
            </a:fld>
            <a:endParaRPr lang="en-US"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AE0E-0141-4CA5-9AB8-7E3E4957FC0B}" type="slidenum">
              <a:rPr lang="en-US"/>
              <a:pPr/>
              <a:t>12</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4BA0F-2C2C-47AB-95F4-7073DAFD4F51}" type="slidenum">
              <a:rPr lang="en-US"/>
              <a:pPr/>
              <a:t>13</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7935E-870D-4F35-A528-7A2AAF9ECDA3}" type="slidenum">
              <a:rPr lang="en-US"/>
              <a:pPr/>
              <a:t>14</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7935E-870D-4F35-A528-7A2AAF9ECDA3}" type="slidenum">
              <a:rPr lang="en-US"/>
              <a:pPr/>
              <a:t>15</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A9F9E-C407-4ABC-9533-39E150A97581}" type="slidenum">
              <a:rPr lang="en-US"/>
              <a:pPr/>
              <a:t>16</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4AAAA-76E8-4947-9B8C-041151F448CB}" type="slidenum">
              <a:rPr lang="en-US"/>
              <a:pPr/>
              <a:t>17</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2D3A-66A1-4A7B-A367-259FB59AD467}" type="slidenum">
              <a:rPr lang="en-US"/>
              <a:pPr/>
              <a:t>25</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2D3A-66A1-4A7B-A367-259FB59AD467}" type="slidenum">
              <a:rPr lang="en-US"/>
              <a:pPr/>
              <a:t>26</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2D3A-66A1-4A7B-A367-259FB59AD467}" type="slidenum">
              <a:rPr lang="en-US"/>
              <a:pPr/>
              <a:t>27</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2D3A-66A1-4A7B-A367-259FB59AD467}" type="slidenum">
              <a:rPr lang="en-US"/>
              <a:pPr/>
              <a:t>28</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0E4A4-A4AF-433A-BF78-8DF769B5E843}" type="slidenum">
              <a:rPr lang="en-US"/>
              <a:pPr/>
              <a:t>3</a:t>
            </a:fld>
            <a:endParaRPr lang="en-US"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2D3A-66A1-4A7B-A367-259FB59AD467}" type="slidenum">
              <a:rPr lang="en-US"/>
              <a:pPr/>
              <a:t>31</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2D3A-66A1-4A7B-A367-259FB59AD467}" type="slidenum">
              <a:rPr lang="en-US"/>
              <a:pPr/>
              <a:t>32</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2D3A-66A1-4A7B-A367-259FB59AD467}" type="slidenum">
              <a:rPr lang="en-US"/>
              <a:pPr/>
              <a:t>33</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2D3A-66A1-4A7B-A367-259FB59AD467}" type="slidenum">
              <a:rPr lang="en-US"/>
              <a:pPr/>
              <a:t>34</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2D3A-66A1-4A7B-A367-259FB59AD467}" type="slidenum">
              <a:rPr lang="en-US"/>
              <a:pPr/>
              <a:t>35</a:t>
            </a:fld>
            <a:endParaRPr lang="en-US" dirty="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2D3A-66A1-4A7B-A367-259FB59AD467}" type="slidenum">
              <a:rPr lang="en-US"/>
              <a:pPr/>
              <a:t>36</a:t>
            </a:fld>
            <a:endParaRPr lang="en-US" dirty="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2D3A-66A1-4A7B-A367-259FB59AD467}" type="slidenum">
              <a:rPr lang="en-US"/>
              <a:pPr/>
              <a:t>37</a:t>
            </a:fld>
            <a:endParaRPr lang="en-US" dirty="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2D3A-66A1-4A7B-A367-259FB59AD467}" type="slidenum">
              <a:rPr lang="en-US"/>
              <a:pPr/>
              <a:t>38</a:t>
            </a:fld>
            <a:endParaRPr lang="en-US" dirty="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0E4A4-A4AF-433A-BF78-8DF769B5E843}" type="slidenum">
              <a:rPr lang="en-US"/>
              <a:pPr/>
              <a:t>4</a:t>
            </a:fld>
            <a:endParaRPr lang="en-US"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EE394-C48C-49D2-8777-69A9939E661E}" type="slidenum">
              <a:rPr lang="en-US"/>
              <a:pPr/>
              <a:t>5</a:t>
            </a:fld>
            <a:endParaRPr 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5B8DB-C6EA-45C3-9DFC-99453B0C846F}" type="slidenum">
              <a:rPr lang="en-US"/>
              <a:pPr/>
              <a:t>6</a:t>
            </a:fld>
            <a:endParaRPr lang="en-US" dirty="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5B8DB-C6EA-45C3-9DFC-99453B0C846F}" type="slidenum">
              <a:rPr lang="en-US"/>
              <a:pPr/>
              <a:t>7</a:t>
            </a:fld>
            <a:endParaRPr lang="en-US" dirty="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4562F-AB72-4A5D-9C00-73648AEAE8C4}" type="slidenum">
              <a:rPr lang="en-US"/>
              <a:pPr/>
              <a:t>9</a:t>
            </a:fld>
            <a:endParaRPr lang="en-US"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4DCEC-B3AB-4725-88F8-60DA050E8D37}" type="slidenum">
              <a:rPr lang="en-US"/>
              <a:pPr/>
              <a:t>10</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AE0E-0141-4CA5-9AB8-7E3E4957FC0B}" type="slidenum">
              <a:rPr lang="en-US"/>
              <a:pPr/>
              <a:t>11</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0A3B78B-8F8F-4548-B307-30361DAD9E02}" type="datetimeFigureOut">
              <a:rPr lang="en-US" smtClean="0"/>
              <a:pPr/>
              <a:t>4/21/2015</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DA804A1-1A64-463D-9C62-E2338619B65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A3B78B-8F8F-4548-B307-30361DAD9E02}"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804A1-1A64-463D-9C62-E2338619B65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A3B78B-8F8F-4548-B307-30361DAD9E02}"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804A1-1A64-463D-9C62-E2338619B65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0A3B78B-8F8F-4548-B307-30361DAD9E02}" type="datetimeFigureOut">
              <a:rPr lang="en-US" smtClean="0"/>
              <a:pPr/>
              <a:t>4/21/2015</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8DA804A1-1A64-463D-9C62-E2338619B65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20A3B78B-8F8F-4548-B307-30361DAD9E02}" type="datetimeFigureOut">
              <a:rPr lang="en-US" smtClean="0"/>
              <a:pPr/>
              <a:t>4/21/2015</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8DA804A1-1A64-463D-9C62-E2338619B651}"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0A3B78B-8F8F-4548-B307-30361DAD9E02}" type="datetimeFigureOut">
              <a:rPr lang="en-US" smtClean="0"/>
              <a:pPr/>
              <a:t>4/21/2015</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8DA804A1-1A64-463D-9C62-E2338619B65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0A3B78B-8F8F-4548-B307-30361DAD9E02}" type="datetimeFigureOut">
              <a:rPr lang="en-US" smtClean="0"/>
              <a:pPr/>
              <a:t>4/21/2015</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DA804A1-1A64-463D-9C62-E2338619B65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A3B78B-8F8F-4548-B307-30361DAD9E02}" type="datetimeFigureOut">
              <a:rPr lang="en-US" smtClean="0"/>
              <a:pPr/>
              <a:t>4/21/2015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A804A1-1A64-463D-9C62-E2338619B65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0A3B78B-8F8F-4548-B307-30361DAD9E02}" type="datetimeFigureOut">
              <a:rPr lang="en-US" smtClean="0"/>
              <a:pPr/>
              <a:t>4/21/2015</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8DA804A1-1A64-463D-9C62-E2338619B65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0A3B78B-8F8F-4548-B307-30361DAD9E02}" type="datetimeFigureOut">
              <a:rPr lang="en-US" smtClean="0"/>
              <a:pPr/>
              <a:t>4/21/2015</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DA804A1-1A64-463D-9C62-E2338619B65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0A3B78B-8F8F-4548-B307-30361DAD9E02}" type="datetimeFigureOut">
              <a:rPr lang="en-US" smtClean="0"/>
              <a:pPr/>
              <a:t>4/21/2015</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DA804A1-1A64-463D-9C62-E2338619B65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0A3B78B-8F8F-4548-B307-30361DAD9E02}" type="datetimeFigureOut">
              <a:rPr lang="en-US" smtClean="0"/>
              <a:pPr/>
              <a:t>4/21/2015</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DA804A1-1A64-463D-9C62-E2338619B65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78.jpeg"/><Relationship Id="rId5" Type="http://schemas.openxmlformats.org/officeDocument/2006/relationships/image" Target="../media/image72.jpeg"/><Relationship Id="rId10" Type="http://schemas.openxmlformats.org/officeDocument/2006/relationships/image" Target="../media/image77.jpeg"/><Relationship Id="rId4" Type="http://schemas.openxmlformats.org/officeDocument/2006/relationships/image" Target="../media/image71.gif"/><Relationship Id="rId9" Type="http://schemas.openxmlformats.org/officeDocument/2006/relationships/image" Target="../media/image7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12: 1980’s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316B0A8D-9778-41B3-8F1C-84D8F67D0A3A}" type="slidenum">
              <a:rPr lang="en-US"/>
              <a:pPr/>
              <a:t>10</a:t>
            </a:fld>
            <a:endParaRPr lang="en-US" dirty="0"/>
          </a:p>
        </p:txBody>
      </p:sp>
      <p:pic>
        <p:nvPicPr>
          <p:cNvPr id="230402" name="Picture 2" descr="kennedy_anthony"/>
          <p:cNvPicPr>
            <a:picLocks noChangeAspect="1" noChangeArrowheads="1"/>
          </p:cNvPicPr>
          <p:nvPr/>
        </p:nvPicPr>
        <p:blipFill>
          <a:blip r:embed="rId3" cstate="print"/>
          <a:srcRect/>
          <a:stretch>
            <a:fillRect/>
          </a:stretch>
        </p:blipFill>
        <p:spPr bwMode="auto">
          <a:xfrm>
            <a:off x="6480175" y="2362200"/>
            <a:ext cx="2359025" cy="3067050"/>
          </a:xfrm>
          <a:prstGeom prst="rect">
            <a:avLst/>
          </a:prstGeom>
          <a:noFill/>
          <a:ln w="9525">
            <a:solidFill>
              <a:schemeClr val="tx1"/>
            </a:solidFill>
            <a:miter lim="800000"/>
            <a:headEnd/>
            <a:tailEnd/>
          </a:ln>
        </p:spPr>
      </p:pic>
      <p:sp>
        <p:nvSpPr>
          <p:cNvPr id="230403" name="Text Box 3"/>
          <p:cNvSpPr txBox="1">
            <a:spLocks noChangeArrowheads="1"/>
          </p:cNvSpPr>
          <p:nvPr/>
        </p:nvSpPr>
        <p:spPr bwMode="auto">
          <a:xfrm>
            <a:off x="6553200" y="5638800"/>
            <a:ext cx="2362200" cy="558800"/>
          </a:xfrm>
          <a:prstGeom prst="rect">
            <a:avLst/>
          </a:prstGeom>
          <a:solidFill>
            <a:srgbClr val="00B050"/>
          </a:solidFill>
          <a:ln w="9525">
            <a:solidFill>
              <a:schemeClr val="tx1"/>
            </a:solidFill>
            <a:miter lim="800000"/>
            <a:headEnd/>
            <a:tailEnd/>
          </a:ln>
          <a:effectLst/>
        </p:spPr>
        <p:txBody>
          <a:bodyPr>
            <a:spAutoFit/>
          </a:bodyPr>
          <a:lstStyle/>
          <a:p>
            <a:pPr algn="ctr">
              <a:spcBef>
                <a:spcPct val="50000"/>
              </a:spcBef>
            </a:pPr>
            <a:r>
              <a:rPr lang="en-US" sz="1500" b="1" dirty="0"/>
              <a:t>Anthony Kennedy, February 18, 1988 </a:t>
            </a:r>
          </a:p>
        </p:txBody>
      </p:sp>
      <p:sp>
        <p:nvSpPr>
          <p:cNvPr id="230404" name="Text Box 4"/>
          <p:cNvSpPr txBox="1">
            <a:spLocks noChangeArrowheads="1"/>
          </p:cNvSpPr>
          <p:nvPr/>
        </p:nvSpPr>
        <p:spPr bwMode="auto">
          <a:xfrm>
            <a:off x="3276600" y="6172200"/>
            <a:ext cx="2667000" cy="558800"/>
          </a:xfrm>
          <a:prstGeom prst="rect">
            <a:avLst/>
          </a:prstGeom>
          <a:solidFill>
            <a:srgbClr val="FF0000"/>
          </a:solidFill>
          <a:ln w="9525">
            <a:solidFill>
              <a:schemeClr val="tx1"/>
            </a:solidFill>
            <a:miter lim="800000"/>
            <a:headEnd/>
            <a:tailEnd/>
          </a:ln>
          <a:effectLst/>
        </p:spPr>
        <p:txBody>
          <a:bodyPr>
            <a:spAutoFit/>
          </a:bodyPr>
          <a:lstStyle/>
          <a:p>
            <a:pPr algn="ctr">
              <a:spcBef>
                <a:spcPct val="50000"/>
              </a:spcBef>
            </a:pPr>
            <a:r>
              <a:rPr lang="en-US" sz="1500" b="1" dirty="0" err="1"/>
              <a:t>Antonin</a:t>
            </a:r>
            <a:r>
              <a:rPr lang="en-US" sz="1500" b="1" dirty="0"/>
              <a:t> Scalia September 26, 1986 </a:t>
            </a:r>
          </a:p>
        </p:txBody>
      </p:sp>
      <p:pic>
        <p:nvPicPr>
          <p:cNvPr id="230405" name="Picture 5" descr="scalia2"/>
          <p:cNvPicPr>
            <a:picLocks noChangeAspect="1" noChangeArrowheads="1"/>
          </p:cNvPicPr>
          <p:nvPr/>
        </p:nvPicPr>
        <p:blipFill>
          <a:blip r:embed="rId4" cstate="print"/>
          <a:srcRect/>
          <a:stretch>
            <a:fillRect/>
          </a:stretch>
        </p:blipFill>
        <p:spPr bwMode="auto">
          <a:xfrm>
            <a:off x="3698875" y="3657600"/>
            <a:ext cx="1787525" cy="2333625"/>
          </a:xfrm>
          <a:prstGeom prst="rect">
            <a:avLst/>
          </a:prstGeom>
          <a:noFill/>
          <a:ln w="9525">
            <a:solidFill>
              <a:schemeClr val="tx1"/>
            </a:solidFill>
            <a:miter lim="800000"/>
            <a:headEnd/>
            <a:tailEnd/>
          </a:ln>
        </p:spPr>
      </p:pic>
      <p:pic>
        <p:nvPicPr>
          <p:cNvPr id="230406" name="Picture 6" descr="rehnquist_william_h"/>
          <p:cNvPicPr>
            <a:picLocks noChangeAspect="1" noChangeArrowheads="1"/>
          </p:cNvPicPr>
          <p:nvPr/>
        </p:nvPicPr>
        <p:blipFill>
          <a:blip r:embed="rId5" cstate="print"/>
          <a:srcRect/>
          <a:stretch>
            <a:fillRect/>
          </a:stretch>
        </p:blipFill>
        <p:spPr bwMode="auto">
          <a:xfrm>
            <a:off x="381000" y="2362200"/>
            <a:ext cx="2286000" cy="2971800"/>
          </a:xfrm>
          <a:prstGeom prst="rect">
            <a:avLst/>
          </a:prstGeom>
          <a:noFill/>
          <a:ln w="9525">
            <a:solidFill>
              <a:schemeClr val="tx1"/>
            </a:solidFill>
            <a:miter lim="800000"/>
            <a:headEnd/>
            <a:tailEnd/>
          </a:ln>
        </p:spPr>
      </p:pic>
      <p:sp>
        <p:nvSpPr>
          <p:cNvPr id="230407" name="Text Box 7"/>
          <p:cNvSpPr txBox="1">
            <a:spLocks noChangeArrowheads="1"/>
          </p:cNvSpPr>
          <p:nvPr/>
        </p:nvSpPr>
        <p:spPr bwMode="auto">
          <a:xfrm>
            <a:off x="304800" y="5461000"/>
            <a:ext cx="2514600" cy="1016000"/>
          </a:xfrm>
          <a:prstGeom prst="rect">
            <a:avLst/>
          </a:prstGeom>
          <a:solidFill>
            <a:srgbClr val="00B0F0"/>
          </a:solidFill>
          <a:ln w="9525">
            <a:solidFill>
              <a:schemeClr val="tx1"/>
            </a:solidFill>
            <a:miter lim="800000"/>
            <a:headEnd/>
            <a:tailEnd/>
          </a:ln>
          <a:effectLst/>
        </p:spPr>
        <p:txBody>
          <a:bodyPr>
            <a:spAutoFit/>
          </a:bodyPr>
          <a:lstStyle/>
          <a:p>
            <a:pPr algn="ctr">
              <a:spcBef>
                <a:spcPct val="50000"/>
              </a:spcBef>
            </a:pPr>
            <a:r>
              <a:rPr lang="en-US" sz="1500" b="1" dirty="0"/>
              <a:t>William Rehnquist</a:t>
            </a:r>
          </a:p>
          <a:p>
            <a:pPr algn="ctr">
              <a:spcBef>
                <a:spcPct val="50000"/>
              </a:spcBef>
            </a:pPr>
            <a:r>
              <a:rPr lang="en-US" sz="1500" b="1" dirty="0"/>
              <a:t> Chief Justice,</a:t>
            </a:r>
          </a:p>
          <a:p>
            <a:pPr algn="ctr">
              <a:spcBef>
                <a:spcPct val="50000"/>
              </a:spcBef>
            </a:pPr>
            <a:r>
              <a:rPr lang="en-US" sz="1500" b="1" dirty="0"/>
              <a:t>September 26, 1986</a:t>
            </a:r>
          </a:p>
        </p:txBody>
      </p:sp>
      <p:pic>
        <p:nvPicPr>
          <p:cNvPr id="230408" name="Picture 8" descr="supreme court"/>
          <p:cNvPicPr>
            <a:picLocks noChangeAspect="1" noChangeArrowheads="1"/>
          </p:cNvPicPr>
          <p:nvPr/>
        </p:nvPicPr>
        <p:blipFill>
          <a:blip r:embed="rId6" cstate="print"/>
          <a:srcRect/>
          <a:stretch>
            <a:fillRect/>
          </a:stretch>
        </p:blipFill>
        <p:spPr bwMode="auto">
          <a:xfrm>
            <a:off x="6553200" y="822325"/>
            <a:ext cx="2057400" cy="1463675"/>
          </a:xfrm>
          <a:prstGeom prst="rect">
            <a:avLst/>
          </a:prstGeom>
          <a:noFill/>
          <a:ln w="19050">
            <a:solidFill>
              <a:schemeClr val="tx1"/>
            </a:solidFill>
            <a:miter lim="800000"/>
            <a:headEnd/>
            <a:tailEnd/>
          </a:ln>
        </p:spPr>
      </p:pic>
      <p:sp>
        <p:nvSpPr>
          <p:cNvPr id="230409" name="Text Box 9"/>
          <p:cNvSpPr txBox="1">
            <a:spLocks noChangeArrowheads="1"/>
          </p:cNvSpPr>
          <p:nvPr/>
        </p:nvSpPr>
        <p:spPr bwMode="auto">
          <a:xfrm>
            <a:off x="228600" y="228600"/>
            <a:ext cx="8610600" cy="528638"/>
          </a:xfrm>
          <a:prstGeom prst="rect">
            <a:avLst/>
          </a:prstGeom>
          <a:solidFill>
            <a:schemeClr val="accent4"/>
          </a:solidFill>
          <a:ln w="9525">
            <a:solidFill>
              <a:schemeClr val="tx1"/>
            </a:solidFill>
            <a:miter lim="800000"/>
            <a:headEnd/>
            <a:tailEnd/>
          </a:ln>
          <a:effectLst/>
        </p:spPr>
        <p:txBody>
          <a:bodyPr>
            <a:spAutoFit/>
          </a:bodyPr>
          <a:lstStyle/>
          <a:p>
            <a:pPr algn="ctr">
              <a:spcBef>
                <a:spcPct val="50000"/>
              </a:spcBef>
            </a:pPr>
            <a:r>
              <a:rPr lang="en-US" sz="2800" b="1" dirty="0"/>
              <a:t>Reagan’s Supreme Court nominations</a:t>
            </a:r>
          </a:p>
        </p:txBody>
      </p:sp>
      <p:pic>
        <p:nvPicPr>
          <p:cNvPr id="230410" name="Picture 10" descr="OConnor"/>
          <p:cNvPicPr>
            <a:picLocks noChangeAspect="1" noChangeArrowheads="1"/>
          </p:cNvPicPr>
          <p:nvPr/>
        </p:nvPicPr>
        <p:blipFill>
          <a:blip r:embed="rId7" cstate="print"/>
          <a:srcRect/>
          <a:stretch>
            <a:fillRect/>
          </a:stretch>
        </p:blipFill>
        <p:spPr bwMode="auto">
          <a:xfrm>
            <a:off x="3733800" y="1057275"/>
            <a:ext cx="1714500" cy="2143125"/>
          </a:xfrm>
          <a:prstGeom prst="rect">
            <a:avLst/>
          </a:prstGeom>
          <a:noFill/>
          <a:ln w="9525">
            <a:solidFill>
              <a:schemeClr val="tx1"/>
            </a:solidFill>
            <a:miter lim="800000"/>
            <a:headEnd/>
            <a:tailEnd/>
          </a:ln>
        </p:spPr>
      </p:pic>
      <p:sp>
        <p:nvSpPr>
          <p:cNvPr id="230411" name="Text Box 11"/>
          <p:cNvSpPr txBox="1">
            <a:spLocks noChangeArrowheads="1"/>
          </p:cNvSpPr>
          <p:nvPr/>
        </p:nvSpPr>
        <p:spPr bwMode="auto">
          <a:xfrm>
            <a:off x="304800" y="1155700"/>
            <a:ext cx="3276600" cy="901700"/>
          </a:xfrm>
          <a:prstGeom prst="rect">
            <a:avLst/>
          </a:prstGeom>
          <a:solidFill>
            <a:schemeClr val="accent2"/>
          </a:solidFill>
          <a:ln w="9525">
            <a:solidFill>
              <a:schemeClr val="tx1"/>
            </a:solidFill>
            <a:miter lim="800000"/>
            <a:headEnd/>
            <a:tailEnd/>
          </a:ln>
          <a:effectLst/>
        </p:spPr>
        <p:txBody>
          <a:bodyPr>
            <a:spAutoFit/>
          </a:bodyPr>
          <a:lstStyle/>
          <a:p>
            <a:pPr algn="ctr">
              <a:spcBef>
                <a:spcPct val="50000"/>
              </a:spcBef>
            </a:pPr>
            <a:r>
              <a:rPr lang="en-US" sz="1500" b="1" dirty="0"/>
              <a:t>The first female Justice, Sandra Day O’Connor</a:t>
            </a:r>
          </a:p>
          <a:p>
            <a:pPr algn="ctr">
              <a:spcBef>
                <a:spcPct val="50000"/>
              </a:spcBef>
            </a:pPr>
            <a:r>
              <a:rPr lang="en-US" sz="1500" b="1" dirty="0"/>
              <a:t>September 25, 1981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510925-5EB4-4008-BB05-D0022EE56E91}" type="slidenum">
              <a:rPr lang="en-US"/>
              <a:pPr/>
              <a:t>11</a:t>
            </a:fld>
            <a:endParaRPr lang="en-US"/>
          </a:p>
        </p:txBody>
      </p:sp>
      <p:sp>
        <p:nvSpPr>
          <p:cNvPr id="232450" name="Text Box 2"/>
          <p:cNvSpPr txBox="1">
            <a:spLocks noChangeArrowheads="1"/>
          </p:cNvSpPr>
          <p:nvPr/>
        </p:nvSpPr>
        <p:spPr bwMode="auto">
          <a:xfrm>
            <a:off x="762000" y="127000"/>
            <a:ext cx="7772400" cy="863600"/>
          </a:xfrm>
          <a:prstGeom prst="rect">
            <a:avLst/>
          </a:prstGeom>
          <a:gradFill rotWithShape="1">
            <a:gsLst>
              <a:gs pos="0">
                <a:srgbClr val="D0D4CA"/>
              </a:gs>
              <a:gs pos="100000">
                <a:schemeClr val="bg1"/>
              </a:gs>
            </a:gsLst>
            <a:lin ang="5400000" scaled="1"/>
          </a:gradFill>
          <a:ln w="9525">
            <a:solidFill>
              <a:schemeClr val="tx1"/>
            </a:solidFill>
            <a:miter lim="800000"/>
            <a:headEnd/>
            <a:tailEnd/>
          </a:ln>
          <a:effectLst/>
        </p:spPr>
        <p:txBody>
          <a:bodyPr>
            <a:spAutoFit/>
          </a:bodyPr>
          <a:lstStyle/>
          <a:p>
            <a:pPr algn="ctr">
              <a:spcBef>
                <a:spcPct val="50000"/>
              </a:spcBef>
            </a:pPr>
            <a:r>
              <a:rPr lang="en-US" sz="2000" b="1"/>
              <a:t>Human Immuno-Deficiency Virus, HIV</a:t>
            </a:r>
          </a:p>
          <a:p>
            <a:pPr algn="ctr">
              <a:spcBef>
                <a:spcPct val="50000"/>
              </a:spcBef>
            </a:pPr>
            <a:r>
              <a:rPr lang="en-US" sz="2000" b="1"/>
              <a:t>Acquired Immune Deficiency Syndrome, AIDS</a:t>
            </a:r>
          </a:p>
        </p:txBody>
      </p:sp>
      <p:sp>
        <p:nvSpPr>
          <p:cNvPr id="232451" name="Text Box 3"/>
          <p:cNvSpPr txBox="1">
            <a:spLocks noChangeArrowheads="1"/>
          </p:cNvSpPr>
          <p:nvPr/>
        </p:nvSpPr>
        <p:spPr bwMode="auto">
          <a:xfrm>
            <a:off x="304800" y="1143000"/>
            <a:ext cx="8610600" cy="5319713"/>
          </a:xfrm>
          <a:prstGeom prst="rect">
            <a:avLst/>
          </a:prstGeom>
          <a:solidFill>
            <a:schemeClr val="accent4">
              <a:lumMod val="75000"/>
            </a:schemeClr>
          </a:solidFill>
          <a:ln w="9525">
            <a:solidFill>
              <a:schemeClr val="tx1"/>
            </a:solidFill>
            <a:miter lim="800000"/>
            <a:headEnd/>
            <a:tailEnd/>
          </a:ln>
          <a:effectLst/>
        </p:spPr>
        <p:txBody>
          <a:bodyPr>
            <a:spAutoFit/>
          </a:bodyPr>
          <a:lstStyle/>
          <a:p>
            <a:r>
              <a:rPr lang="en-US" b="1" dirty="0"/>
              <a:t>HIV is the virus that causes AIDS. Research suggested that HIV had "crossed over" into the human population from a particular species of chimpanzee, probably through blood contact that occurred during hunting and field dressing of the animals. </a:t>
            </a:r>
          </a:p>
          <a:p>
            <a:endParaRPr lang="en-US" b="1" dirty="0"/>
          </a:p>
          <a:p>
            <a:r>
              <a:rPr lang="en-US" b="1" dirty="0"/>
              <a:t>The virus has existed in the United States, Haiti and Africa since at least 1977-1978. In 1979, rare types of pneumonia, cancer and other illnesses were being reported by doctors in Los Angeles and New York. The common thread was that these conditions were not usually found in persons with healthy immune systems. </a:t>
            </a:r>
          </a:p>
          <a:p>
            <a:endParaRPr lang="en-US" b="1" dirty="0"/>
          </a:p>
          <a:p>
            <a:r>
              <a:rPr lang="en-US" b="1" dirty="0"/>
              <a:t>In 1982 the Centers for Disease Control and Prevention (CDC) officially named the condition AIDS (Acquired Immune Deficiency Syndrome). In 1984 the virus responsible for weakening the immune system was identified as HIV (Human Immunodeficiency Virus). </a:t>
            </a:r>
          </a:p>
          <a:p>
            <a:endParaRPr lang="en-US" b="1" dirty="0"/>
          </a:p>
          <a:p>
            <a:r>
              <a:rPr lang="en-US" b="1" i="1" dirty="0"/>
              <a:t>(Source: Centers for Disease Control - CDC)</a:t>
            </a:r>
            <a:r>
              <a:rPr lang="en-US"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510925-5EB4-4008-BB05-D0022EE56E91}" type="slidenum">
              <a:rPr lang="en-US"/>
              <a:pPr/>
              <a:t>12</a:t>
            </a:fld>
            <a:endParaRPr lang="en-US"/>
          </a:p>
        </p:txBody>
      </p:sp>
      <p:sp>
        <p:nvSpPr>
          <p:cNvPr id="232450" name="Text Box 2"/>
          <p:cNvSpPr txBox="1">
            <a:spLocks noChangeArrowheads="1"/>
          </p:cNvSpPr>
          <p:nvPr/>
        </p:nvSpPr>
        <p:spPr bwMode="auto">
          <a:xfrm>
            <a:off x="762000" y="127000"/>
            <a:ext cx="7772400" cy="863600"/>
          </a:xfrm>
          <a:prstGeom prst="rect">
            <a:avLst/>
          </a:prstGeom>
          <a:gradFill rotWithShape="1">
            <a:gsLst>
              <a:gs pos="0">
                <a:srgbClr val="D0D4CA"/>
              </a:gs>
              <a:gs pos="100000">
                <a:schemeClr val="bg1"/>
              </a:gs>
            </a:gsLst>
            <a:lin ang="5400000" scaled="1"/>
          </a:gradFill>
          <a:ln w="9525">
            <a:solidFill>
              <a:schemeClr val="tx1"/>
            </a:solidFill>
            <a:miter lim="800000"/>
            <a:headEnd/>
            <a:tailEnd/>
          </a:ln>
          <a:effectLst/>
        </p:spPr>
        <p:txBody>
          <a:bodyPr>
            <a:spAutoFit/>
          </a:bodyPr>
          <a:lstStyle/>
          <a:p>
            <a:pPr algn="ctr">
              <a:spcBef>
                <a:spcPct val="50000"/>
              </a:spcBef>
            </a:pPr>
            <a:r>
              <a:rPr lang="en-US" sz="2000" b="1"/>
              <a:t>Human Immuno-Deficiency Virus, HIV</a:t>
            </a:r>
          </a:p>
          <a:p>
            <a:pPr algn="ctr">
              <a:spcBef>
                <a:spcPct val="50000"/>
              </a:spcBef>
            </a:pPr>
            <a:r>
              <a:rPr lang="en-US" sz="2000" b="1"/>
              <a:t>Acquired Immune Deficiency Syndrome, AIDS</a:t>
            </a:r>
          </a:p>
        </p:txBody>
      </p:sp>
      <p:sp>
        <p:nvSpPr>
          <p:cNvPr id="6" name="TextBox 5"/>
          <p:cNvSpPr txBox="1"/>
          <p:nvPr/>
        </p:nvSpPr>
        <p:spPr>
          <a:xfrm>
            <a:off x="6248400" y="1828800"/>
            <a:ext cx="1350050" cy="461665"/>
          </a:xfrm>
          <a:prstGeom prst="rect">
            <a:avLst/>
          </a:prstGeom>
          <a:noFill/>
        </p:spPr>
        <p:txBody>
          <a:bodyPr wrap="none" rtlCol="0">
            <a:spAutoFit/>
          </a:bodyPr>
          <a:lstStyle/>
          <a:p>
            <a:r>
              <a:rPr lang="en-US" sz="1200" dirty="0" smtClean="0"/>
              <a:t>Freddy Mercury</a:t>
            </a:r>
          </a:p>
          <a:p>
            <a:r>
              <a:rPr lang="en-US" sz="1200" dirty="0" smtClean="0"/>
              <a:t>Singer Queen</a:t>
            </a:r>
            <a:endParaRPr lang="en-US" sz="1200" dirty="0"/>
          </a:p>
        </p:txBody>
      </p:sp>
      <p:sp>
        <p:nvSpPr>
          <p:cNvPr id="7" name="TextBox 6"/>
          <p:cNvSpPr txBox="1"/>
          <p:nvPr/>
        </p:nvSpPr>
        <p:spPr>
          <a:xfrm>
            <a:off x="1447800" y="3505200"/>
            <a:ext cx="1156086" cy="461665"/>
          </a:xfrm>
          <a:prstGeom prst="rect">
            <a:avLst/>
          </a:prstGeom>
          <a:noFill/>
        </p:spPr>
        <p:txBody>
          <a:bodyPr wrap="none" rtlCol="0">
            <a:spAutoFit/>
          </a:bodyPr>
          <a:lstStyle/>
          <a:p>
            <a:r>
              <a:rPr lang="en-US" sz="1200" dirty="0" err="1" smtClean="0"/>
              <a:t>Eazy</a:t>
            </a:r>
            <a:r>
              <a:rPr lang="en-US" sz="1200" dirty="0" smtClean="0"/>
              <a:t>-E</a:t>
            </a:r>
          </a:p>
          <a:p>
            <a:r>
              <a:rPr lang="en-US" sz="1200" dirty="0" smtClean="0"/>
              <a:t>Rapper NWA</a:t>
            </a:r>
            <a:endParaRPr lang="en-US" sz="1200" dirty="0"/>
          </a:p>
        </p:txBody>
      </p:sp>
      <p:sp>
        <p:nvSpPr>
          <p:cNvPr id="8" name="TextBox 7"/>
          <p:cNvSpPr txBox="1"/>
          <p:nvPr/>
        </p:nvSpPr>
        <p:spPr>
          <a:xfrm>
            <a:off x="5867400" y="6172200"/>
            <a:ext cx="1099981" cy="461665"/>
          </a:xfrm>
          <a:prstGeom prst="rect">
            <a:avLst/>
          </a:prstGeom>
          <a:noFill/>
        </p:spPr>
        <p:txBody>
          <a:bodyPr wrap="none" rtlCol="0">
            <a:spAutoFit/>
          </a:bodyPr>
          <a:lstStyle/>
          <a:p>
            <a:r>
              <a:rPr lang="en-US" sz="1200" dirty="0" smtClean="0"/>
              <a:t>Tom </a:t>
            </a:r>
            <a:r>
              <a:rPr lang="en-US" sz="1200" dirty="0" err="1" smtClean="0"/>
              <a:t>Fogerty</a:t>
            </a:r>
            <a:endParaRPr lang="en-US" sz="1200" dirty="0" smtClean="0"/>
          </a:p>
          <a:p>
            <a:r>
              <a:rPr lang="en-US" sz="1200" dirty="0" smtClean="0"/>
              <a:t>Singer CCR</a:t>
            </a:r>
          </a:p>
        </p:txBody>
      </p:sp>
      <p:sp>
        <p:nvSpPr>
          <p:cNvPr id="9" name="TextBox 8"/>
          <p:cNvSpPr txBox="1"/>
          <p:nvPr/>
        </p:nvSpPr>
        <p:spPr>
          <a:xfrm>
            <a:off x="1524000" y="1828800"/>
            <a:ext cx="1327608" cy="461665"/>
          </a:xfrm>
          <a:prstGeom prst="rect">
            <a:avLst/>
          </a:prstGeom>
          <a:noFill/>
        </p:spPr>
        <p:txBody>
          <a:bodyPr wrap="none" rtlCol="0">
            <a:spAutoFit/>
          </a:bodyPr>
          <a:lstStyle/>
          <a:p>
            <a:r>
              <a:rPr lang="en-US" sz="1200" dirty="0" smtClean="0"/>
              <a:t>Magic Johnson</a:t>
            </a:r>
          </a:p>
          <a:p>
            <a:r>
              <a:rPr lang="en-US" sz="1200" dirty="0" smtClean="0"/>
              <a:t>LA Lakers</a:t>
            </a:r>
            <a:endParaRPr lang="en-US" sz="1200" dirty="0"/>
          </a:p>
        </p:txBody>
      </p:sp>
      <p:sp>
        <p:nvSpPr>
          <p:cNvPr id="10" name="TextBox 9"/>
          <p:cNvSpPr txBox="1"/>
          <p:nvPr/>
        </p:nvSpPr>
        <p:spPr>
          <a:xfrm>
            <a:off x="7620000" y="6248400"/>
            <a:ext cx="1167307" cy="276999"/>
          </a:xfrm>
          <a:prstGeom prst="rect">
            <a:avLst/>
          </a:prstGeom>
          <a:noFill/>
        </p:spPr>
        <p:txBody>
          <a:bodyPr wrap="none" rtlCol="0">
            <a:spAutoFit/>
          </a:bodyPr>
          <a:lstStyle/>
          <a:p>
            <a:r>
              <a:rPr lang="en-US" sz="1200" dirty="0" smtClean="0"/>
              <a:t>Isaac Asimov</a:t>
            </a:r>
            <a:endParaRPr lang="en-US" sz="1200" dirty="0"/>
          </a:p>
        </p:txBody>
      </p:sp>
      <p:sp>
        <p:nvSpPr>
          <p:cNvPr id="12" name="TextBox 11"/>
          <p:cNvSpPr txBox="1"/>
          <p:nvPr/>
        </p:nvSpPr>
        <p:spPr>
          <a:xfrm>
            <a:off x="6096000" y="3505200"/>
            <a:ext cx="1359668" cy="461665"/>
          </a:xfrm>
          <a:prstGeom prst="rect">
            <a:avLst/>
          </a:prstGeom>
          <a:noFill/>
        </p:spPr>
        <p:txBody>
          <a:bodyPr wrap="none" rtlCol="0">
            <a:spAutoFit/>
          </a:bodyPr>
          <a:lstStyle/>
          <a:p>
            <a:r>
              <a:rPr lang="en-US" sz="1200" dirty="0" smtClean="0"/>
              <a:t>Anthony Perkins</a:t>
            </a:r>
          </a:p>
          <a:p>
            <a:r>
              <a:rPr lang="en-US" sz="1200" dirty="0" smtClean="0"/>
              <a:t>actor</a:t>
            </a:r>
            <a:endParaRPr lang="en-US" sz="1200" dirty="0"/>
          </a:p>
        </p:txBody>
      </p:sp>
      <p:sp>
        <p:nvSpPr>
          <p:cNvPr id="13" name="TextBox 12"/>
          <p:cNvSpPr txBox="1"/>
          <p:nvPr/>
        </p:nvSpPr>
        <p:spPr>
          <a:xfrm>
            <a:off x="3657600" y="6172200"/>
            <a:ext cx="1122423" cy="461665"/>
          </a:xfrm>
          <a:prstGeom prst="rect">
            <a:avLst/>
          </a:prstGeom>
          <a:noFill/>
        </p:spPr>
        <p:txBody>
          <a:bodyPr wrap="none" rtlCol="0">
            <a:spAutoFit/>
          </a:bodyPr>
          <a:lstStyle/>
          <a:p>
            <a:r>
              <a:rPr lang="en-US" sz="1200" dirty="0" smtClean="0"/>
              <a:t>Robert Reed</a:t>
            </a:r>
          </a:p>
          <a:p>
            <a:r>
              <a:rPr lang="en-US" sz="1200" dirty="0" smtClean="0"/>
              <a:t>actor</a:t>
            </a:r>
            <a:endParaRPr lang="en-US" sz="1200" dirty="0"/>
          </a:p>
        </p:txBody>
      </p:sp>
      <p:sp>
        <p:nvSpPr>
          <p:cNvPr id="14" name="TextBox 13"/>
          <p:cNvSpPr txBox="1"/>
          <p:nvPr/>
        </p:nvSpPr>
        <p:spPr>
          <a:xfrm>
            <a:off x="304800" y="6172200"/>
            <a:ext cx="1157689" cy="461665"/>
          </a:xfrm>
          <a:prstGeom prst="rect">
            <a:avLst/>
          </a:prstGeom>
          <a:noFill/>
        </p:spPr>
        <p:txBody>
          <a:bodyPr wrap="none" rtlCol="0">
            <a:spAutoFit/>
          </a:bodyPr>
          <a:lstStyle/>
          <a:p>
            <a:r>
              <a:rPr lang="en-US" sz="1200" dirty="0" smtClean="0"/>
              <a:t>Rock Hudson</a:t>
            </a:r>
          </a:p>
          <a:p>
            <a:r>
              <a:rPr lang="en-US" sz="1200" dirty="0" smtClean="0"/>
              <a:t>actor</a:t>
            </a:r>
            <a:endParaRPr lang="en-US" sz="1200" dirty="0"/>
          </a:p>
        </p:txBody>
      </p:sp>
      <p:sp>
        <p:nvSpPr>
          <p:cNvPr id="15" name="TextBox 14"/>
          <p:cNvSpPr txBox="1"/>
          <p:nvPr/>
        </p:nvSpPr>
        <p:spPr>
          <a:xfrm>
            <a:off x="1828800" y="6172200"/>
            <a:ext cx="1127232" cy="461665"/>
          </a:xfrm>
          <a:prstGeom prst="rect">
            <a:avLst/>
          </a:prstGeom>
          <a:noFill/>
        </p:spPr>
        <p:txBody>
          <a:bodyPr wrap="none" rtlCol="0">
            <a:spAutoFit/>
          </a:bodyPr>
          <a:lstStyle/>
          <a:p>
            <a:r>
              <a:rPr lang="en-US" sz="1200" dirty="0" smtClean="0"/>
              <a:t>Arthur Ashe</a:t>
            </a:r>
          </a:p>
          <a:p>
            <a:r>
              <a:rPr lang="en-US" sz="1200" dirty="0" smtClean="0"/>
              <a:t>Tennis Player</a:t>
            </a:r>
          </a:p>
        </p:txBody>
      </p:sp>
      <p:sp>
        <p:nvSpPr>
          <p:cNvPr id="16" name="TextBox 15"/>
          <p:cNvSpPr txBox="1"/>
          <p:nvPr/>
        </p:nvSpPr>
        <p:spPr>
          <a:xfrm>
            <a:off x="2971800" y="4038600"/>
            <a:ext cx="2819400" cy="369332"/>
          </a:xfrm>
          <a:prstGeom prst="rect">
            <a:avLst/>
          </a:prstGeom>
          <a:noFill/>
        </p:spPr>
        <p:txBody>
          <a:bodyPr wrap="square" rtlCol="0">
            <a:spAutoFit/>
          </a:bodyPr>
          <a:lstStyle/>
          <a:p>
            <a:r>
              <a:rPr lang="en-US" dirty="0" smtClean="0"/>
              <a:t>Ryan White -Normal kid</a:t>
            </a:r>
            <a:endParaRPr lang="en-US" dirty="0"/>
          </a:p>
        </p:txBody>
      </p:sp>
      <p:pic>
        <p:nvPicPr>
          <p:cNvPr id="18" name="Picture 17" descr="ryan.jpg"/>
          <p:cNvPicPr>
            <a:picLocks noChangeAspect="1"/>
          </p:cNvPicPr>
          <p:nvPr/>
        </p:nvPicPr>
        <p:blipFill>
          <a:blip r:embed="rId3" cstate="print"/>
          <a:stretch>
            <a:fillRect/>
          </a:stretch>
        </p:blipFill>
        <p:spPr>
          <a:xfrm>
            <a:off x="2971800" y="1143000"/>
            <a:ext cx="2895600" cy="2895600"/>
          </a:xfrm>
          <a:prstGeom prst="rect">
            <a:avLst/>
          </a:prstGeom>
        </p:spPr>
      </p:pic>
      <p:pic>
        <p:nvPicPr>
          <p:cNvPr id="19" name="Picture 18" descr="magic.jpg"/>
          <p:cNvPicPr>
            <a:picLocks noChangeAspect="1"/>
          </p:cNvPicPr>
          <p:nvPr/>
        </p:nvPicPr>
        <p:blipFill>
          <a:blip r:embed="rId4" cstate="print"/>
          <a:stretch>
            <a:fillRect/>
          </a:stretch>
        </p:blipFill>
        <p:spPr>
          <a:xfrm>
            <a:off x="228600" y="1295400"/>
            <a:ext cx="1168146" cy="1600200"/>
          </a:xfrm>
          <a:prstGeom prst="rect">
            <a:avLst/>
          </a:prstGeom>
        </p:spPr>
      </p:pic>
      <p:pic>
        <p:nvPicPr>
          <p:cNvPr id="20" name="Picture 19" descr="freddy.jpg"/>
          <p:cNvPicPr>
            <a:picLocks noChangeAspect="1"/>
          </p:cNvPicPr>
          <p:nvPr/>
        </p:nvPicPr>
        <p:blipFill>
          <a:blip r:embed="rId5" cstate="print"/>
          <a:stretch>
            <a:fillRect/>
          </a:stretch>
        </p:blipFill>
        <p:spPr>
          <a:xfrm>
            <a:off x="7848600" y="1219200"/>
            <a:ext cx="1066800" cy="1580804"/>
          </a:xfrm>
          <a:prstGeom prst="rect">
            <a:avLst/>
          </a:prstGeom>
        </p:spPr>
      </p:pic>
      <p:pic>
        <p:nvPicPr>
          <p:cNvPr id="21" name="Picture 20" descr="e.jpg"/>
          <p:cNvPicPr>
            <a:picLocks noChangeAspect="1"/>
          </p:cNvPicPr>
          <p:nvPr/>
        </p:nvPicPr>
        <p:blipFill>
          <a:blip r:embed="rId6" cstate="print"/>
          <a:stretch>
            <a:fillRect/>
          </a:stretch>
        </p:blipFill>
        <p:spPr>
          <a:xfrm>
            <a:off x="304800" y="3124200"/>
            <a:ext cx="1061466" cy="1600200"/>
          </a:xfrm>
          <a:prstGeom prst="rect">
            <a:avLst/>
          </a:prstGeom>
        </p:spPr>
      </p:pic>
      <p:pic>
        <p:nvPicPr>
          <p:cNvPr id="22" name="Picture 21" descr="Psycho7.jpg"/>
          <p:cNvPicPr>
            <a:picLocks noChangeAspect="1"/>
          </p:cNvPicPr>
          <p:nvPr/>
        </p:nvPicPr>
        <p:blipFill>
          <a:blip r:embed="rId7" cstate="print"/>
          <a:srcRect l="20400" r="33000"/>
          <a:stretch>
            <a:fillRect/>
          </a:stretch>
        </p:blipFill>
        <p:spPr>
          <a:xfrm>
            <a:off x="7543800" y="3048000"/>
            <a:ext cx="1371600" cy="1587556"/>
          </a:xfrm>
          <a:prstGeom prst="rect">
            <a:avLst/>
          </a:prstGeom>
        </p:spPr>
      </p:pic>
      <p:pic>
        <p:nvPicPr>
          <p:cNvPr id="23" name="Picture 22" descr="reed.jpg"/>
          <p:cNvPicPr>
            <a:picLocks noChangeAspect="1"/>
          </p:cNvPicPr>
          <p:nvPr/>
        </p:nvPicPr>
        <p:blipFill>
          <a:blip r:embed="rId8" cstate="print"/>
          <a:srcRect l="22000" r="14000" b="13333"/>
          <a:stretch>
            <a:fillRect/>
          </a:stretch>
        </p:blipFill>
        <p:spPr>
          <a:xfrm>
            <a:off x="3429000" y="4572000"/>
            <a:ext cx="1554480" cy="1578770"/>
          </a:xfrm>
          <a:prstGeom prst="rect">
            <a:avLst/>
          </a:prstGeom>
        </p:spPr>
      </p:pic>
      <p:pic>
        <p:nvPicPr>
          <p:cNvPr id="24" name="Picture 23" descr="rock.jpg"/>
          <p:cNvPicPr>
            <a:picLocks noChangeAspect="1"/>
          </p:cNvPicPr>
          <p:nvPr/>
        </p:nvPicPr>
        <p:blipFill>
          <a:blip r:embed="rId9" cstate="print"/>
          <a:stretch>
            <a:fillRect/>
          </a:stretch>
        </p:blipFill>
        <p:spPr>
          <a:xfrm>
            <a:off x="304800" y="4953000"/>
            <a:ext cx="999631" cy="1226820"/>
          </a:xfrm>
          <a:prstGeom prst="rect">
            <a:avLst/>
          </a:prstGeom>
        </p:spPr>
      </p:pic>
      <p:pic>
        <p:nvPicPr>
          <p:cNvPr id="25" name="Picture 24" descr="fogerty.jpg"/>
          <p:cNvPicPr>
            <a:picLocks noChangeAspect="1"/>
          </p:cNvPicPr>
          <p:nvPr/>
        </p:nvPicPr>
        <p:blipFill>
          <a:blip r:embed="rId10" cstate="print"/>
          <a:stretch>
            <a:fillRect/>
          </a:stretch>
        </p:blipFill>
        <p:spPr>
          <a:xfrm>
            <a:off x="5715000" y="4876800"/>
            <a:ext cx="1219200" cy="1219200"/>
          </a:xfrm>
          <a:prstGeom prst="rect">
            <a:avLst/>
          </a:prstGeom>
        </p:spPr>
      </p:pic>
      <p:pic>
        <p:nvPicPr>
          <p:cNvPr id="26" name="Picture 25" descr="arthur-ashe.jpg"/>
          <p:cNvPicPr>
            <a:picLocks noChangeAspect="1"/>
          </p:cNvPicPr>
          <p:nvPr/>
        </p:nvPicPr>
        <p:blipFill>
          <a:blip r:embed="rId11" cstate="print"/>
          <a:stretch>
            <a:fillRect/>
          </a:stretch>
        </p:blipFill>
        <p:spPr>
          <a:xfrm>
            <a:off x="1828800" y="4495800"/>
            <a:ext cx="1201253" cy="1600984"/>
          </a:xfrm>
          <a:prstGeom prst="rect">
            <a:avLst/>
          </a:prstGeom>
        </p:spPr>
      </p:pic>
      <p:pic>
        <p:nvPicPr>
          <p:cNvPr id="27" name="Picture 26" descr="220px-Isaac.Asimov01.jpg"/>
          <p:cNvPicPr>
            <a:picLocks noChangeAspect="1"/>
          </p:cNvPicPr>
          <p:nvPr/>
        </p:nvPicPr>
        <p:blipFill>
          <a:blip r:embed="rId12" cstate="print"/>
          <a:stretch>
            <a:fillRect/>
          </a:stretch>
        </p:blipFill>
        <p:spPr>
          <a:xfrm>
            <a:off x="7696200" y="4800600"/>
            <a:ext cx="1016000" cy="146858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2A050-3F65-49D4-8D09-D4409985DAF9}" type="slidenum">
              <a:rPr lang="en-US"/>
              <a:pPr/>
              <a:t>13</a:t>
            </a:fld>
            <a:endParaRPr lang="en-US"/>
          </a:p>
        </p:txBody>
      </p:sp>
      <p:pic>
        <p:nvPicPr>
          <p:cNvPr id="236546" name="Picture 2" descr="mlk holiday"/>
          <p:cNvPicPr>
            <a:picLocks noChangeAspect="1" noChangeArrowheads="1"/>
          </p:cNvPicPr>
          <p:nvPr/>
        </p:nvPicPr>
        <p:blipFill>
          <a:blip r:embed="rId3" cstate="print"/>
          <a:srcRect/>
          <a:stretch>
            <a:fillRect/>
          </a:stretch>
        </p:blipFill>
        <p:spPr bwMode="auto">
          <a:xfrm>
            <a:off x="1528763" y="1984375"/>
            <a:ext cx="6015037" cy="4797425"/>
          </a:xfrm>
          <a:prstGeom prst="rect">
            <a:avLst/>
          </a:prstGeom>
          <a:noFill/>
          <a:ln w="9525">
            <a:solidFill>
              <a:schemeClr val="tx1"/>
            </a:solidFill>
            <a:miter lim="800000"/>
            <a:headEnd/>
            <a:tailEnd/>
          </a:ln>
        </p:spPr>
      </p:pic>
      <p:sp>
        <p:nvSpPr>
          <p:cNvPr id="236547" name="Text Box 3"/>
          <p:cNvSpPr txBox="1">
            <a:spLocks noChangeArrowheads="1"/>
          </p:cNvSpPr>
          <p:nvPr/>
        </p:nvSpPr>
        <p:spPr bwMode="auto">
          <a:xfrm>
            <a:off x="228600" y="152400"/>
            <a:ext cx="8686800" cy="1562100"/>
          </a:xfrm>
          <a:prstGeom prst="rect">
            <a:avLst/>
          </a:prstGeom>
          <a:gradFill rotWithShape="1">
            <a:gsLst>
              <a:gs pos="0">
                <a:srgbClr val="A8C8F6"/>
              </a:gs>
              <a:gs pos="100000">
                <a:schemeClr val="bg1"/>
              </a:gs>
            </a:gsLst>
            <a:lin ang="5400000" scaled="1"/>
          </a:gradFill>
          <a:ln w="9525">
            <a:solidFill>
              <a:schemeClr val="tx1"/>
            </a:solidFill>
            <a:miter lim="800000"/>
            <a:headEnd/>
            <a:tailEnd/>
          </a:ln>
          <a:effectLst/>
        </p:spPr>
        <p:txBody>
          <a:bodyPr>
            <a:spAutoFit/>
          </a:bodyPr>
          <a:lstStyle/>
          <a:p>
            <a:pPr algn="ctr">
              <a:spcBef>
                <a:spcPct val="50000"/>
              </a:spcBef>
            </a:pPr>
            <a:r>
              <a:rPr lang="en-US" sz="2400" b="1"/>
              <a:t>Martin Luther King, Jr. holiday was created in November, 1983 after 15 years of lobbying efforts. It was the first new federal holiday since Memorial Day was created in 1948.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47B1C3E-D4CC-4D4E-9321-2E855C8364F2}" type="slidenum">
              <a:rPr lang="en-US"/>
              <a:pPr/>
              <a:t>14</a:t>
            </a:fld>
            <a:endParaRPr lang="en-US"/>
          </a:p>
        </p:txBody>
      </p:sp>
      <p:sp>
        <p:nvSpPr>
          <p:cNvPr id="238594" name="Text Box 2"/>
          <p:cNvSpPr txBox="1">
            <a:spLocks noChangeArrowheads="1"/>
          </p:cNvSpPr>
          <p:nvPr/>
        </p:nvSpPr>
        <p:spPr bwMode="auto">
          <a:xfrm>
            <a:off x="228600" y="152400"/>
            <a:ext cx="8610600" cy="698500"/>
          </a:xfrm>
          <a:prstGeom prst="rect">
            <a:avLst/>
          </a:prstGeom>
          <a:solidFill>
            <a:srgbClr val="057AD1">
              <a:alpha val="67000"/>
            </a:srgbClr>
          </a:solidFill>
          <a:ln w="57150">
            <a:solidFill>
              <a:schemeClr val="tx1"/>
            </a:solidFill>
            <a:miter lim="800000"/>
            <a:headEnd/>
            <a:tailEnd/>
          </a:ln>
          <a:effectLst/>
        </p:spPr>
        <p:txBody>
          <a:bodyPr>
            <a:spAutoFit/>
          </a:bodyPr>
          <a:lstStyle/>
          <a:p>
            <a:pPr algn="ctr">
              <a:spcBef>
                <a:spcPct val="50000"/>
              </a:spcBef>
            </a:pPr>
            <a:r>
              <a:rPr lang="en-US" sz="3600" b="1"/>
              <a:t>The Election of 1984</a:t>
            </a:r>
          </a:p>
        </p:txBody>
      </p:sp>
      <p:pic>
        <p:nvPicPr>
          <p:cNvPr id="6" name="Picture 5" descr="3208-1.jpg"/>
          <p:cNvPicPr>
            <a:picLocks noChangeAspect="1"/>
          </p:cNvPicPr>
          <p:nvPr/>
        </p:nvPicPr>
        <p:blipFill>
          <a:blip r:embed="rId3" cstate="print"/>
          <a:stretch>
            <a:fillRect/>
          </a:stretch>
        </p:blipFill>
        <p:spPr>
          <a:xfrm>
            <a:off x="6705600" y="1371600"/>
            <a:ext cx="1884503" cy="2481262"/>
          </a:xfrm>
          <a:prstGeom prst="rect">
            <a:avLst/>
          </a:prstGeom>
        </p:spPr>
      </p:pic>
      <p:pic>
        <p:nvPicPr>
          <p:cNvPr id="7" name="Picture 6" descr="pin.jpg"/>
          <p:cNvPicPr>
            <a:picLocks noChangeAspect="1"/>
          </p:cNvPicPr>
          <p:nvPr/>
        </p:nvPicPr>
        <p:blipFill>
          <a:blip r:embed="rId4" cstate="print"/>
          <a:stretch>
            <a:fillRect/>
          </a:stretch>
        </p:blipFill>
        <p:spPr>
          <a:xfrm>
            <a:off x="304799" y="1447800"/>
            <a:ext cx="2486526" cy="2362200"/>
          </a:xfrm>
          <a:prstGeom prst="rect">
            <a:avLst/>
          </a:prstGeom>
        </p:spPr>
      </p:pic>
      <p:sp>
        <p:nvSpPr>
          <p:cNvPr id="8" name="TextBox 7"/>
          <p:cNvSpPr txBox="1"/>
          <p:nvPr/>
        </p:nvSpPr>
        <p:spPr>
          <a:xfrm>
            <a:off x="3124200" y="1524000"/>
            <a:ext cx="3200400" cy="2031325"/>
          </a:xfrm>
          <a:prstGeom prst="rect">
            <a:avLst/>
          </a:prstGeom>
          <a:noFill/>
        </p:spPr>
        <p:txBody>
          <a:bodyPr wrap="square" rtlCol="0">
            <a:spAutoFit/>
          </a:bodyPr>
          <a:lstStyle/>
          <a:p>
            <a:r>
              <a:rPr lang="en-US" dirty="0" smtClean="0"/>
              <a:t>Democrats nominate Walter Mondale and Geraldine Ferraro in 1984.</a:t>
            </a:r>
          </a:p>
          <a:p>
            <a:endParaRPr lang="en-US" dirty="0" smtClean="0"/>
          </a:p>
          <a:p>
            <a:r>
              <a:rPr lang="en-US" dirty="0" smtClean="0"/>
              <a:t>Ferraro became the first women on a major party’s presidential ticket.</a:t>
            </a:r>
            <a:endParaRPr lang="en-US" dirty="0"/>
          </a:p>
        </p:txBody>
      </p:sp>
      <p:sp>
        <p:nvSpPr>
          <p:cNvPr id="9" name="TextBox 8"/>
          <p:cNvSpPr txBox="1"/>
          <p:nvPr/>
        </p:nvSpPr>
        <p:spPr>
          <a:xfrm>
            <a:off x="533400" y="4114800"/>
            <a:ext cx="5562600" cy="2308324"/>
          </a:xfrm>
          <a:prstGeom prst="rect">
            <a:avLst/>
          </a:prstGeom>
          <a:noFill/>
        </p:spPr>
        <p:txBody>
          <a:bodyPr wrap="square" rtlCol="0">
            <a:spAutoFit/>
          </a:bodyPr>
          <a:lstStyle/>
          <a:p>
            <a:r>
              <a:rPr lang="en-US" dirty="0" smtClean="0"/>
              <a:t>Reagan easily wins because of the strong and growing economy.</a:t>
            </a:r>
          </a:p>
          <a:p>
            <a:endParaRPr lang="en-US" dirty="0" smtClean="0"/>
          </a:p>
          <a:p>
            <a:r>
              <a:rPr lang="en-US" dirty="0" smtClean="0"/>
              <a:t>He also has the ability to attract non traditional Republican voters.</a:t>
            </a:r>
          </a:p>
          <a:p>
            <a:r>
              <a:rPr lang="en-US" dirty="0" smtClean="0"/>
              <a:t>Reagan Democrats – Democrats that agreed on limiting the federal government and thought the Democratic Party had become too liberal</a:t>
            </a:r>
            <a:endParaRPr lang="en-US" dirty="0"/>
          </a:p>
        </p:txBody>
      </p:sp>
      <p:pic>
        <p:nvPicPr>
          <p:cNvPr id="10" name="Picture 9" descr="th.jpg"/>
          <p:cNvPicPr>
            <a:picLocks noChangeAspect="1"/>
          </p:cNvPicPr>
          <p:nvPr/>
        </p:nvPicPr>
        <p:blipFill>
          <a:blip r:embed="rId5" cstate="print"/>
          <a:stretch>
            <a:fillRect/>
          </a:stretch>
        </p:blipFill>
        <p:spPr>
          <a:xfrm>
            <a:off x="6019800" y="4114800"/>
            <a:ext cx="2857500" cy="2133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47B1C3E-D4CC-4D4E-9321-2E855C8364F2}" type="slidenum">
              <a:rPr lang="en-US"/>
              <a:pPr/>
              <a:t>15</a:t>
            </a:fld>
            <a:endParaRPr lang="en-US"/>
          </a:p>
        </p:txBody>
      </p:sp>
      <p:sp>
        <p:nvSpPr>
          <p:cNvPr id="238594" name="Text Box 2"/>
          <p:cNvSpPr txBox="1">
            <a:spLocks noChangeArrowheads="1"/>
          </p:cNvSpPr>
          <p:nvPr/>
        </p:nvSpPr>
        <p:spPr bwMode="auto">
          <a:xfrm>
            <a:off x="228600" y="152400"/>
            <a:ext cx="8610600" cy="698500"/>
          </a:xfrm>
          <a:prstGeom prst="rect">
            <a:avLst/>
          </a:prstGeom>
          <a:solidFill>
            <a:srgbClr val="057AD1">
              <a:alpha val="67000"/>
            </a:srgbClr>
          </a:solidFill>
          <a:ln w="57150">
            <a:solidFill>
              <a:schemeClr val="tx1"/>
            </a:solidFill>
            <a:miter lim="800000"/>
            <a:headEnd/>
            <a:tailEnd/>
          </a:ln>
          <a:effectLst/>
        </p:spPr>
        <p:txBody>
          <a:bodyPr>
            <a:spAutoFit/>
          </a:bodyPr>
          <a:lstStyle/>
          <a:p>
            <a:pPr algn="ctr">
              <a:spcBef>
                <a:spcPct val="50000"/>
              </a:spcBef>
            </a:pPr>
            <a:r>
              <a:rPr lang="en-US" sz="3600" b="1"/>
              <a:t>The Election of 1984</a:t>
            </a:r>
          </a:p>
        </p:txBody>
      </p:sp>
      <p:pic>
        <p:nvPicPr>
          <p:cNvPr id="238595" name="Picture 3" descr="1984"/>
          <p:cNvPicPr>
            <a:picLocks noChangeAspect="1" noChangeArrowheads="1"/>
          </p:cNvPicPr>
          <p:nvPr/>
        </p:nvPicPr>
        <p:blipFill>
          <a:blip r:embed="rId3" cstate="print"/>
          <a:srcRect/>
          <a:stretch>
            <a:fillRect/>
          </a:stretch>
        </p:blipFill>
        <p:spPr bwMode="auto">
          <a:xfrm>
            <a:off x="76200" y="990600"/>
            <a:ext cx="8915400" cy="4757738"/>
          </a:xfrm>
          <a:prstGeom prst="rect">
            <a:avLst/>
          </a:prstGeom>
          <a:noFill/>
          <a:ln w="9525">
            <a:solidFill>
              <a:schemeClr val="tx1"/>
            </a:solidFill>
            <a:miter lim="800000"/>
            <a:headEnd/>
            <a:tailEnd/>
          </a:ln>
        </p:spPr>
      </p:pic>
      <p:sp>
        <p:nvSpPr>
          <p:cNvPr id="238596" name="Text Box 4"/>
          <p:cNvSpPr txBox="1">
            <a:spLocks noChangeArrowheads="1"/>
          </p:cNvSpPr>
          <p:nvPr/>
        </p:nvSpPr>
        <p:spPr bwMode="auto">
          <a:xfrm>
            <a:off x="304800" y="6096000"/>
            <a:ext cx="8610600" cy="636588"/>
          </a:xfrm>
          <a:prstGeom prst="rect">
            <a:avLst/>
          </a:prstGeom>
          <a:solidFill>
            <a:srgbClr val="057AD1">
              <a:alpha val="70000"/>
            </a:srgbClr>
          </a:solidFill>
          <a:ln w="57150">
            <a:solidFill>
              <a:schemeClr val="tx1"/>
            </a:solidFill>
            <a:miter lim="800000"/>
            <a:headEnd/>
            <a:tailEnd/>
          </a:ln>
          <a:effectLst/>
        </p:spPr>
        <p:txBody>
          <a:bodyPr>
            <a:spAutoFit/>
          </a:bodyPr>
          <a:lstStyle/>
          <a:p>
            <a:pPr algn="ctr">
              <a:spcBef>
                <a:spcPct val="50000"/>
              </a:spcBef>
            </a:pPr>
            <a:r>
              <a:rPr lang="en-US" sz="3200" b="1"/>
              <a:t>Ronald Reagan won in a landslide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62408D69-FE70-4556-B16B-86451AACB8D0}" type="slidenum">
              <a:rPr lang="en-US"/>
              <a:pPr/>
              <a:t>16</a:t>
            </a:fld>
            <a:endParaRPr lang="en-US"/>
          </a:p>
        </p:txBody>
      </p:sp>
      <p:sp>
        <p:nvSpPr>
          <p:cNvPr id="244738" name="Text Box 2"/>
          <p:cNvSpPr txBox="1">
            <a:spLocks noChangeArrowheads="1"/>
          </p:cNvSpPr>
          <p:nvPr/>
        </p:nvSpPr>
        <p:spPr bwMode="auto">
          <a:xfrm>
            <a:off x="1295400" y="228600"/>
            <a:ext cx="6934200" cy="528638"/>
          </a:xfrm>
          <a:prstGeom prst="rect">
            <a:avLst/>
          </a:prstGeom>
          <a:solidFill>
            <a:srgbClr val="00B050"/>
          </a:solidFill>
          <a:ln w="9525">
            <a:solidFill>
              <a:schemeClr val="tx1"/>
            </a:solidFill>
            <a:miter lim="800000"/>
            <a:headEnd/>
            <a:tailEnd/>
          </a:ln>
          <a:effectLst/>
        </p:spPr>
        <p:txBody>
          <a:bodyPr>
            <a:spAutoFit/>
          </a:bodyPr>
          <a:lstStyle/>
          <a:p>
            <a:pPr algn="ctr">
              <a:spcBef>
                <a:spcPct val="50000"/>
              </a:spcBef>
            </a:pPr>
            <a:r>
              <a:rPr lang="en-US" sz="2800" b="1" dirty="0"/>
              <a:t>“War on Drugs”</a:t>
            </a:r>
          </a:p>
        </p:txBody>
      </p:sp>
      <p:sp>
        <p:nvSpPr>
          <p:cNvPr id="244739" name="Text Box 3"/>
          <p:cNvSpPr txBox="1">
            <a:spLocks noChangeArrowheads="1"/>
          </p:cNvSpPr>
          <p:nvPr/>
        </p:nvSpPr>
        <p:spPr bwMode="auto">
          <a:xfrm>
            <a:off x="152400" y="876300"/>
            <a:ext cx="5791200" cy="4770537"/>
          </a:xfrm>
          <a:prstGeom prst="rect">
            <a:avLst/>
          </a:prstGeom>
          <a:solidFill>
            <a:srgbClr val="002060"/>
          </a:solidFill>
          <a:ln w="9525">
            <a:solidFill>
              <a:schemeClr val="tx1"/>
            </a:solidFill>
            <a:miter lim="800000"/>
            <a:headEnd/>
            <a:tailEnd/>
          </a:ln>
          <a:effectLst/>
        </p:spPr>
        <p:txBody>
          <a:bodyPr>
            <a:spAutoFit/>
          </a:bodyPr>
          <a:lstStyle/>
          <a:p>
            <a:pPr>
              <a:buFont typeface="Arial" pitchFamily="34" charset="0"/>
              <a:buChar char="•"/>
            </a:pPr>
            <a:r>
              <a:rPr lang="en-US" b="1" dirty="0"/>
              <a:t>President Nixon introduced the concept of a war against illegal drug use in the U.S. in 1971. </a:t>
            </a:r>
            <a:endParaRPr lang="en-US" b="1" dirty="0" smtClean="0"/>
          </a:p>
          <a:p>
            <a:pPr>
              <a:buFont typeface="Arial" pitchFamily="34" charset="0"/>
              <a:buChar char="•"/>
            </a:pPr>
            <a:endParaRPr lang="en-US" b="1" dirty="0" smtClean="0"/>
          </a:p>
          <a:p>
            <a:pPr>
              <a:buFont typeface="Arial" pitchFamily="34" charset="0"/>
              <a:buChar char="•"/>
            </a:pPr>
            <a:r>
              <a:rPr lang="en-US" b="1" dirty="0" smtClean="0"/>
              <a:t>Reagan </a:t>
            </a:r>
            <a:r>
              <a:rPr lang="en-US" b="1" dirty="0"/>
              <a:t>renewed the effort while president. He assigned Vice President Bush to a drug task force and First Lady </a:t>
            </a:r>
            <a:r>
              <a:rPr lang="en-US" b="1" dirty="0">
                <a:solidFill>
                  <a:srgbClr val="FFFF00"/>
                </a:solidFill>
              </a:rPr>
              <a:t>Nancy Reagan </a:t>
            </a:r>
            <a:r>
              <a:rPr lang="en-US" b="1" dirty="0"/>
              <a:t>toured the nation with her “Just say no” campaign. </a:t>
            </a:r>
            <a:endParaRPr lang="en-US" b="1" dirty="0" smtClean="0"/>
          </a:p>
          <a:p>
            <a:pPr>
              <a:buFont typeface="Arial" pitchFamily="34" charset="0"/>
              <a:buChar char="•"/>
            </a:pPr>
            <a:endParaRPr lang="en-US" b="1" dirty="0"/>
          </a:p>
          <a:p>
            <a:pPr>
              <a:buFont typeface="Arial" pitchFamily="34" charset="0"/>
              <a:buChar char="•"/>
            </a:pPr>
            <a:endParaRPr lang="en-US" sz="800" b="1" dirty="0"/>
          </a:p>
          <a:p>
            <a:pPr>
              <a:buFont typeface="Arial" pitchFamily="34" charset="0"/>
              <a:buChar char="•"/>
            </a:pPr>
            <a:r>
              <a:rPr lang="en-US" b="1" dirty="0"/>
              <a:t>In 1988 the </a:t>
            </a:r>
            <a:r>
              <a:rPr lang="en-US" b="1" dirty="0">
                <a:solidFill>
                  <a:srgbClr val="FF0000"/>
                </a:solidFill>
              </a:rPr>
              <a:t>Office of National Drug Control Policy </a:t>
            </a:r>
            <a:r>
              <a:rPr lang="en-US" b="1" dirty="0"/>
              <a:t>was created as part of the Executive Office of the President. </a:t>
            </a:r>
            <a:endParaRPr lang="en-US" b="1" dirty="0" smtClean="0"/>
          </a:p>
          <a:p>
            <a:pPr>
              <a:buFont typeface="Arial" pitchFamily="34" charset="0"/>
              <a:buChar char="•"/>
            </a:pPr>
            <a:endParaRPr lang="en-US" b="1" dirty="0" smtClean="0"/>
          </a:p>
          <a:p>
            <a:pPr>
              <a:buFont typeface="Arial" pitchFamily="34" charset="0"/>
              <a:buChar char="•"/>
            </a:pPr>
            <a:r>
              <a:rPr lang="en-US" b="1" dirty="0" smtClean="0"/>
              <a:t>The </a:t>
            </a:r>
            <a:r>
              <a:rPr lang="en-US" b="1" dirty="0"/>
              <a:t>agency’s actions have centered around four areas: treatment, prevention, domestic law enforcement, and interdiction and international efforts. </a:t>
            </a:r>
            <a:r>
              <a:rPr lang="en-US" dirty="0"/>
              <a:t> </a:t>
            </a:r>
          </a:p>
          <a:p>
            <a:pPr>
              <a:buFont typeface="Arial" pitchFamily="34" charset="0"/>
              <a:buChar char="•"/>
            </a:pPr>
            <a:endParaRPr lang="en-US" sz="800" b="1" dirty="0"/>
          </a:p>
        </p:txBody>
      </p:sp>
      <p:pic>
        <p:nvPicPr>
          <p:cNvPr id="244740" name="Picture 4" descr="just say no"/>
          <p:cNvPicPr>
            <a:picLocks noChangeAspect="1" noChangeArrowheads="1"/>
          </p:cNvPicPr>
          <p:nvPr/>
        </p:nvPicPr>
        <p:blipFill>
          <a:blip r:embed="rId3" cstate="print"/>
          <a:srcRect/>
          <a:stretch>
            <a:fillRect/>
          </a:stretch>
        </p:blipFill>
        <p:spPr bwMode="auto">
          <a:xfrm>
            <a:off x="6019800" y="1447800"/>
            <a:ext cx="3060700" cy="4533900"/>
          </a:xfrm>
          <a:prstGeom prst="rect">
            <a:avLst/>
          </a:prstGeom>
          <a:noFill/>
          <a:ln w="9525">
            <a:solidFill>
              <a:schemeClr val="tx1"/>
            </a:solidFill>
            <a:miter lim="800000"/>
            <a:headEnd/>
            <a:tailEnd/>
          </a:ln>
        </p:spPr>
      </p:pic>
      <p:sp>
        <p:nvSpPr>
          <p:cNvPr id="244741" name="Text Box 5"/>
          <p:cNvSpPr txBox="1">
            <a:spLocks noChangeArrowheads="1"/>
          </p:cNvSpPr>
          <p:nvPr/>
        </p:nvSpPr>
        <p:spPr bwMode="auto">
          <a:xfrm>
            <a:off x="6400800" y="6172200"/>
            <a:ext cx="2286000" cy="314325"/>
          </a:xfrm>
          <a:prstGeom prst="rect">
            <a:avLst/>
          </a:prstGeom>
          <a:solidFill>
            <a:schemeClr val="accent3"/>
          </a:solidFill>
          <a:ln w="9525">
            <a:solidFill>
              <a:schemeClr val="tx1"/>
            </a:solidFill>
            <a:miter lim="800000"/>
            <a:headEnd/>
            <a:tailEnd/>
          </a:ln>
          <a:effectLst/>
        </p:spPr>
        <p:txBody>
          <a:bodyPr>
            <a:spAutoFit/>
          </a:bodyPr>
          <a:lstStyle/>
          <a:p>
            <a:pPr algn="ctr">
              <a:spcBef>
                <a:spcPct val="50000"/>
              </a:spcBef>
            </a:pPr>
            <a:r>
              <a:rPr lang="en-US" sz="1400" b="1" dirty="0"/>
              <a:t>Nancy Reagan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6D8B4ADF-F7DC-40CB-8A6C-A805F58600BC}" type="slidenum">
              <a:rPr lang="en-US"/>
              <a:pPr/>
              <a:t>17</a:t>
            </a:fld>
            <a:endParaRPr lang="en-US"/>
          </a:p>
        </p:txBody>
      </p:sp>
      <p:pic>
        <p:nvPicPr>
          <p:cNvPr id="246786" name="Picture 2" descr="reparations bill japanese"/>
          <p:cNvPicPr>
            <a:picLocks noChangeAspect="1" noChangeArrowheads="1"/>
          </p:cNvPicPr>
          <p:nvPr/>
        </p:nvPicPr>
        <p:blipFill>
          <a:blip r:embed="rId3" cstate="print"/>
          <a:srcRect/>
          <a:stretch>
            <a:fillRect/>
          </a:stretch>
        </p:blipFill>
        <p:spPr bwMode="auto">
          <a:xfrm>
            <a:off x="152400" y="2057400"/>
            <a:ext cx="4648200" cy="3189288"/>
          </a:xfrm>
          <a:prstGeom prst="rect">
            <a:avLst/>
          </a:prstGeom>
          <a:noFill/>
          <a:ln w="38100">
            <a:solidFill>
              <a:schemeClr val="tx1"/>
            </a:solidFill>
            <a:miter lim="800000"/>
            <a:headEnd/>
            <a:tailEnd/>
          </a:ln>
        </p:spPr>
      </p:pic>
      <p:sp>
        <p:nvSpPr>
          <p:cNvPr id="246787" name="Text Box 3"/>
          <p:cNvSpPr txBox="1">
            <a:spLocks noChangeArrowheads="1"/>
          </p:cNvSpPr>
          <p:nvPr/>
        </p:nvSpPr>
        <p:spPr bwMode="auto">
          <a:xfrm>
            <a:off x="152400" y="152400"/>
            <a:ext cx="8763000" cy="1154113"/>
          </a:xfrm>
          <a:prstGeom prst="rect">
            <a:avLst/>
          </a:prstGeom>
          <a:solidFill>
            <a:schemeClr val="accent2">
              <a:lumMod val="60000"/>
              <a:lumOff val="40000"/>
            </a:schemeClr>
          </a:solidFill>
          <a:ln w="9525">
            <a:solidFill>
              <a:schemeClr val="tx1"/>
            </a:solidFill>
            <a:miter lim="800000"/>
            <a:headEnd/>
            <a:tailEnd/>
          </a:ln>
          <a:effectLst/>
        </p:spPr>
        <p:txBody>
          <a:bodyPr>
            <a:spAutoFit/>
          </a:bodyPr>
          <a:lstStyle/>
          <a:p>
            <a:pPr algn="ctr">
              <a:spcBef>
                <a:spcPct val="50000"/>
              </a:spcBef>
            </a:pPr>
            <a:r>
              <a:rPr lang="en-US" sz="2300" b="1" dirty="0"/>
              <a:t>Congress approved a $20,000 reparation payment for each of the 60,000 Japanese surviving victims of the relocation centers in October of 1988. </a:t>
            </a:r>
          </a:p>
        </p:txBody>
      </p:sp>
      <p:pic>
        <p:nvPicPr>
          <p:cNvPr id="246788" name="Picture 4" descr="reparationletter"/>
          <p:cNvPicPr>
            <a:picLocks noChangeAspect="1" noChangeArrowheads="1"/>
          </p:cNvPicPr>
          <p:nvPr/>
        </p:nvPicPr>
        <p:blipFill>
          <a:blip r:embed="rId4" cstate="print"/>
          <a:srcRect/>
          <a:stretch>
            <a:fillRect/>
          </a:stretch>
        </p:blipFill>
        <p:spPr bwMode="auto">
          <a:xfrm>
            <a:off x="4981575" y="1447800"/>
            <a:ext cx="4010025" cy="4724400"/>
          </a:xfrm>
          <a:prstGeom prst="rect">
            <a:avLst/>
          </a:prstGeom>
          <a:noFill/>
          <a:ln w="9525">
            <a:solidFill>
              <a:schemeClr val="tx1"/>
            </a:solidFill>
            <a:miter lim="800000"/>
            <a:headEnd/>
            <a:tailEnd/>
          </a:ln>
        </p:spPr>
      </p:pic>
      <p:sp>
        <p:nvSpPr>
          <p:cNvPr id="246789" name="Text Box 5"/>
          <p:cNvSpPr txBox="1">
            <a:spLocks noChangeArrowheads="1"/>
          </p:cNvSpPr>
          <p:nvPr/>
        </p:nvSpPr>
        <p:spPr bwMode="auto">
          <a:xfrm>
            <a:off x="228600" y="5410200"/>
            <a:ext cx="4572000" cy="590550"/>
          </a:xfrm>
          <a:prstGeom prst="rect">
            <a:avLst/>
          </a:prstGeom>
          <a:solidFill>
            <a:srgbClr val="92D050"/>
          </a:solidFill>
          <a:ln w="9525">
            <a:solidFill>
              <a:schemeClr val="tx1"/>
            </a:solidFill>
            <a:miter lim="800000"/>
            <a:headEnd/>
            <a:tailEnd/>
          </a:ln>
          <a:effectLst/>
        </p:spPr>
        <p:txBody>
          <a:bodyPr>
            <a:spAutoFit/>
          </a:bodyPr>
          <a:lstStyle/>
          <a:p>
            <a:pPr algn="ctr">
              <a:spcBef>
                <a:spcPct val="50000"/>
              </a:spcBef>
            </a:pPr>
            <a:r>
              <a:rPr lang="en-US" sz="1600" b="1" dirty="0"/>
              <a:t>President Reagan signed into law the Civil Liberties Act of 1988.</a:t>
            </a:r>
          </a:p>
        </p:txBody>
      </p:sp>
      <p:sp>
        <p:nvSpPr>
          <p:cNvPr id="246790" name="Text Box 6"/>
          <p:cNvSpPr txBox="1">
            <a:spLocks noChangeArrowheads="1"/>
          </p:cNvSpPr>
          <p:nvPr/>
        </p:nvSpPr>
        <p:spPr bwMode="auto">
          <a:xfrm>
            <a:off x="5105400" y="6172200"/>
            <a:ext cx="3810000" cy="590550"/>
          </a:xfrm>
          <a:prstGeom prst="rect">
            <a:avLst/>
          </a:prstGeom>
          <a:solidFill>
            <a:schemeClr val="accent4"/>
          </a:solidFill>
          <a:ln w="9525">
            <a:solidFill>
              <a:schemeClr val="tx1"/>
            </a:solidFill>
            <a:miter lim="800000"/>
            <a:headEnd/>
            <a:tailEnd/>
          </a:ln>
          <a:effectLst/>
        </p:spPr>
        <p:txBody>
          <a:bodyPr>
            <a:spAutoFit/>
          </a:bodyPr>
          <a:lstStyle/>
          <a:p>
            <a:pPr algn="ctr">
              <a:spcBef>
                <a:spcPct val="50000"/>
              </a:spcBef>
            </a:pPr>
            <a:r>
              <a:rPr lang="en-US" sz="1600" b="1"/>
              <a:t>Apology letter sent with the checks.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066800"/>
          </a:xfrm>
        </p:spPr>
        <p:txBody>
          <a:bodyPr>
            <a:normAutofit/>
          </a:bodyPr>
          <a:lstStyle/>
          <a:p>
            <a:pPr algn="ctr"/>
            <a:r>
              <a:rPr lang="en-US" sz="4000" b="1" dirty="0" smtClean="0">
                <a:latin typeface="Times New Roman" pitchFamily="18" charset="0"/>
                <a:cs typeface="Times New Roman" pitchFamily="18" charset="0"/>
              </a:rPr>
              <a:t>1980’s Migration and the Urban Crisis</a:t>
            </a:r>
          </a:p>
        </p:txBody>
      </p:sp>
      <p:sp>
        <p:nvSpPr>
          <p:cNvPr id="3" name="Content Placeholder 2"/>
          <p:cNvSpPr>
            <a:spLocks noGrp="1"/>
          </p:cNvSpPr>
          <p:nvPr>
            <p:ph idx="1"/>
          </p:nvPr>
        </p:nvSpPr>
        <p:spPr>
          <a:xfrm>
            <a:off x="0" y="1143000"/>
            <a:ext cx="6096000" cy="5410200"/>
          </a:xfrm>
        </p:spPr>
        <p:txBody>
          <a:bodyPr>
            <a:normAutofit fontScale="85000" lnSpcReduction="20000"/>
          </a:bodyPr>
          <a:lstStyle/>
          <a:p>
            <a:pPr>
              <a:defRPr/>
            </a:pPr>
            <a:r>
              <a:rPr lang="en-US" sz="2400" dirty="0" smtClean="0">
                <a:latin typeface="Times New Roman" pitchFamily="18" charset="0"/>
                <a:cs typeface="Times New Roman" pitchFamily="18" charset="0"/>
              </a:rPr>
              <a:t>Sunbelt, Rustbelt, </a:t>
            </a:r>
            <a:r>
              <a:rPr lang="en-US" sz="2400" dirty="0" err="1" smtClean="0">
                <a:latin typeface="Times New Roman" pitchFamily="18" charset="0"/>
                <a:cs typeface="Times New Roman" pitchFamily="18" charset="0"/>
              </a:rPr>
              <a:t>Ecotopia</a:t>
            </a:r>
            <a:endParaRPr lang="en-US" sz="2400" dirty="0" smtClean="0">
              <a:latin typeface="Times New Roman" pitchFamily="18" charset="0"/>
              <a:cs typeface="Times New Roman" pitchFamily="18" charset="0"/>
            </a:endParaRPr>
          </a:p>
          <a:p>
            <a:pPr>
              <a:buNone/>
              <a:defRPr/>
            </a:pPr>
            <a:r>
              <a:rPr lang="en-US" sz="2400" dirty="0" smtClean="0">
                <a:latin typeface="Times New Roman" pitchFamily="18" charset="0"/>
                <a:cs typeface="Times New Roman" pitchFamily="18" charset="0"/>
              </a:rPr>
              <a:t>US population was moving out of the North Central and Northeast portions of the country, call the Rustbelt because of its aging factories</a:t>
            </a:r>
          </a:p>
          <a:p>
            <a:pPr>
              <a:buNone/>
              <a:defRPr/>
            </a:pPr>
            <a:r>
              <a:rPr lang="en-US" sz="2400" dirty="0" smtClean="0">
                <a:latin typeface="Times New Roman" pitchFamily="18" charset="0"/>
                <a:cs typeface="Times New Roman" pitchFamily="18" charset="0"/>
              </a:rPr>
              <a:t>The South, Sunbelt, and the West, </a:t>
            </a:r>
            <a:r>
              <a:rPr lang="en-US" sz="2400" dirty="0" err="1" smtClean="0">
                <a:latin typeface="Times New Roman" pitchFamily="18" charset="0"/>
                <a:cs typeface="Times New Roman" pitchFamily="18" charset="0"/>
              </a:rPr>
              <a:t>Ecotopia</a:t>
            </a:r>
            <a:r>
              <a:rPr lang="en-US" sz="2400" dirty="0" smtClean="0">
                <a:latin typeface="Times New Roman" pitchFamily="18" charset="0"/>
                <a:cs typeface="Times New Roman" pitchFamily="18" charset="0"/>
              </a:rPr>
              <a:t>, gained population for the following reasons: highways opened the wide open west, dams and </a:t>
            </a:r>
            <a:r>
              <a:rPr lang="en-US" sz="2400" dirty="0" err="1" smtClean="0">
                <a:latin typeface="Times New Roman" pitchFamily="18" charset="0"/>
                <a:cs typeface="Times New Roman" pitchFamily="18" charset="0"/>
              </a:rPr>
              <a:t>aquaducts</a:t>
            </a:r>
            <a:r>
              <a:rPr lang="en-US" sz="2400" dirty="0" smtClean="0">
                <a:latin typeface="Times New Roman" pitchFamily="18" charset="0"/>
                <a:cs typeface="Times New Roman" pitchFamily="18" charset="0"/>
              </a:rPr>
              <a:t> brought water agriculture and the cities, air conditioning made the summers livable while the winters were not very harsh</a:t>
            </a:r>
          </a:p>
          <a:p>
            <a:pPr>
              <a:buNone/>
              <a:defRPr/>
            </a:pPr>
            <a:endParaRPr lang="en-US" sz="2400" dirty="0" smtClean="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Urban Crisis</a:t>
            </a:r>
          </a:p>
          <a:p>
            <a:pPr>
              <a:buNone/>
              <a:defRPr/>
            </a:pPr>
            <a:r>
              <a:rPr lang="en-US" sz="2400" dirty="0" smtClean="0">
                <a:latin typeface="Times New Roman" pitchFamily="18" charset="0"/>
                <a:cs typeface="Times New Roman" pitchFamily="18" charset="0"/>
              </a:rPr>
              <a:t>Urban areas and there people (especially in the East) continued to deteriorate</a:t>
            </a:r>
          </a:p>
          <a:p>
            <a:pPr>
              <a:buNone/>
              <a:defRPr/>
            </a:pPr>
            <a:r>
              <a:rPr lang="en-US" sz="2400" dirty="0" smtClean="0">
                <a:latin typeface="Times New Roman" pitchFamily="18" charset="0"/>
                <a:cs typeface="Times New Roman" pitchFamily="18" charset="0"/>
              </a:rPr>
              <a:t>Upper and Middle Class families (mainly white) continued to move to the suburbs leaving the poor and minorities in the cities.</a:t>
            </a:r>
          </a:p>
          <a:p>
            <a:pPr>
              <a:buNone/>
              <a:defRPr/>
            </a:pPr>
            <a:r>
              <a:rPr lang="en-US" sz="2400" dirty="0" smtClean="0">
                <a:latin typeface="Times New Roman" pitchFamily="18" charset="0"/>
                <a:cs typeface="Times New Roman" pitchFamily="18" charset="0"/>
              </a:rPr>
              <a:t>These cities suffered from high unemployment, crumbling infrastructure, lack of a tax base to fund schools, sanitation, and health services</a:t>
            </a:r>
          </a:p>
        </p:txBody>
      </p:sp>
      <p:pic>
        <p:nvPicPr>
          <p:cNvPr id="4" name="Picture 3" descr="map.jpg"/>
          <p:cNvPicPr>
            <a:picLocks noChangeAspect="1"/>
          </p:cNvPicPr>
          <p:nvPr/>
        </p:nvPicPr>
        <p:blipFill>
          <a:blip r:embed="rId2" cstate="print"/>
          <a:stretch>
            <a:fillRect/>
          </a:stretch>
        </p:blipFill>
        <p:spPr>
          <a:xfrm>
            <a:off x="6324600" y="1600200"/>
            <a:ext cx="2626468" cy="1828800"/>
          </a:xfrm>
          <a:prstGeom prst="rect">
            <a:avLst/>
          </a:prstGeom>
        </p:spPr>
      </p:pic>
      <p:pic>
        <p:nvPicPr>
          <p:cNvPr id="5" name="Picture 4" descr="th.jpg"/>
          <p:cNvPicPr>
            <a:picLocks noChangeAspect="1"/>
          </p:cNvPicPr>
          <p:nvPr/>
        </p:nvPicPr>
        <p:blipFill>
          <a:blip r:embed="rId3" cstate="print"/>
          <a:stretch>
            <a:fillRect/>
          </a:stretch>
        </p:blipFill>
        <p:spPr>
          <a:xfrm>
            <a:off x="6286500" y="4267200"/>
            <a:ext cx="2857500" cy="20002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533400"/>
            <a:ext cx="7315200" cy="707886"/>
          </a:xfrm>
          <a:prstGeom prst="rect">
            <a:avLst/>
          </a:prstGeom>
          <a:noFill/>
        </p:spPr>
        <p:txBody>
          <a:bodyPr wrap="square" rtlCol="0">
            <a:spAutoFit/>
          </a:bodyPr>
          <a:lstStyle/>
          <a:p>
            <a:r>
              <a:rPr lang="en-US" sz="4000" b="1" dirty="0" smtClean="0">
                <a:solidFill>
                  <a:srgbClr val="FF0000"/>
                </a:solidFill>
              </a:rPr>
              <a:t>Reagan and  The Cold War</a:t>
            </a:r>
            <a:endParaRPr lang="en-US" sz="4000" b="1" dirty="0">
              <a:solidFill>
                <a:srgbClr val="FF0000"/>
              </a:solidFill>
            </a:endParaRPr>
          </a:p>
        </p:txBody>
      </p:sp>
      <p:pic>
        <p:nvPicPr>
          <p:cNvPr id="6" name="Picture 5" descr="th.jpg"/>
          <p:cNvPicPr>
            <a:picLocks noChangeAspect="1"/>
          </p:cNvPicPr>
          <p:nvPr/>
        </p:nvPicPr>
        <p:blipFill>
          <a:blip r:embed="rId2" cstate="print"/>
          <a:stretch>
            <a:fillRect/>
          </a:stretch>
        </p:blipFill>
        <p:spPr>
          <a:xfrm>
            <a:off x="4876800" y="2362200"/>
            <a:ext cx="3886200" cy="3886200"/>
          </a:xfrm>
          <a:prstGeom prst="rect">
            <a:avLst/>
          </a:prstGeom>
        </p:spPr>
      </p:pic>
      <p:pic>
        <p:nvPicPr>
          <p:cNvPr id="7" name="Picture 6" descr="cold war.jpg"/>
          <p:cNvPicPr>
            <a:picLocks noChangeAspect="1"/>
          </p:cNvPicPr>
          <p:nvPr/>
        </p:nvPicPr>
        <p:blipFill>
          <a:blip r:embed="rId3" cstate="print"/>
          <a:stretch>
            <a:fillRect/>
          </a:stretch>
        </p:blipFill>
        <p:spPr>
          <a:xfrm>
            <a:off x="228600" y="1447800"/>
            <a:ext cx="4405664" cy="3733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41A07FC2-9136-42F1-AF23-73E029D34844}" type="slidenum">
              <a:rPr lang="en-US"/>
              <a:pPr/>
              <a:t>2</a:t>
            </a:fld>
            <a:endParaRPr lang="en-US" dirty="0"/>
          </a:p>
        </p:txBody>
      </p:sp>
      <p:sp>
        <p:nvSpPr>
          <p:cNvPr id="201730" name="Text Box 2"/>
          <p:cNvSpPr txBox="1">
            <a:spLocks noChangeArrowheads="1"/>
          </p:cNvSpPr>
          <p:nvPr/>
        </p:nvSpPr>
        <p:spPr bwMode="auto">
          <a:xfrm>
            <a:off x="152400" y="77788"/>
            <a:ext cx="8915400" cy="608012"/>
          </a:xfrm>
          <a:prstGeom prst="rect">
            <a:avLst/>
          </a:prstGeom>
          <a:gradFill rotWithShape="1">
            <a:gsLst>
              <a:gs pos="0">
                <a:srgbClr val="B7DBFF"/>
              </a:gs>
              <a:gs pos="100000">
                <a:srgbClr val="AECA9E"/>
              </a:gs>
            </a:gsLst>
            <a:lin ang="5400000" scaled="1"/>
          </a:gradFill>
          <a:ln w="28575">
            <a:solidFill>
              <a:schemeClr val="tx1"/>
            </a:solidFill>
            <a:miter lim="800000"/>
            <a:headEnd/>
            <a:tailEnd/>
          </a:ln>
          <a:effectLst/>
        </p:spPr>
        <p:txBody>
          <a:bodyPr>
            <a:spAutoFit/>
          </a:bodyPr>
          <a:lstStyle/>
          <a:p>
            <a:pPr algn="ctr">
              <a:spcBef>
                <a:spcPct val="50000"/>
              </a:spcBef>
            </a:pPr>
            <a:r>
              <a:rPr lang="en-US" sz="3200" b="1" dirty="0" err="1" smtClean="0"/>
              <a:t>Conservativism</a:t>
            </a:r>
            <a:endParaRPr lang="en-US" sz="3200" b="1" dirty="0"/>
          </a:p>
        </p:txBody>
      </p:sp>
      <p:sp>
        <p:nvSpPr>
          <p:cNvPr id="8" name="TextBox 7"/>
          <p:cNvSpPr txBox="1"/>
          <p:nvPr/>
        </p:nvSpPr>
        <p:spPr>
          <a:xfrm>
            <a:off x="533400" y="990600"/>
            <a:ext cx="7772400" cy="5632311"/>
          </a:xfrm>
          <a:prstGeom prst="rect">
            <a:avLst/>
          </a:prstGeom>
          <a:noFill/>
        </p:spPr>
        <p:txBody>
          <a:bodyPr wrap="square" rtlCol="0">
            <a:spAutoFit/>
          </a:bodyPr>
          <a:lstStyle/>
          <a:p>
            <a:r>
              <a:rPr lang="en-US" dirty="0" smtClean="0"/>
              <a:t>Why?</a:t>
            </a:r>
          </a:p>
          <a:p>
            <a:pPr marL="342900" indent="-342900">
              <a:buAutoNum type="arabicPeriod"/>
            </a:pPr>
            <a:r>
              <a:rPr lang="en-US" dirty="0" smtClean="0"/>
              <a:t>Frustration on entitlement program spending</a:t>
            </a:r>
          </a:p>
          <a:p>
            <a:pPr marL="342900" indent="-342900">
              <a:buAutoNum type="arabicPeriod"/>
            </a:pPr>
            <a:r>
              <a:rPr lang="en-US" dirty="0" smtClean="0"/>
              <a:t>“over reaching” civil rights programs</a:t>
            </a:r>
          </a:p>
          <a:p>
            <a:pPr marL="800100" lvl="1" indent="-342900">
              <a:buAutoNum type="arabicPeriod"/>
            </a:pPr>
            <a:r>
              <a:rPr lang="en-US" dirty="0" smtClean="0"/>
              <a:t>School bussing</a:t>
            </a:r>
          </a:p>
          <a:p>
            <a:pPr marL="800100" lvl="1" indent="-342900">
              <a:buAutoNum type="arabicPeriod"/>
            </a:pPr>
            <a:r>
              <a:rPr lang="en-US" dirty="0" smtClean="0"/>
              <a:t>Affirmative action</a:t>
            </a:r>
          </a:p>
          <a:p>
            <a:pPr marL="800100" lvl="1" indent="-342900">
              <a:buAutoNum type="arabicPeriod"/>
            </a:pPr>
            <a:endParaRPr lang="en-US" dirty="0" smtClean="0"/>
          </a:p>
          <a:p>
            <a:r>
              <a:rPr lang="en-US" dirty="0" smtClean="0"/>
              <a:t>New Right – opposed abortion, against the ERA, against school bussing, wanted to bring back school prayer</a:t>
            </a:r>
          </a:p>
          <a:p>
            <a:endParaRPr lang="en-US" dirty="0" smtClean="0"/>
          </a:p>
          <a:p>
            <a:r>
              <a:rPr lang="en-US" dirty="0" smtClean="0"/>
              <a:t>Conservative Coalition</a:t>
            </a:r>
          </a:p>
          <a:p>
            <a:r>
              <a:rPr lang="en-US" dirty="0" smtClean="0"/>
              <a:t>Alliance of business leaders, middle-class voters, disaffected Democrats, and fundamental Christian groups</a:t>
            </a:r>
          </a:p>
          <a:p>
            <a:r>
              <a:rPr lang="en-US" dirty="0" smtClean="0"/>
              <a:t>Goals – 1. shrink the size of the federal government</a:t>
            </a:r>
          </a:p>
          <a:p>
            <a:r>
              <a:rPr lang="en-US" dirty="0" smtClean="0"/>
              <a:t>	</a:t>
            </a:r>
            <a:r>
              <a:rPr lang="en-US" dirty="0" smtClean="0"/>
              <a:t>2. reduce government spending</a:t>
            </a:r>
          </a:p>
          <a:p>
            <a:r>
              <a:rPr lang="en-US" dirty="0" smtClean="0"/>
              <a:t>	</a:t>
            </a:r>
            <a:r>
              <a:rPr lang="en-US" dirty="0" smtClean="0"/>
              <a:t>3. stimulate business by reducing government regulations 			and lowering taxes</a:t>
            </a:r>
          </a:p>
          <a:p>
            <a:r>
              <a:rPr lang="en-US" dirty="0" smtClean="0"/>
              <a:t>	4. strengthen national defense</a:t>
            </a:r>
          </a:p>
          <a:p>
            <a:r>
              <a:rPr lang="en-US" dirty="0" smtClean="0"/>
              <a:t>	</a:t>
            </a:r>
            <a:r>
              <a:rPr lang="en-US" dirty="0" smtClean="0"/>
              <a:t>5. promote family values </a:t>
            </a:r>
            <a:r>
              <a:rPr lang="en-US" smtClean="0"/>
              <a:t>and patriotic ideals</a:t>
            </a:r>
          </a:p>
          <a:p>
            <a:endParaRPr lang="en-US" dirty="0" smtClean="0"/>
          </a:p>
          <a:p>
            <a:pPr marL="800100" lvl="1" indent="-342900"/>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533400"/>
            <a:ext cx="7315200" cy="707886"/>
          </a:xfrm>
          <a:prstGeom prst="rect">
            <a:avLst/>
          </a:prstGeom>
          <a:noFill/>
        </p:spPr>
        <p:txBody>
          <a:bodyPr wrap="square" rtlCol="0">
            <a:spAutoFit/>
          </a:bodyPr>
          <a:lstStyle/>
          <a:p>
            <a:r>
              <a:rPr lang="en-US" sz="4000" b="1" dirty="0" smtClean="0">
                <a:solidFill>
                  <a:srgbClr val="FF0000"/>
                </a:solidFill>
              </a:rPr>
              <a:t>Reagan and  The Cold War</a:t>
            </a:r>
            <a:endParaRPr lang="en-US" sz="4000" b="1" dirty="0">
              <a:solidFill>
                <a:srgbClr val="FF0000"/>
              </a:solidFill>
            </a:endParaRPr>
          </a:p>
        </p:txBody>
      </p:sp>
      <p:sp>
        <p:nvSpPr>
          <p:cNvPr id="8" name="TextBox 7"/>
          <p:cNvSpPr txBox="1"/>
          <p:nvPr/>
        </p:nvSpPr>
        <p:spPr>
          <a:xfrm>
            <a:off x="457200" y="1524000"/>
            <a:ext cx="8229600" cy="2554545"/>
          </a:xfrm>
          <a:prstGeom prst="rect">
            <a:avLst/>
          </a:prstGeom>
          <a:noFill/>
        </p:spPr>
        <p:txBody>
          <a:bodyPr wrap="square" rtlCol="0">
            <a:spAutoFit/>
          </a:bodyPr>
          <a:lstStyle/>
          <a:p>
            <a:r>
              <a:rPr lang="en-US" sz="2000" dirty="0" smtClean="0"/>
              <a:t>Reagan escalated the Cold War ending the period of détente</a:t>
            </a:r>
          </a:p>
          <a:p>
            <a:pPr>
              <a:buFont typeface="Arial" pitchFamily="34" charset="0"/>
              <a:buChar char="•"/>
            </a:pPr>
            <a:r>
              <a:rPr lang="en-US" sz="2000" dirty="0" smtClean="0"/>
              <a:t>Ordered massive build up of forces</a:t>
            </a:r>
          </a:p>
          <a:p>
            <a:pPr>
              <a:buFont typeface="Arial" pitchFamily="34" charset="0"/>
              <a:buChar char="•"/>
            </a:pPr>
            <a:r>
              <a:rPr lang="en-US" sz="2000" dirty="0" smtClean="0"/>
              <a:t>Increase technology programs (Star Wars)</a:t>
            </a:r>
          </a:p>
          <a:p>
            <a:pPr>
              <a:buFont typeface="Arial" pitchFamily="34" charset="0"/>
              <a:buChar char="•"/>
            </a:pPr>
            <a:r>
              <a:rPr lang="en-US" sz="2000" dirty="0" smtClean="0"/>
              <a:t>Denounced the Soviets as an “evil empire”</a:t>
            </a:r>
          </a:p>
          <a:p>
            <a:pPr>
              <a:buFont typeface="Arial" pitchFamily="34" charset="0"/>
              <a:buChar char="•"/>
            </a:pPr>
            <a:r>
              <a:rPr lang="en-US" sz="2000" dirty="0" smtClean="0"/>
              <a:t>Funded rebels in Afghanistan to fight the Soviet invasion</a:t>
            </a:r>
          </a:p>
          <a:p>
            <a:pPr>
              <a:buFont typeface="Arial" pitchFamily="34" charset="0"/>
              <a:buChar char="•"/>
            </a:pPr>
            <a:r>
              <a:rPr lang="en-US" sz="2000" dirty="0" smtClean="0"/>
              <a:t>Sent troops to Lebanon, Grenada, El Salvador, Honduras, and the Persian Gulf (Iraq-Iran War)</a:t>
            </a:r>
          </a:p>
          <a:p>
            <a:pPr>
              <a:buFont typeface="Arial" pitchFamily="34" charset="0"/>
              <a:buChar char="•"/>
            </a:pPr>
            <a:r>
              <a:rPr lang="en-US" sz="2000" dirty="0" smtClean="0"/>
              <a:t>Bombed Libya – supporter of terrorism</a:t>
            </a:r>
            <a:endParaRPr lang="en-US" sz="2000" dirty="0"/>
          </a:p>
        </p:txBody>
      </p:sp>
      <p:pic>
        <p:nvPicPr>
          <p:cNvPr id="9" name="Picture 8" descr="lebanon_marines.jpg"/>
          <p:cNvPicPr>
            <a:picLocks noChangeAspect="1"/>
          </p:cNvPicPr>
          <p:nvPr/>
        </p:nvPicPr>
        <p:blipFill>
          <a:blip r:embed="rId2" cstate="print"/>
          <a:stretch>
            <a:fillRect/>
          </a:stretch>
        </p:blipFill>
        <p:spPr>
          <a:xfrm>
            <a:off x="685800" y="4343400"/>
            <a:ext cx="3124200" cy="2153989"/>
          </a:xfrm>
          <a:prstGeom prst="rect">
            <a:avLst/>
          </a:prstGeom>
        </p:spPr>
      </p:pic>
      <p:pic>
        <p:nvPicPr>
          <p:cNvPr id="10" name="Picture 9" descr="grenada-22.jpg"/>
          <p:cNvPicPr>
            <a:picLocks noChangeAspect="1"/>
          </p:cNvPicPr>
          <p:nvPr/>
        </p:nvPicPr>
        <p:blipFill>
          <a:blip r:embed="rId3" cstate="print"/>
          <a:stretch>
            <a:fillRect/>
          </a:stretch>
        </p:blipFill>
        <p:spPr>
          <a:xfrm>
            <a:off x="4800600" y="4343400"/>
            <a:ext cx="3584448" cy="2133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smtClean="0">
                <a:latin typeface="Times New Roman" pitchFamily="18" charset="0"/>
                <a:cs typeface="Times New Roman" pitchFamily="18" charset="0"/>
              </a:rPr>
              <a:t>Iran-Contra Affair</a:t>
            </a:r>
          </a:p>
        </p:txBody>
      </p:sp>
      <p:sp>
        <p:nvSpPr>
          <p:cNvPr id="3" name="Content Placeholder 2"/>
          <p:cNvSpPr>
            <a:spLocks noGrp="1"/>
          </p:cNvSpPr>
          <p:nvPr>
            <p:ph idx="1"/>
          </p:nvPr>
        </p:nvSpPr>
        <p:spPr/>
        <p:txBody>
          <a:bodyPr>
            <a:normAutofit lnSpcReduction="10000"/>
          </a:bodyPr>
          <a:lstStyle/>
          <a:p>
            <a:pPr>
              <a:defRPr/>
            </a:pPr>
            <a:r>
              <a:rPr lang="en-US" sz="2400" dirty="0" smtClean="0">
                <a:latin typeface="Times New Roman" pitchFamily="18" charset="0"/>
                <a:cs typeface="Times New Roman" pitchFamily="18" charset="0"/>
              </a:rPr>
              <a:t>Reagan’s efforts to aid the Nicaraguan contras involved him in a serious blunder and scandal</a:t>
            </a:r>
          </a:p>
          <a:p>
            <a:pPr>
              <a:defRPr/>
            </a:pPr>
            <a:r>
              <a:rPr lang="en-US" sz="2400" dirty="0" smtClean="0">
                <a:latin typeface="Times New Roman" pitchFamily="18" charset="0"/>
                <a:cs typeface="Times New Roman" pitchFamily="18" charset="0"/>
              </a:rPr>
              <a:t>Since 1980, Iran and Iraq had been engaged in a bloody war. Reagan’s aides came up with a plan that was kept secret from the American people</a:t>
            </a:r>
          </a:p>
          <a:p>
            <a:pPr marL="457200" indent="-457200">
              <a:buFont typeface="Arial" charset="0"/>
              <a:buAutoNum type="arabicPeriod"/>
              <a:defRPr/>
            </a:pPr>
            <a:r>
              <a:rPr lang="en-US" sz="2400" dirty="0" smtClean="0">
                <a:latin typeface="Times New Roman" pitchFamily="18" charset="0"/>
                <a:cs typeface="Times New Roman" pitchFamily="18" charset="0"/>
              </a:rPr>
              <a:t>U.S. would sell U.S. antitank and antiaircraft missiles to Iran’s government for its help in freeing the Americans held hostage by a radical Arab group</a:t>
            </a:r>
          </a:p>
          <a:p>
            <a:pPr marL="457200" indent="-457200">
              <a:buFont typeface="Arial" charset="0"/>
              <a:buAutoNum type="arabicPeriod"/>
              <a:defRPr/>
            </a:pPr>
            <a:r>
              <a:rPr lang="en-US" sz="2400" dirty="0" smtClean="0">
                <a:latin typeface="Times New Roman" pitchFamily="18" charset="0"/>
                <a:cs typeface="Times New Roman" pitchFamily="18" charset="0"/>
              </a:rPr>
              <a:t>In 1986, another Reagan staff member wanted to use profits from the sale of arms to fund contras in Nicaragua</a:t>
            </a:r>
          </a:p>
          <a:p>
            <a:pPr marL="457200" indent="-457200">
              <a:buFont typeface="Arial" charset="0"/>
              <a:buAutoNum type="arabicPeriod"/>
              <a:defRPr/>
            </a:pPr>
            <a:r>
              <a:rPr lang="en-US" sz="2400" dirty="0" smtClean="0">
                <a:latin typeface="Times New Roman" pitchFamily="18" charset="0"/>
                <a:cs typeface="Times New Roman" pitchFamily="18" charset="0"/>
              </a:rPr>
              <a:t>Reagan denied involvement; Americans viewed him as uniformed and easily manipulated by his advisors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fletcherarmstrongblog.com/wp-content/uploads/2012/06/Ronald-Reagan-Berlin-Wall.jpg"/>
          <p:cNvPicPr>
            <a:picLocks noChangeAspect="1" noChangeArrowheads="1"/>
          </p:cNvPicPr>
          <p:nvPr/>
        </p:nvPicPr>
        <p:blipFill>
          <a:blip r:embed="rId2" cstate="print"/>
          <a:srcRect/>
          <a:stretch>
            <a:fillRect/>
          </a:stretch>
        </p:blipFill>
        <p:spPr bwMode="auto">
          <a:xfrm>
            <a:off x="228601" y="3352800"/>
            <a:ext cx="5147198" cy="3505200"/>
          </a:xfrm>
          <a:prstGeom prst="rect">
            <a:avLst/>
          </a:prstGeom>
          <a:noFill/>
        </p:spPr>
      </p:pic>
      <p:pic>
        <p:nvPicPr>
          <p:cNvPr id="57348" name="Picture 4" descr="http://t2.gstatic.com/images?q=tbn:ANd9GcRYx-siIyRjMMJIVzsQihJ-gXvMyyAfXE95XWF7zWTaGUoDkjqWIwLwWeuz"/>
          <p:cNvPicPr>
            <a:picLocks noChangeAspect="1" noChangeArrowheads="1"/>
          </p:cNvPicPr>
          <p:nvPr/>
        </p:nvPicPr>
        <p:blipFill>
          <a:blip r:embed="rId3" cstate="print"/>
          <a:srcRect/>
          <a:stretch>
            <a:fillRect/>
          </a:stretch>
        </p:blipFill>
        <p:spPr bwMode="auto">
          <a:xfrm>
            <a:off x="4495800" y="304800"/>
            <a:ext cx="4371975" cy="2909352"/>
          </a:xfrm>
          <a:prstGeom prst="rect">
            <a:avLst/>
          </a:prstGeom>
          <a:noFill/>
        </p:spPr>
      </p:pic>
      <p:sp>
        <p:nvSpPr>
          <p:cNvPr id="5" name="TextBox 4"/>
          <p:cNvSpPr txBox="1"/>
          <p:nvPr/>
        </p:nvSpPr>
        <p:spPr>
          <a:xfrm>
            <a:off x="0" y="1066800"/>
            <a:ext cx="4800600" cy="954107"/>
          </a:xfrm>
          <a:prstGeom prst="rect">
            <a:avLst/>
          </a:prstGeom>
          <a:noFill/>
        </p:spPr>
        <p:txBody>
          <a:bodyPr wrap="square" rtlCol="0">
            <a:spAutoFit/>
          </a:bodyPr>
          <a:lstStyle/>
          <a:p>
            <a:r>
              <a:rPr lang="en-US" sz="2800" b="1" dirty="0" smtClean="0">
                <a:solidFill>
                  <a:srgbClr val="FFFF00"/>
                </a:solidFill>
              </a:rPr>
              <a:t>Reagan and  Gorbachev:</a:t>
            </a:r>
          </a:p>
          <a:p>
            <a:r>
              <a:rPr lang="en-US" sz="2800" b="1" dirty="0" smtClean="0">
                <a:solidFill>
                  <a:srgbClr val="FFFF00"/>
                </a:solidFill>
              </a:rPr>
              <a:t>End of the Cold War</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1" i="0" u="sng" strike="noStrike" cap="none" normalizeH="0" baseline="0" dirty="0" smtClean="0">
                <a:ln>
                  <a:noFill/>
                </a:ln>
                <a:solidFill>
                  <a:schemeClr val="accent2">
                    <a:lumMod val="60000"/>
                    <a:lumOff val="40000"/>
                  </a:schemeClr>
                </a:solidFill>
                <a:effectLst/>
                <a:latin typeface="Times New Roman" pitchFamily="18" charset="0"/>
                <a:ea typeface="Calibri" pitchFamily="34" charset="0"/>
                <a:cs typeface="Times New Roman" pitchFamily="18" charset="0"/>
              </a:rPr>
              <a:t>Glasnost</a:t>
            </a:r>
            <a:r>
              <a:rPr kumimoji="0" lang="en-US" sz="2400" b="0" i="0" u="none" strike="noStrike" cap="none" normalizeH="0" baseline="0" dirty="0" smtClean="0">
                <a:ln>
                  <a:noFill/>
                </a:ln>
                <a:solidFill>
                  <a:schemeClr val="accent2">
                    <a:lumMod val="60000"/>
                    <a:lumOff val="40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policy that called for increased openness and transparency in government institutions and activities in the Soviet Union.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n-US" sz="2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Introduced by Mikhail Gorbachev in the second half of the 1980s</a:t>
            </a:r>
            <a:r>
              <a:rPr lang="en-US" sz="2400" dirty="0" smtClean="0">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word was frequently used by Gorbachev to specify the policies he believed might help reduce the corruption at the top of the Communist Party and the Soviet government, and moderate the abuse of administrative power in the Central Committee.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0" y="3581400"/>
            <a:ext cx="9144000" cy="1938992"/>
          </a:xfrm>
          <a:prstGeom prst="rect">
            <a:avLst/>
          </a:prstGeom>
        </p:spPr>
        <p:txBody>
          <a:bodyPr wrap="square">
            <a:spAutoFit/>
          </a:bodyPr>
          <a:lstStyle/>
          <a:p>
            <a:pPr>
              <a:buFont typeface="Arial" pitchFamily="34" charset="0"/>
              <a:buChar char="•"/>
            </a:pPr>
            <a:r>
              <a:rPr lang="en-US" sz="2400" b="1" u="sng" dirty="0" smtClean="0">
                <a:solidFill>
                  <a:srgbClr val="FFFF00"/>
                </a:solidFill>
                <a:latin typeface="Times New Roman" pitchFamily="18" charset="0"/>
                <a:cs typeface="Times New Roman" pitchFamily="18" charset="0"/>
              </a:rPr>
              <a:t>Perestroika</a:t>
            </a:r>
            <a:r>
              <a:rPr lang="en-US" sz="2400" dirty="0" smtClean="0">
                <a:solidFill>
                  <a:srgbClr val="FFFF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A political movement for reformation within the Communist Party of the Soviet Union during the 1980’s.</a:t>
            </a:r>
          </a:p>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The literal meaning of perestroika is "restructuring", referring to the restructuring of the Soviet political and economic system.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57200"/>
            <a:ext cx="4800600" cy="954107"/>
          </a:xfrm>
          <a:prstGeom prst="rect">
            <a:avLst/>
          </a:prstGeom>
          <a:noFill/>
        </p:spPr>
        <p:txBody>
          <a:bodyPr wrap="square" rtlCol="0">
            <a:spAutoFit/>
          </a:bodyPr>
          <a:lstStyle/>
          <a:p>
            <a:r>
              <a:rPr lang="en-US" sz="2800" b="1" dirty="0" smtClean="0">
                <a:solidFill>
                  <a:srgbClr val="FFFF00"/>
                </a:solidFill>
              </a:rPr>
              <a:t>Reagan and  Gorbachev:</a:t>
            </a:r>
          </a:p>
          <a:p>
            <a:r>
              <a:rPr lang="en-US" sz="2800" b="1" dirty="0" smtClean="0">
                <a:solidFill>
                  <a:srgbClr val="FFFF00"/>
                </a:solidFill>
              </a:rPr>
              <a:t>End of the Cold War</a:t>
            </a:r>
            <a:endParaRPr lang="en-US" sz="2800" b="1" dirty="0">
              <a:solidFill>
                <a:srgbClr val="FFFF00"/>
              </a:solidFill>
            </a:endParaRPr>
          </a:p>
        </p:txBody>
      </p:sp>
      <p:sp>
        <p:nvSpPr>
          <p:cNvPr id="6" name="TextBox 5"/>
          <p:cNvSpPr txBox="1"/>
          <p:nvPr/>
        </p:nvSpPr>
        <p:spPr>
          <a:xfrm>
            <a:off x="457200" y="1600200"/>
            <a:ext cx="3482043" cy="4893647"/>
          </a:xfrm>
          <a:prstGeom prst="rect">
            <a:avLst/>
          </a:prstGeom>
          <a:noFill/>
        </p:spPr>
        <p:txBody>
          <a:bodyPr wrap="none" rtlCol="0">
            <a:spAutoFit/>
          </a:bodyPr>
          <a:lstStyle/>
          <a:p>
            <a:r>
              <a:rPr lang="en-US" sz="2400" dirty="0" smtClean="0"/>
              <a:t>Gorbachev Reforms </a:t>
            </a:r>
          </a:p>
          <a:p>
            <a:r>
              <a:rPr lang="en-US" sz="2400" dirty="0" smtClean="0"/>
              <a:t>(Glasnost, Perestroika)</a:t>
            </a:r>
          </a:p>
          <a:p>
            <a:endParaRPr lang="en-US" sz="2400" dirty="0" smtClean="0"/>
          </a:p>
          <a:p>
            <a:r>
              <a:rPr lang="en-US" sz="2400" dirty="0" smtClean="0"/>
              <a:t>Nuclear Disarmament</a:t>
            </a:r>
          </a:p>
          <a:p>
            <a:endParaRPr lang="en-US" sz="2400" dirty="0" smtClean="0"/>
          </a:p>
          <a:p>
            <a:r>
              <a:rPr lang="en-US" sz="2400" dirty="0" smtClean="0"/>
              <a:t>Free market in USSR</a:t>
            </a:r>
          </a:p>
          <a:p>
            <a:endParaRPr lang="en-US" sz="2400" dirty="0" smtClean="0"/>
          </a:p>
          <a:p>
            <a:r>
              <a:rPr lang="en-US" sz="2400" dirty="0" smtClean="0"/>
              <a:t>Revolutions of 1989</a:t>
            </a:r>
          </a:p>
          <a:p>
            <a:r>
              <a:rPr lang="en-US" sz="2400" dirty="0" smtClean="0"/>
              <a:t>(Poland, Baltic States, </a:t>
            </a:r>
          </a:p>
          <a:p>
            <a:r>
              <a:rPr lang="en-US" sz="2400" dirty="0" smtClean="0"/>
              <a:t>Czechoslovakia)</a:t>
            </a:r>
          </a:p>
          <a:p>
            <a:endParaRPr lang="en-US" sz="2400" dirty="0" smtClean="0"/>
          </a:p>
          <a:p>
            <a:r>
              <a:rPr lang="en-US" sz="2400" dirty="0" smtClean="0"/>
              <a:t>Berlin Wall falls</a:t>
            </a:r>
          </a:p>
          <a:p>
            <a:endParaRPr lang="en-US" sz="2400" dirty="0"/>
          </a:p>
        </p:txBody>
      </p:sp>
      <p:pic>
        <p:nvPicPr>
          <p:cNvPr id="7" name="Picture 6" descr="the.jpg"/>
          <p:cNvPicPr>
            <a:picLocks noChangeAspect="1"/>
          </p:cNvPicPr>
          <p:nvPr/>
        </p:nvPicPr>
        <p:blipFill>
          <a:blip r:embed="rId2" cstate="print"/>
          <a:stretch>
            <a:fillRect/>
          </a:stretch>
        </p:blipFill>
        <p:spPr>
          <a:xfrm>
            <a:off x="3810000" y="4800600"/>
            <a:ext cx="2857500" cy="1905000"/>
          </a:xfrm>
          <a:prstGeom prst="rect">
            <a:avLst/>
          </a:prstGeom>
        </p:spPr>
      </p:pic>
      <p:pic>
        <p:nvPicPr>
          <p:cNvPr id="8" name="Picture 7" descr="th.jpg"/>
          <p:cNvPicPr>
            <a:picLocks noChangeAspect="1"/>
          </p:cNvPicPr>
          <p:nvPr/>
        </p:nvPicPr>
        <p:blipFill>
          <a:blip r:embed="rId3" cstate="print"/>
          <a:stretch>
            <a:fillRect/>
          </a:stretch>
        </p:blipFill>
        <p:spPr>
          <a:xfrm>
            <a:off x="5943600" y="3429000"/>
            <a:ext cx="2857500" cy="1714500"/>
          </a:xfrm>
          <a:prstGeom prst="rect">
            <a:avLst/>
          </a:prstGeom>
        </p:spPr>
      </p:pic>
      <p:pic>
        <p:nvPicPr>
          <p:cNvPr id="9" name="Picture 8" descr="pep.jpg"/>
          <p:cNvPicPr>
            <a:picLocks noChangeAspect="1"/>
          </p:cNvPicPr>
          <p:nvPr/>
        </p:nvPicPr>
        <p:blipFill>
          <a:blip r:embed="rId4" cstate="print"/>
          <a:stretch>
            <a:fillRect/>
          </a:stretch>
        </p:blipFill>
        <p:spPr>
          <a:xfrm>
            <a:off x="4495800" y="1295400"/>
            <a:ext cx="2103120" cy="1971675"/>
          </a:xfrm>
          <a:prstGeom prst="rect">
            <a:avLst/>
          </a:prstGeom>
        </p:spPr>
      </p:pic>
      <p:pic>
        <p:nvPicPr>
          <p:cNvPr id="10" name="Picture 9" descr="mc.jpg"/>
          <p:cNvPicPr>
            <a:picLocks noChangeAspect="1"/>
          </p:cNvPicPr>
          <p:nvPr/>
        </p:nvPicPr>
        <p:blipFill>
          <a:blip r:embed="rId5" cstate="print"/>
          <a:stretch>
            <a:fillRect/>
          </a:stretch>
        </p:blipFill>
        <p:spPr>
          <a:xfrm>
            <a:off x="6072116" y="228600"/>
            <a:ext cx="2843284" cy="1905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8DED55C-1439-4796-8907-76565C62CC9B}" type="slidenum">
              <a:rPr lang="en-US"/>
              <a:pPr/>
              <a:t>25</a:t>
            </a:fld>
            <a:endParaRPr lang="en-US"/>
          </a:p>
        </p:txBody>
      </p:sp>
      <p:sp>
        <p:nvSpPr>
          <p:cNvPr id="248834" name="Text Box 2"/>
          <p:cNvSpPr txBox="1">
            <a:spLocks noChangeArrowheads="1"/>
          </p:cNvSpPr>
          <p:nvPr/>
        </p:nvSpPr>
        <p:spPr bwMode="auto">
          <a:xfrm>
            <a:off x="838200" y="381000"/>
            <a:ext cx="7543800" cy="466725"/>
          </a:xfrm>
          <a:prstGeom prst="rect">
            <a:avLst/>
          </a:prstGeom>
          <a:solidFill>
            <a:schemeClr val="accent5">
              <a:lumMod val="75000"/>
            </a:schemeClr>
          </a:solidFill>
          <a:ln w="9525">
            <a:solidFill>
              <a:schemeClr val="tx1"/>
            </a:solidFill>
            <a:miter lim="800000"/>
            <a:headEnd/>
            <a:tailEnd/>
          </a:ln>
          <a:effectLst/>
        </p:spPr>
        <p:txBody>
          <a:bodyPr>
            <a:spAutoFit/>
          </a:bodyPr>
          <a:lstStyle/>
          <a:p>
            <a:pPr algn="ctr">
              <a:spcBef>
                <a:spcPct val="50000"/>
              </a:spcBef>
            </a:pPr>
            <a:r>
              <a:rPr lang="en-US" sz="2400" b="1" dirty="0"/>
              <a:t>Candidates for the election of 1988</a:t>
            </a:r>
          </a:p>
        </p:txBody>
      </p:sp>
      <p:pic>
        <p:nvPicPr>
          <p:cNvPr id="248835" name="Picture 3" descr="dukakis"/>
          <p:cNvPicPr>
            <a:picLocks noChangeAspect="1" noChangeArrowheads="1"/>
          </p:cNvPicPr>
          <p:nvPr/>
        </p:nvPicPr>
        <p:blipFill>
          <a:blip r:embed="rId3" cstate="print"/>
          <a:srcRect/>
          <a:stretch>
            <a:fillRect/>
          </a:stretch>
        </p:blipFill>
        <p:spPr bwMode="auto">
          <a:xfrm>
            <a:off x="6172200" y="1295400"/>
            <a:ext cx="2543952" cy="2205038"/>
          </a:xfrm>
          <a:prstGeom prst="rect">
            <a:avLst/>
          </a:prstGeom>
          <a:noFill/>
          <a:ln w="9525">
            <a:solidFill>
              <a:schemeClr val="tx1"/>
            </a:solidFill>
            <a:miter lim="800000"/>
            <a:headEnd/>
            <a:tailEnd/>
          </a:ln>
        </p:spPr>
      </p:pic>
      <p:sp>
        <p:nvSpPr>
          <p:cNvPr id="248836" name="Text Box 4"/>
          <p:cNvSpPr txBox="1">
            <a:spLocks noChangeArrowheads="1"/>
          </p:cNvSpPr>
          <p:nvPr/>
        </p:nvSpPr>
        <p:spPr bwMode="auto">
          <a:xfrm>
            <a:off x="3429000" y="2438400"/>
            <a:ext cx="2667000" cy="1200329"/>
          </a:xfrm>
          <a:prstGeom prst="rect">
            <a:avLst/>
          </a:prstGeom>
          <a:solidFill>
            <a:srgbClr val="00B0F0"/>
          </a:solidFill>
          <a:ln w="9525">
            <a:solidFill>
              <a:schemeClr val="tx1"/>
            </a:solidFill>
            <a:miter lim="800000"/>
            <a:headEnd/>
            <a:tailEnd/>
          </a:ln>
          <a:effectLst/>
        </p:spPr>
        <p:txBody>
          <a:bodyPr wrap="square">
            <a:spAutoFit/>
          </a:bodyPr>
          <a:lstStyle/>
          <a:p>
            <a:pPr algn="ctr">
              <a:spcBef>
                <a:spcPct val="50000"/>
              </a:spcBef>
            </a:pPr>
            <a:r>
              <a:rPr lang="en-US" b="1" dirty="0"/>
              <a:t>Democrat Massachusetts Governor Michael Dukakis</a:t>
            </a:r>
          </a:p>
        </p:txBody>
      </p:sp>
      <p:sp>
        <p:nvSpPr>
          <p:cNvPr id="248837" name="Text Box 5"/>
          <p:cNvSpPr txBox="1">
            <a:spLocks noChangeArrowheads="1"/>
          </p:cNvSpPr>
          <p:nvPr/>
        </p:nvSpPr>
        <p:spPr bwMode="auto">
          <a:xfrm>
            <a:off x="2590800" y="1295400"/>
            <a:ext cx="2667000" cy="923330"/>
          </a:xfrm>
          <a:prstGeom prst="rect">
            <a:avLst/>
          </a:prstGeom>
          <a:solidFill>
            <a:srgbClr val="FF0000"/>
          </a:solidFill>
          <a:ln w="9525">
            <a:solidFill>
              <a:schemeClr val="tx1"/>
            </a:solidFill>
            <a:miter lim="800000"/>
            <a:headEnd/>
            <a:tailEnd/>
          </a:ln>
          <a:effectLst/>
        </p:spPr>
        <p:txBody>
          <a:bodyPr wrap="square">
            <a:spAutoFit/>
          </a:bodyPr>
          <a:lstStyle/>
          <a:p>
            <a:pPr algn="ctr">
              <a:spcBef>
                <a:spcPct val="50000"/>
              </a:spcBef>
            </a:pPr>
            <a:r>
              <a:rPr lang="en-US" b="1" dirty="0"/>
              <a:t>Republican Vice President George H.W. Bush</a:t>
            </a:r>
          </a:p>
        </p:txBody>
      </p:sp>
      <p:pic>
        <p:nvPicPr>
          <p:cNvPr id="248838" name="Picture 6" descr="portait"/>
          <p:cNvPicPr>
            <a:picLocks noChangeAspect="1" noChangeArrowheads="1"/>
          </p:cNvPicPr>
          <p:nvPr/>
        </p:nvPicPr>
        <p:blipFill>
          <a:blip r:embed="rId4" cstate="print"/>
          <a:srcRect/>
          <a:stretch>
            <a:fillRect/>
          </a:stretch>
        </p:blipFill>
        <p:spPr bwMode="auto">
          <a:xfrm>
            <a:off x="457200" y="1219200"/>
            <a:ext cx="1928515" cy="2514600"/>
          </a:xfrm>
          <a:prstGeom prst="rect">
            <a:avLst/>
          </a:prstGeom>
          <a:noFill/>
          <a:ln w="9525">
            <a:solidFill>
              <a:schemeClr val="tx1"/>
            </a:solidFill>
            <a:miter lim="800000"/>
            <a:headEnd/>
            <a:tailEnd/>
          </a:ln>
        </p:spPr>
      </p:pic>
      <p:pic>
        <p:nvPicPr>
          <p:cNvPr id="8" name="Picture 3" descr="electoral"/>
          <p:cNvPicPr>
            <a:picLocks noChangeAspect="1" noChangeArrowheads="1"/>
          </p:cNvPicPr>
          <p:nvPr/>
        </p:nvPicPr>
        <p:blipFill>
          <a:blip r:embed="rId5" cstate="print"/>
          <a:srcRect l="3741" t="9111" r="50000" b="57111"/>
          <a:stretch>
            <a:fillRect/>
          </a:stretch>
        </p:blipFill>
        <p:spPr bwMode="auto">
          <a:xfrm>
            <a:off x="4495800" y="3805237"/>
            <a:ext cx="4191000" cy="3052763"/>
          </a:xfrm>
          <a:prstGeom prst="rect">
            <a:avLst/>
          </a:prstGeom>
          <a:noFill/>
          <a:ln w="9525">
            <a:solidFill>
              <a:schemeClr val="tx1"/>
            </a:solidFill>
            <a:miter lim="800000"/>
            <a:headEnd/>
            <a:tailEnd/>
          </a:ln>
        </p:spPr>
      </p:pic>
      <p:sp>
        <p:nvSpPr>
          <p:cNvPr id="9" name="TextBox 8"/>
          <p:cNvSpPr txBox="1"/>
          <p:nvPr/>
        </p:nvSpPr>
        <p:spPr>
          <a:xfrm>
            <a:off x="457201" y="4343400"/>
            <a:ext cx="3886200" cy="2308324"/>
          </a:xfrm>
          <a:prstGeom prst="rect">
            <a:avLst/>
          </a:prstGeom>
          <a:noFill/>
        </p:spPr>
        <p:txBody>
          <a:bodyPr wrap="square" rtlCol="0">
            <a:spAutoFit/>
          </a:bodyPr>
          <a:lstStyle/>
          <a:p>
            <a:r>
              <a:rPr lang="en-US" dirty="0" smtClean="0"/>
              <a:t>The majority of Americans were economically comfortable and saw little reason for change</a:t>
            </a:r>
          </a:p>
          <a:p>
            <a:endParaRPr lang="en-US" dirty="0" smtClean="0"/>
          </a:p>
          <a:p>
            <a:r>
              <a:rPr lang="en-US" dirty="0" smtClean="0"/>
              <a:t>Negative campaigning led to the lowest turn out since 1924</a:t>
            </a:r>
          </a:p>
          <a:p>
            <a:endParaRPr lang="en-US" dirty="0" smtClean="0"/>
          </a:p>
          <a:p>
            <a:r>
              <a:rPr lang="en-US" dirty="0" smtClean="0"/>
              <a:t>“READ MY LIPS: NO NEW TAXES”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8DED55C-1439-4796-8907-76565C62CC9B}" type="slidenum">
              <a:rPr lang="en-US"/>
              <a:pPr/>
              <a:t>26</a:t>
            </a:fld>
            <a:endParaRPr lang="en-US"/>
          </a:p>
        </p:txBody>
      </p:sp>
      <p:sp>
        <p:nvSpPr>
          <p:cNvPr id="248834" name="Text Box 2"/>
          <p:cNvSpPr txBox="1">
            <a:spLocks noChangeArrowheads="1"/>
          </p:cNvSpPr>
          <p:nvPr/>
        </p:nvSpPr>
        <p:spPr bwMode="auto">
          <a:xfrm>
            <a:off x="838200" y="381000"/>
            <a:ext cx="7543800" cy="466725"/>
          </a:xfrm>
          <a:prstGeom prst="rect">
            <a:avLst/>
          </a:prstGeom>
          <a:solidFill>
            <a:schemeClr val="accent5">
              <a:lumMod val="75000"/>
            </a:schemeClr>
          </a:solidFill>
          <a:ln w="9525">
            <a:solidFill>
              <a:schemeClr val="tx1"/>
            </a:solidFill>
            <a:miter lim="800000"/>
            <a:headEnd/>
            <a:tailEnd/>
          </a:ln>
          <a:effectLst/>
        </p:spPr>
        <p:txBody>
          <a:bodyPr>
            <a:spAutoFit/>
          </a:bodyPr>
          <a:lstStyle/>
          <a:p>
            <a:pPr algn="ctr">
              <a:spcBef>
                <a:spcPct val="50000"/>
              </a:spcBef>
            </a:pPr>
            <a:r>
              <a:rPr lang="en-US" sz="2400" b="1" dirty="0" smtClean="0"/>
              <a:t>Savings and Loan Crisis</a:t>
            </a:r>
            <a:endParaRPr lang="en-US" sz="2400" b="1" dirty="0"/>
          </a:p>
        </p:txBody>
      </p:sp>
      <p:sp>
        <p:nvSpPr>
          <p:cNvPr id="9" name="TextBox 8"/>
          <p:cNvSpPr txBox="1"/>
          <p:nvPr/>
        </p:nvSpPr>
        <p:spPr>
          <a:xfrm>
            <a:off x="457200" y="1295400"/>
            <a:ext cx="8458200" cy="3139321"/>
          </a:xfrm>
          <a:prstGeom prst="rect">
            <a:avLst/>
          </a:prstGeom>
          <a:noFill/>
        </p:spPr>
        <p:txBody>
          <a:bodyPr wrap="square" rtlCol="0">
            <a:spAutoFit/>
          </a:bodyPr>
          <a:lstStyle/>
          <a:p>
            <a:r>
              <a:rPr lang="en-US" dirty="0" smtClean="0"/>
              <a:t>The failure of 1.043 of the 3.234 savings and loans associations in the United States from 1986 to 1995.</a:t>
            </a:r>
          </a:p>
          <a:p>
            <a:endParaRPr lang="en-US" dirty="0" smtClean="0"/>
          </a:p>
          <a:p>
            <a:r>
              <a:rPr lang="en-US" dirty="0" smtClean="0"/>
              <a:t>Savings and Loans are financial institutions that have savings deposits and make loans  only for members.</a:t>
            </a:r>
          </a:p>
          <a:p>
            <a:endParaRPr lang="en-US" dirty="0" smtClean="0"/>
          </a:p>
          <a:p>
            <a:r>
              <a:rPr lang="en-US" dirty="0" smtClean="0"/>
              <a:t>Caused by the deregulation of the Reagan Administration, Tax Reform Act of 1986, end of inflation, and bad decisions trying to regain lost wealth.</a:t>
            </a:r>
          </a:p>
          <a:p>
            <a:endParaRPr lang="en-US" dirty="0" smtClean="0"/>
          </a:p>
          <a:p>
            <a:r>
              <a:rPr lang="en-US" dirty="0" smtClean="0"/>
              <a:t>Lost over 400 billion dollars, over 130 billion paid by taxpayers to save industry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8DED55C-1439-4796-8907-76565C62CC9B}" type="slidenum">
              <a:rPr lang="en-US"/>
              <a:pPr/>
              <a:t>27</a:t>
            </a:fld>
            <a:endParaRPr lang="en-US"/>
          </a:p>
        </p:txBody>
      </p:sp>
      <p:sp>
        <p:nvSpPr>
          <p:cNvPr id="248834" name="Text Box 2"/>
          <p:cNvSpPr txBox="1">
            <a:spLocks noChangeArrowheads="1"/>
          </p:cNvSpPr>
          <p:nvPr/>
        </p:nvSpPr>
        <p:spPr bwMode="auto">
          <a:xfrm>
            <a:off x="838200" y="381000"/>
            <a:ext cx="7543800" cy="466725"/>
          </a:xfrm>
          <a:prstGeom prst="rect">
            <a:avLst/>
          </a:prstGeom>
          <a:solidFill>
            <a:schemeClr val="accent5">
              <a:lumMod val="75000"/>
            </a:schemeClr>
          </a:solidFill>
          <a:ln w="9525">
            <a:solidFill>
              <a:schemeClr val="tx1"/>
            </a:solidFill>
            <a:miter lim="800000"/>
            <a:headEnd/>
            <a:tailEnd/>
          </a:ln>
          <a:effectLst/>
        </p:spPr>
        <p:txBody>
          <a:bodyPr>
            <a:spAutoFit/>
          </a:bodyPr>
          <a:lstStyle/>
          <a:p>
            <a:pPr algn="ctr">
              <a:spcBef>
                <a:spcPct val="50000"/>
              </a:spcBef>
            </a:pPr>
            <a:r>
              <a:rPr lang="en-US" sz="2400" b="1" dirty="0" smtClean="0"/>
              <a:t>More Supreme Court changes</a:t>
            </a:r>
            <a:endParaRPr lang="en-US" sz="2400" b="1" dirty="0"/>
          </a:p>
        </p:txBody>
      </p:sp>
      <p:sp>
        <p:nvSpPr>
          <p:cNvPr id="9" name="TextBox 8"/>
          <p:cNvSpPr txBox="1"/>
          <p:nvPr/>
        </p:nvSpPr>
        <p:spPr>
          <a:xfrm>
            <a:off x="457200" y="1295400"/>
            <a:ext cx="8458200" cy="3416320"/>
          </a:xfrm>
          <a:prstGeom prst="rect">
            <a:avLst/>
          </a:prstGeom>
          <a:noFill/>
        </p:spPr>
        <p:txBody>
          <a:bodyPr wrap="square" rtlCol="0">
            <a:spAutoFit/>
          </a:bodyPr>
          <a:lstStyle/>
          <a:p>
            <a:r>
              <a:rPr lang="en-US" dirty="0" smtClean="0"/>
              <a:t>David H Souter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Clarence Thomas – </a:t>
            </a:r>
          </a:p>
          <a:p>
            <a:r>
              <a:rPr lang="en-US" dirty="0" smtClean="0"/>
              <a:t>Controversy over sexual harassment</a:t>
            </a:r>
          </a:p>
          <a:p>
            <a:r>
              <a:rPr lang="en-US" dirty="0" smtClean="0"/>
              <a:t>against Anita Hill</a:t>
            </a:r>
            <a:endParaRPr lang="en-US" dirty="0"/>
          </a:p>
        </p:txBody>
      </p:sp>
      <p:pic>
        <p:nvPicPr>
          <p:cNvPr id="5" name="Picture 4" descr="the.jpg"/>
          <p:cNvPicPr>
            <a:picLocks noChangeAspect="1"/>
          </p:cNvPicPr>
          <p:nvPr/>
        </p:nvPicPr>
        <p:blipFill>
          <a:blip r:embed="rId3" cstate="print"/>
          <a:stretch>
            <a:fillRect/>
          </a:stretch>
        </p:blipFill>
        <p:spPr>
          <a:xfrm>
            <a:off x="5562600" y="3657600"/>
            <a:ext cx="1990725" cy="2857500"/>
          </a:xfrm>
          <a:prstGeom prst="rect">
            <a:avLst/>
          </a:prstGeom>
        </p:spPr>
      </p:pic>
      <p:pic>
        <p:nvPicPr>
          <p:cNvPr id="6" name="Picture 5" descr="thee.jpg"/>
          <p:cNvPicPr>
            <a:picLocks noChangeAspect="1"/>
          </p:cNvPicPr>
          <p:nvPr/>
        </p:nvPicPr>
        <p:blipFill>
          <a:blip r:embed="rId4" cstate="print"/>
          <a:stretch>
            <a:fillRect/>
          </a:stretch>
        </p:blipFill>
        <p:spPr>
          <a:xfrm>
            <a:off x="2057400" y="4724400"/>
            <a:ext cx="2857500" cy="1905000"/>
          </a:xfrm>
          <a:prstGeom prst="rect">
            <a:avLst/>
          </a:prstGeom>
        </p:spPr>
      </p:pic>
      <p:pic>
        <p:nvPicPr>
          <p:cNvPr id="8" name="Picture 7" descr="th.jpg"/>
          <p:cNvPicPr>
            <a:picLocks noChangeAspect="1"/>
          </p:cNvPicPr>
          <p:nvPr/>
        </p:nvPicPr>
        <p:blipFill>
          <a:blip r:embed="rId5" cstate="print"/>
          <a:stretch>
            <a:fillRect/>
          </a:stretch>
        </p:blipFill>
        <p:spPr>
          <a:xfrm>
            <a:off x="3352800" y="1066800"/>
            <a:ext cx="2047875" cy="280851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8DED55C-1439-4796-8907-76565C62CC9B}" type="slidenum">
              <a:rPr lang="en-US"/>
              <a:pPr/>
              <a:t>28</a:t>
            </a:fld>
            <a:endParaRPr lang="en-US"/>
          </a:p>
        </p:txBody>
      </p:sp>
      <p:sp>
        <p:nvSpPr>
          <p:cNvPr id="248834" name="Text Box 2"/>
          <p:cNvSpPr txBox="1">
            <a:spLocks noChangeArrowheads="1"/>
          </p:cNvSpPr>
          <p:nvPr/>
        </p:nvSpPr>
        <p:spPr bwMode="auto">
          <a:xfrm>
            <a:off x="838200" y="381000"/>
            <a:ext cx="7543800" cy="466725"/>
          </a:xfrm>
          <a:prstGeom prst="rect">
            <a:avLst/>
          </a:prstGeom>
          <a:solidFill>
            <a:schemeClr val="accent5">
              <a:lumMod val="75000"/>
            </a:schemeClr>
          </a:solidFill>
          <a:ln w="9525">
            <a:solidFill>
              <a:schemeClr val="tx1"/>
            </a:solidFill>
            <a:miter lim="800000"/>
            <a:headEnd/>
            <a:tailEnd/>
          </a:ln>
          <a:effectLst/>
        </p:spPr>
        <p:txBody>
          <a:bodyPr>
            <a:spAutoFit/>
          </a:bodyPr>
          <a:lstStyle/>
          <a:p>
            <a:pPr algn="ctr">
              <a:spcBef>
                <a:spcPct val="50000"/>
              </a:spcBef>
            </a:pPr>
            <a:r>
              <a:rPr lang="en-US" sz="2400" b="1" dirty="0" smtClean="0"/>
              <a:t>Bush’s Foreign Policy</a:t>
            </a:r>
            <a:endParaRPr lang="en-US" sz="2400" b="1" dirty="0"/>
          </a:p>
        </p:txBody>
      </p:sp>
      <p:sp>
        <p:nvSpPr>
          <p:cNvPr id="9" name="TextBox 8"/>
          <p:cNvSpPr txBox="1"/>
          <p:nvPr/>
        </p:nvSpPr>
        <p:spPr>
          <a:xfrm>
            <a:off x="457200" y="1295400"/>
            <a:ext cx="5410200" cy="4524315"/>
          </a:xfrm>
          <a:prstGeom prst="rect">
            <a:avLst/>
          </a:prstGeom>
          <a:noFill/>
        </p:spPr>
        <p:txBody>
          <a:bodyPr wrap="square" rtlCol="0">
            <a:spAutoFit/>
          </a:bodyPr>
          <a:lstStyle/>
          <a:p>
            <a:r>
              <a:rPr lang="en-US" dirty="0" smtClean="0"/>
              <a:t>Invasion of Panama  – 1989</a:t>
            </a:r>
          </a:p>
          <a:p>
            <a:r>
              <a:rPr lang="en-US" dirty="0" smtClean="0"/>
              <a:t>US forces were sent to Panama to capture Panamanian dictator and drug lord Manuel Noriega (still in a US prison)</a:t>
            </a:r>
          </a:p>
          <a:p>
            <a:endParaRPr lang="en-US" dirty="0" smtClean="0"/>
          </a:p>
          <a:p>
            <a:endParaRPr lang="en-US" dirty="0" smtClean="0"/>
          </a:p>
          <a:p>
            <a:r>
              <a:rPr lang="en-US" dirty="0" smtClean="0"/>
              <a:t>The Gulf War – 1990</a:t>
            </a:r>
          </a:p>
          <a:p>
            <a:r>
              <a:rPr lang="en-US" dirty="0" smtClean="0"/>
              <a:t>Response to Iraq’s invasion of Kuwait</a:t>
            </a:r>
          </a:p>
          <a:p>
            <a:r>
              <a:rPr lang="en-US" dirty="0" smtClean="0"/>
              <a:t>Started with global pressure against Saddam Hussein</a:t>
            </a:r>
          </a:p>
          <a:p>
            <a:r>
              <a:rPr lang="en-US" dirty="0" smtClean="0"/>
              <a:t>Ended with an invasion in 1991</a:t>
            </a:r>
          </a:p>
          <a:p>
            <a:endParaRPr lang="en-US" dirty="0" smtClean="0"/>
          </a:p>
          <a:p>
            <a:endParaRPr lang="en-US" dirty="0" smtClean="0"/>
          </a:p>
          <a:p>
            <a:r>
              <a:rPr lang="en-US" dirty="0" smtClean="0"/>
              <a:t>Somalia – 1992</a:t>
            </a:r>
          </a:p>
          <a:p>
            <a:r>
              <a:rPr lang="en-US" dirty="0" smtClean="0"/>
              <a:t>Humanitarian effort in Warlord controlled Somalia – Black Hawk Down</a:t>
            </a:r>
            <a:endParaRPr lang="en-US" dirty="0"/>
          </a:p>
        </p:txBody>
      </p:sp>
      <p:pic>
        <p:nvPicPr>
          <p:cNvPr id="10" name="Picture 9" descr="th.jpg"/>
          <p:cNvPicPr>
            <a:picLocks noChangeAspect="1"/>
          </p:cNvPicPr>
          <p:nvPr/>
        </p:nvPicPr>
        <p:blipFill>
          <a:blip r:embed="rId3" cstate="print"/>
          <a:stretch>
            <a:fillRect/>
          </a:stretch>
        </p:blipFill>
        <p:spPr>
          <a:xfrm>
            <a:off x="5791200" y="1295400"/>
            <a:ext cx="1562100" cy="973709"/>
          </a:xfrm>
          <a:prstGeom prst="rect">
            <a:avLst/>
          </a:prstGeom>
        </p:spPr>
      </p:pic>
      <p:pic>
        <p:nvPicPr>
          <p:cNvPr id="11" name="Picture 10" descr="the.jpg"/>
          <p:cNvPicPr>
            <a:picLocks noChangeAspect="1"/>
          </p:cNvPicPr>
          <p:nvPr/>
        </p:nvPicPr>
        <p:blipFill>
          <a:blip r:embed="rId4" cstate="print"/>
          <a:stretch>
            <a:fillRect/>
          </a:stretch>
        </p:blipFill>
        <p:spPr>
          <a:xfrm>
            <a:off x="7543800" y="1066800"/>
            <a:ext cx="1355863" cy="1559243"/>
          </a:xfrm>
          <a:prstGeom prst="rect">
            <a:avLst/>
          </a:prstGeom>
        </p:spPr>
      </p:pic>
      <p:pic>
        <p:nvPicPr>
          <p:cNvPr id="12" name="Picture 11" descr="thee.jpg"/>
          <p:cNvPicPr>
            <a:picLocks noChangeAspect="1"/>
          </p:cNvPicPr>
          <p:nvPr/>
        </p:nvPicPr>
        <p:blipFill>
          <a:blip r:embed="rId5" cstate="print"/>
          <a:stretch>
            <a:fillRect/>
          </a:stretch>
        </p:blipFill>
        <p:spPr>
          <a:xfrm>
            <a:off x="5791200" y="2743200"/>
            <a:ext cx="2857500" cy="1885950"/>
          </a:xfrm>
          <a:prstGeom prst="rect">
            <a:avLst/>
          </a:prstGeom>
        </p:spPr>
      </p:pic>
      <p:pic>
        <p:nvPicPr>
          <p:cNvPr id="13" name="Picture 12" descr="theee.jpg"/>
          <p:cNvPicPr>
            <a:picLocks noChangeAspect="1"/>
          </p:cNvPicPr>
          <p:nvPr/>
        </p:nvPicPr>
        <p:blipFill>
          <a:blip r:embed="rId6" cstate="print"/>
          <a:stretch>
            <a:fillRect/>
          </a:stretch>
        </p:blipFill>
        <p:spPr>
          <a:xfrm>
            <a:off x="5867400" y="4876800"/>
            <a:ext cx="2857500" cy="178117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399032"/>
          </a:xfrm>
        </p:spPr>
        <p:txBody>
          <a:bodyPr/>
          <a:lstStyle/>
          <a:p>
            <a:pPr algn="ctr"/>
            <a:r>
              <a:rPr lang="en-US" b="1" dirty="0" smtClean="0"/>
              <a:t>1980’s FADS</a:t>
            </a:r>
            <a:endParaRPr lang="en-US" b="1" dirty="0"/>
          </a:p>
        </p:txBody>
      </p:sp>
      <p:sp>
        <p:nvSpPr>
          <p:cNvPr id="3" name="Content Placeholder 2"/>
          <p:cNvSpPr>
            <a:spLocks noGrp="1"/>
          </p:cNvSpPr>
          <p:nvPr>
            <p:ph idx="1"/>
          </p:nvPr>
        </p:nvSpPr>
        <p:spPr>
          <a:xfrm flipH="1" flipV="1">
            <a:off x="8686800" y="6454808"/>
            <a:ext cx="228600" cy="98392"/>
          </a:xfrm>
        </p:spPr>
        <p:txBody>
          <a:bodyPr>
            <a:normAutofit fontScale="25000" lnSpcReduction="20000"/>
          </a:bodyPr>
          <a:lstStyle/>
          <a:p>
            <a:endParaRPr lang="en-US" dirty="0"/>
          </a:p>
        </p:txBody>
      </p:sp>
      <p:pic>
        <p:nvPicPr>
          <p:cNvPr id="2050" name="Picture 2" descr="http://static.ddmcdn.com/gif/10-80s-fads-8.jpg"/>
          <p:cNvPicPr>
            <a:picLocks noChangeAspect="1" noChangeArrowheads="1"/>
          </p:cNvPicPr>
          <p:nvPr/>
        </p:nvPicPr>
        <p:blipFill>
          <a:blip r:embed="rId2" cstate="print"/>
          <a:srcRect/>
          <a:stretch>
            <a:fillRect/>
          </a:stretch>
        </p:blipFill>
        <p:spPr bwMode="auto">
          <a:xfrm>
            <a:off x="228600" y="228600"/>
            <a:ext cx="2381250" cy="2381250"/>
          </a:xfrm>
          <a:prstGeom prst="rect">
            <a:avLst/>
          </a:prstGeom>
          <a:noFill/>
        </p:spPr>
      </p:pic>
      <p:pic>
        <p:nvPicPr>
          <p:cNvPr id="2052" name="Picture 4" descr="http://t2.gstatic.com/images?q=tbn:ANd9GcTC-FHNZefEEbtc91njr214-e2ObvoI-UmuRgBnsOHmcYiTXCi5UQ"/>
          <p:cNvPicPr>
            <a:picLocks noChangeAspect="1" noChangeArrowheads="1"/>
          </p:cNvPicPr>
          <p:nvPr/>
        </p:nvPicPr>
        <p:blipFill>
          <a:blip r:embed="rId3" cstate="print"/>
          <a:srcRect/>
          <a:stretch>
            <a:fillRect/>
          </a:stretch>
        </p:blipFill>
        <p:spPr bwMode="auto">
          <a:xfrm>
            <a:off x="228600" y="4572000"/>
            <a:ext cx="2143125" cy="2143125"/>
          </a:xfrm>
          <a:prstGeom prst="rect">
            <a:avLst/>
          </a:prstGeom>
          <a:noFill/>
        </p:spPr>
      </p:pic>
      <p:pic>
        <p:nvPicPr>
          <p:cNvPr id="2054" name="Picture 6" descr="http://t3.gstatic.com/images?q=tbn:ANd9GcTpt6QdjQEm-JGQ2DynIt4Ov8xqZ5npp41_aFSWMYZBgFQ-vM8_Rw"/>
          <p:cNvPicPr>
            <a:picLocks noChangeAspect="1" noChangeArrowheads="1"/>
          </p:cNvPicPr>
          <p:nvPr/>
        </p:nvPicPr>
        <p:blipFill>
          <a:blip r:embed="rId4" cstate="print"/>
          <a:srcRect/>
          <a:stretch>
            <a:fillRect/>
          </a:stretch>
        </p:blipFill>
        <p:spPr bwMode="auto">
          <a:xfrm>
            <a:off x="2590800" y="4495800"/>
            <a:ext cx="2143125" cy="2143125"/>
          </a:xfrm>
          <a:prstGeom prst="rect">
            <a:avLst/>
          </a:prstGeom>
          <a:noFill/>
        </p:spPr>
      </p:pic>
      <p:pic>
        <p:nvPicPr>
          <p:cNvPr id="2056" name="Picture 8" descr="http://t0.gstatic.com/images?q=tbn:ANd9GcQoz-YAIU7qPib0J2iLfqVh8cFqK3QsJ7j4iGEmsr9NOWl6ug4R"/>
          <p:cNvPicPr>
            <a:picLocks noChangeAspect="1" noChangeArrowheads="1"/>
          </p:cNvPicPr>
          <p:nvPr/>
        </p:nvPicPr>
        <p:blipFill>
          <a:blip r:embed="rId5" cstate="print"/>
          <a:srcRect/>
          <a:stretch>
            <a:fillRect/>
          </a:stretch>
        </p:blipFill>
        <p:spPr bwMode="auto">
          <a:xfrm>
            <a:off x="6477000" y="304800"/>
            <a:ext cx="2247900" cy="2028826"/>
          </a:xfrm>
          <a:prstGeom prst="rect">
            <a:avLst/>
          </a:prstGeom>
          <a:noFill/>
        </p:spPr>
      </p:pic>
      <p:pic>
        <p:nvPicPr>
          <p:cNvPr id="2058" name="Picture 10" descr="http://t1.gstatic.com/images?q=tbn:ANd9GcQqkiBzLyKU8WUV772RILbpbVoG3s5cDepLGzuqFNjQmCbaXzwj"/>
          <p:cNvPicPr>
            <a:picLocks noChangeAspect="1" noChangeArrowheads="1"/>
          </p:cNvPicPr>
          <p:nvPr/>
        </p:nvPicPr>
        <p:blipFill>
          <a:blip r:embed="rId6" cstate="print"/>
          <a:srcRect/>
          <a:stretch>
            <a:fillRect/>
          </a:stretch>
        </p:blipFill>
        <p:spPr bwMode="auto">
          <a:xfrm>
            <a:off x="381000" y="2438400"/>
            <a:ext cx="1895475" cy="2409826"/>
          </a:xfrm>
          <a:prstGeom prst="rect">
            <a:avLst/>
          </a:prstGeom>
          <a:noFill/>
        </p:spPr>
      </p:pic>
      <p:pic>
        <p:nvPicPr>
          <p:cNvPr id="2060" name="Picture 12" descr="http://t3.gstatic.com/images?q=tbn:ANd9GcTsUOXtNbBO3y0qinpkkuU8j9mAA-m1OoKVZo747McZA3JxluYEfw"/>
          <p:cNvPicPr>
            <a:picLocks noChangeAspect="1" noChangeArrowheads="1"/>
          </p:cNvPicPr>
          <p:nvPr/>
        </p:nvPicPr>
        <p:blipFill>
          <a:blip r:embed="rId7" cstate="print"/>
          <a:srcRect/>
          <a:stretch>
            <a:fillRect/>
          </a:stretch>
        </p:blipFill>
        <p:spPr bwMode="auto">
          <a:xfrm>
            <a:off x="6657975" y="4800600"/>
            <a:ext cx="2486025" cy="1838325"/>
          </a:xfrm>
          <a:prstGeom prst="rect">
            <a:avLst/>
          </a:prstGeom>
          <a:noFill/>
        </p:spPr>
      </p:pic>
      <p:pic>
        <p:nvPicPr>
          <p:cNvPr id="2062" name="Picture 14" descr="http://t3.gstatic.com/images?q=tbn:ANd9GcRkA8QCzC2iq-o50v0lJKn5_wvkHKuRBfCFyhZOkPXhj3kS1WNG"/>
          <p:cNvPicPr>
            <a:picLocks noChangeAspect="1" noChangeArrowheads="1"/>
          </p:cNvPicPr>
          <p:nvPr/>
        </p:nvPicPr>
        <p:blipFill>
          <a:blip r:embed="rId8" cstate="print"/>
          <a:srcRect/>
          <a:stretch>
            <a:fillRect/>
          </a:stretch>
        </p:blipFill>
        <p:spPr bwMode="auto">
          <a:xfrm>
            <a:off x="3200400" y="990600"/>
            <a:ext cx="2971800" cy="1447801"/>
          </a:xfrm>
          <a:prstGeom prst="rect">
            <a:avLst/>
          </a:prstGeom>
          <a:noFill/>
        </p:spPr>
      </p:pic>
      <p:pic>
        <p:nvPicPr>
          <p:cNvPr id="2064" name="Picture 16" descr="http://t2.gstatic.com/images?q=tbn:ANd9GcS8Ugj89lgj4uVgqZu7ysRrKqRA81U-e-Aiprg5R7IjNtmHx2rTCQ"/>
          <p:cNvPicPr>
            <a:picLocks noChangeAspect="1" noChangeArrowheads="1"/>
          </p:cNvPicPr>
          <p:nvPr/>
        </p:nvPicPr>
        <p:blipFill>
          <a:blip r:embed="rId9" cstate="print"/>
          <a:srcRect/>
          <a:stretch>
            <a:fillRect/>
          </a:stretch>
        </p:blipFill>
        <p:spPr bwMode="auto">
          <a:xfrm>
            <a:off x="4724400" y="4572000"/>
            <a:ext cx="2031018" cy="2038351"/>
          </a:xfrm>
          <a:prstGeom prst="rect">
            <a:avLst/>
          </a:prstGeom>
          <a:noFill/>
        </p:spPr>
      </p:pic>
      <p:pic>
        <p:nvPicPr>
          <p:cNvPr id="2066" name="Picture 18" descr="http://t3.gstatic.com/images?q=tbn:ANd9GcReBzqIBbsrPC9jD3eW3lTUDFeDqj7aoWCak_2pfTYn6b9iwaCg"/>
          <p:cNvPicPr>
            <a:picLocks noChangeAspect="1" noChangeArrowheads="1"/>
          </p:cNvPicPr>
          <p:nvPr/>
        </p:nvPicPr>
        <p:blipFill>
          <a:blip r:embed="rId10" cstate="print"/>
          <a:srcRect/>
          <a:stretch>
            <a:fillRect/>
          </a:stretch>
        </p:blipFill>
        <p:spPr bwMode="auto">
          <a:xfrm>
            <a:off x="6324600" y="2590800"/>
            <a:ext cx="2666999" cy="1600201"/>
          </a:xfrm>
          <a:prstGeom prst="rect">
            <a:avLst/>
          </a:prstGeom>
          <a:noFill/>
        </p:spPr>
      </p:pic>
      <p:pic>
        <p:nvPicPr>
          <p:cNvPr id="2068" name="Picture 20" descr="http://t2.gstatic.com/images?q=tbn:ANd9GcQKMbjgSMkJISXDu3ya_NNA3z6Y1YdmawiCF9NBRf7o1gTbStvg"/>
          <p:cNvPicPr>
            <a:picLocks noChangeAspect="1" noChangeArrowheads="1"/>
          </p:cNvPicPr>
          <p:nvPr/>
        </p:nvPicPr>
        <p:blipFill>
          <a:blip r:embed="rId11" cstate="print"/>
          <a:srcRect/>
          <a:stretch>
            <a:fillRect/>
          </a:stretch>
        </p:blipFill>
        <p:spPr bwMode="auto">
          <a:xfrm>
            <a:off x="2209800" y="2209800"/>
            <a:ext cx="1781175" cy="2571751"/>
          </a:xfrm>
          <a:prstGeom prst="rect">
            <a:avLst/>
          </a:prstGeom>
          <a:noFill/>
        </p:spPr>
      </p:pic>
      <p:sp>
        <p:nvSpPr>
          <p:cNvPr id="2070" name="AutoShape 22" descr="data:image/jpeg;base64,/9j/4AAQSkZJRgABAQAAAQABAAD/2wCEAAkGBw8QDw8PDw8PDQ0PDw0ODg0PDw8ODw8PFBQWFhQVFRQYHCggGBolHBYUITEhJSkrLi4uFx8zODMsNygtLisBCgoKDg0OGxAQGywmICQsLC4sLCwsLCwsLCwsLCwsLCwsLCwsLCwsLCwsLCwsLCwsLCwsLCwsLCwsLCwsLCwsLP/AABEIAKYBMAMBEQACEQEDEQH/xAAcAAEAAgMBAQEAAAAAAAAAAAABAAIEBQYDBwj/xABKEAABAwIDAwcHCAcFCQAAAAABAAIDBBEFEiEGEzEHIkFRYXGBFCNikaGxsiQyMzRCcnOCQ1J0kqLB0URTY4OzFRYlNVSTwtLh/8QAHAEBAAIDAQEBAAAAAAAAAAAAAAEFAgMEBgcI/8QANBEBAAIBAwIDBgYBAwUAAAAAAAECAwQRIQUxEjJxBiJBUWGBEyMzNJGxFGKh0RUkQnLw/9oADAMBAAIRAxEAPwD62AsWSwQWCBRBUhCBQKCIFBEEQKCIIgiCIIpEUCKREAgiAQRAIIgEAiAgCgEAgCgqUAgqUFSg9wsWSwQIUoIQWQKCBAoIgUEQKkRBFAikKCIKSPa0XcQ0DpJACjfZMVm3ZoMQ21w6ElpqGyPHFsfPt3kaLVbUUj4u3F07UZO1Xlhu3VBOSN5uj/iCw9fBRXUUlll6Znxxvtu6KCdjwHMc17TwLSHD2LdFons4bUtWdrQ9FLEIIgEQiJCIBQRAIAoBBVAFBVAFBUoAoPYLFksFKCgQgUCgQgUEQKkRQFSIoEUir5Wt4kBcubW4MMb3tEM647W7QxpMQaOAJ9gVLqPaTBTjHEy310tp7tLtDU10kWWimhppb3L5YjKC23AajL32K5sftPEztenH0Z/4vxh8q2ljxfXy2KaZn97TuNRF+4NR6lYY9dp9T5L8/KeFpptXTD5qfeHKCRrvmvD+sDQg9rTqFvmkwvcOsw5fLI3wafnBh77exIpM9oZZtVhxRve0NvhWM1cRvTvkaf13HdM9up9S2RHh/wDLZ5jX9d0McRG8u6wblHnjjy1W6qJL817A6Ozeo/rHt0Wz/KiOO7ymXqlbWma1dNhvKHRS6SF0Lu0Zm+xbqamlmVOoY578OmpK6GYZopGSD0XArdFons7KZK28sshZMwgEEQCAKAQCCqAKCpQCCpQBQewUJIQWCBQKBQKBQRAoIpHjU1sUYvJIxne4X9S1ZNRjp5phux6fJk4rWZaas2up2fMvIezQKvy9WxV8vKxw9HzX83DmNoNqKmojDKaYUTw8P3gYJQ4D7LgejuXFbqv4keG9eJ+rt/6HtzW3LVU22NdDpV0rapg41FE/nW6zE/X1FVOXpunzzviyTE/K3/LTfSajF3rvH0/4dBhW1lDU6R1DWyDjDNeGUd7X29irM/StTh5mu8fOOYaIyV32nh41u2VDG/dMkdVz6+YpGOqZPHLoPErPF0jUXjxWjwx87cItnrHEcvDy7GKj6Ckhw+M/pa2Tey27IY+B7yt34GgwfqZJvPyrxH8yw8eS3aNvVhN5O4ZZjU19RJWzkWIaxlPD2WY0X9q3T169Kfh4KRWPrzJGHnxTPLCreS2IEvoql8Lj9idoqIz46OHrK34faO23hzUiY+ccNOfRRljaZlz9fsvicF89N5QwX85Sv3mnaw2d6gVY4tdo8/lvtPyso8/RrxzRphM25aeY8fOjeDG9ve11iF0zhttvHMfRWZNNlx8TDwnxGJmhfd36recfYtmLS5cnlhNNNkv8HgzG6lpzQEwHoeXkO9QV5pehZ7c24dNdPSneZ+zs8D5V66nhZFMyOtc0m80hdG9zehvN6uvVXleiREbTZ1RqJh2uDcrOHzWbO2Sjeelw3sV/vN1HiAuPN0jNTy8ttdRE93bUGIwVDc8E0c7D9qN7Xj2cFXXxXpO1omG+LRPZkrWkIKlAXQCAQBQVKAQVKCpQewUJWCBCBCBQKBQKBUiIOS28pcTm3TMOqo6TKySSQPafPOuAxpcAS0DnHxCqup9QxaWKxlidrfL4N2CLeLePh83zPEa7EqQ/8RoZcvTVU530R7TroO8hVtMWm1XODLz8p7rzB1ecfGSn3h6UGNUs481Mwm18jjkePyu1WjLos2PvVcYOoafL2t/PD0ZiUb37qASVc391SxuncO8t0b4kLPF0/Pk+G3qwzdU02Lvbf0bqh2WxWexLIMOjP2p3eUT/APajOUeL1Y4uk0jm87+inz9evPGOu3q3lLyaUJc2SsMuISt4b4hkTe6NlhbvurPFhpir4aRwpc2oyZreK8mbk5po3Olw6afCp3DUwOD4ndjon3BHYCFGbBjzV8OSN4a63mvMMWT/AG7SfSU9Pi8I/SUrvJqkDrMTtCexpVFqPZzBfnFM1n+YdNNXaO7zo9vMPc4xzvkoJ2/OgrY3U7m+J5vtVHn6Dq8XljxR9P8Ah011NJ+jyn2/pC8xUcdRic97ZKSFz2jtLzYW7RdbNP7O6rJzfasfXv8Awi+qpHbl6R020NZ9mlwWE31efLKodWg5o8bK80/s9psfN97T/EOa+rvPZlU3JjRFzpaySoxKoeMrpZ5C0WtbmtZa3ZqbK8pjrjr4KRtDmmZmd5abFOR2n5zqGodTk67qdu/j7g4WePEldmn1eTBO9Wu+OL93FYxsHidLcvpjNGNd7Snyhvi0APH7qu8PW6zxkrt6Oa2mmO0uatqR0tNnDgWntHEeKtcWrw5ea2c80tXvDxlnY3i4X6uJWGbXYMXeWVcdrfBnYHS4jM8OoIZwdLVDSYmj/MuB7VSanq0Xjatf5dNNPt3l+g9gHYh5HlxKSOaoY8tbJGbl0eVpGc2F3A317lTb78uiHSFEqEoK3QS6Augl0BdEq3UAKCpUj1CgWCCwQIQKBQKBQKkQIMGvHnGH0Hj2tXkvaqv5dJ+rp0/xePu6l4uJmOYdTiNvtl6JtJVV0VPFDWQRSTMmZGzVwBvmYRldpfiNOPQvRdG6rqf8imG1t6zO3LRlxxtu+YbOYhiWHNa6hqGta9rHyQlrXxPNr6gjt4ggr6hPSs844yV5iYU/+bi8U0njZ3mD8seUhmJUT4joDPTc9neY3G48Ce5V98dqTtaNnTW1bRvEu+wra3DaphkgradzWjM8PkEL2D0mPsR3kLBk09ZykUWcw0TKjFqgEDd0UTpGAngXSHm27RdNh4H/AHkreilwOA34kVtWOrQcwewoGm5LqIyOnrJqrEapws6aeUjoto1vR1A3skjCj5Pq3D3PfguImFrzmfSVbGyQyEaC7wLj1X7UC7bzEKHTGMKlZGONbRETQd5F7NHe6/Yg6fAdr8Orh8lq4nutfdOJilH5H2PiNEGLj+3uF0V2zVTHyjQwQefkv1HLo38xCD5/i3LFVTXbh1EI29E9SQ937oIaD3uKiZiO8tmPFe/lh852jqKqZ76urkbPPJaNxytFhY2tYACyimWJnardm0l8VfFZ9a2W2FoIIYZHQiondHG90s3P5zmgnK06Dj1LKZme7lda1gAAAsBoABYBQlucGHmz94+4LKEM0lSKEoKkqUC6AzIlMygF0EugLoC6JeygIQWCBCCwQKBQKCBAoMOv+dH3SD4V5j2ojfT1n6ujT95Y68K7Gm21ZmwzEB10dV/puVh0mdtbi/8AaGGTyy+J4abwQ/hR/CF+jNDO+np6PEan9W3qyXMBFiAR1HULfkw0yRtaN2qmS1Oay0+IYeA6NkQbH5RJHA8lgflDntsW31ab24ELynWtNj0u16R8/wDZe9OzXzz4bf8A276Bgb8Wwlm6ozT19GHOf5NKwQSgk3OV4PvJ7l5DD1jBkna/u/09Dm6XlrG9eXVYVyo0L3CKtjmwqoOmWpYd0T6MoFrdpACtaXreN6zv6K6+O1J2tGztqaeOVjZInsljcLtkjc17HDscNCsmDXY3tJQ0QvV1UMBsSI3OvK4ejG27j4BB89xrlni5zMOpJKp2o3s3mov3Bckd+VRO0d2Nr1rzMvlWOVtTJJLWSx0kbpAGuijgjEYuLXDLEZtb3uTdK5ImdoaqZ6XttD1oMOiDGOLQ95a1xLtRci+g4Bc98tt9oek02ixxSLTG8thZatt+6wisR2araP6Effb7it2COVb1P9OPV+gqNlooh1Rxj1NC6FI9rKEtthf0f5j/ACWUIZRKkUKAKAKCpQF0FSVILqBMyAzIMoKEkILBAhAhAoFAoEIFBiYkQ1oe4taxly5ziGgA9JJVH7Qaa+fS7UjeYnduwWiLcsZpB1BBB1BGoK+d2rNZ2l27sHaGPNR1bf1qapHrjcunQztqaT9YY27S+D4Qb08P4bV+kOnzvpqejxOs4zWZll2uVjVg59Meqqpv9Rq8z7Sx+RE+v9Lrok/m/eP7fT7L4zu+lPKopo5G5JWMlYeLHtD2+orZjzXxzvSZhhfHW/Fo3cLthTNw1gloTPTGoL43shqZ4WZuaQ+zXa9Itw17F6npOuyajxVyc7fFQdS0tMW1qcbueiwtjSS8mZ5JLnvNy49JPX43VhOSZeTy628ztHDMawAWAAHUNAtc8uSbTPMsDHx8nf8Aej963Ye7s0HnlnUw5jPuM9wWm3ml9Awfp19HpZYtzU7SNvGwdcoHsK34e8qvqnlj1foljbADqAHsW5SI4gAkkADiSbAIltMO+iaeIddwI4EHgVlCGQpAUFUAgqUAUFSgqUAU3BdSM1YpWCBQKBQKBCBQKBQc7t9h8dTROhlBdE6SPM0Oc29rkajtsVX9S1F8GHx077u3QYaZcvhv8ny6mwXEaA5sMrn7sf2SoOeIjqF9B4WPaqOdZpdVG2pxxv8AOFhk6bavOK32lsH8pM0cUsGJYfLDK+ORjJYPOQyOLSBx4eBK006Ditkrk02TeInfae7hyfiY+MldnC4I8blrL89mdjm8HNIcRq3iPFfZOk5aW09a78w8fr8cxlmfg2KtHDLGrfnU/wC1U3+o1ed9o4/7b+f6W/Rp/O/j+305fFZ7vpiKBxHKoPMU34/9F6HoPmv6KbrHkq00g1Peferp8+t3lWyhi1u0X1c9r2fzW7D3WHT/ADz6NjAOYz7jPcFot3l9CwR+XX0Xsobmnx+VoMIJFxIHuHU0LowxPKm6pes7REvotbymSTc3DaKSU2+nqOZE09wOvrCnJmx4496XBh0uXNO1K7tDWUlbWm+IVb3s/wCmhO7hHYQOKrcvVI7Y4/lc6fonxyz9ofYdiIwzD6ZgvlY1zG5iXENDiALnqCsdNkm+KLSqNZirjzWpXtDeLe5QgqSgLoKkoAoKlAFShUoKlBsQoSQgQgQgUCgUCgiBQaracfJndjmH2qr6xG+ml39Nn8+HFrxr0zExdmanmHA7p5aRxDgCQQegggLq0WSa56zE/Fpz1i2O0T8nzrAdnYainMjnSNnMs3nmvObR3T1+9ezvqr4b71l8x6j1HJp8/g2ia7dnpPhtfT3ItWxDq5soH8/arjSe0GSvFp39WrHn0ep/0ywnYrE8xh2aJ7JonOjkaQRZwPiunqvUMer03hpHPP8AS06fppw5vFMxMcPrTHhwzNIc08HNIIPcQvkmTHalpi0bPoVbRaN4lZa0uK5UB5ql/aP/AFXoOgea/op+seSrSvGp7yrt89tPMiyMWr2iA3LQTa8rB4WK3Ye6y6dHvTKzsYiAaxmaeSzQGRtPG3X/AEusJxT3tw9nXqFa0itI3llQYXX1GryKKI9A1lI949i5cmtwYuI5ltpptZqebT4YYmNYBFBJStaXvMjzvHPN81i3+qy0urtmpeZ427ObW6GmC9Ijnfvu7oMA0AAA0AGgAXn7Wm07y9VSsViIiEso3ZPo2y8oFJAPRPxFeq0kbYa+jw2vnfUW9W5Ei6HIcyhIJQBKAJQVKIBUipQCAUjYKBYIFAoFAoFBECgUGu2gbeml7A0+ohcHU430t/R2aCds9XELxD1Lyqm3jkHWx49hW3BO2Svqwv5ZcZscPkv+dN717DU+b7PkHXuNT9m+C54UTTbUsy08k8fm6hjbMmaAHgO0cL9oJ7uI1C6dNefFt8F30XPk/H8Ezxs0dNh2K0rWS0s2/a5rXGLMXO1ANsrvneBPctmSuDN7t4ekwdax1yTji20xPx7NthfKGA7d1sLoZBoXAEW72nh7FVajodbe9hl6LB1bfz/zDz2+xOCohpXQyCQCYONr6Nu3UrZ0nR5dPe/4kMOpajHmpHglpqvEIo75njiSANSVaRjmXja6PJefkxKWpq6txjoqZ8h6X5bgd54N8SoyWw4I8WW0QsMHTa788vfaLYutpqUVdVPG5+8ZHuAS4jPwObhfTgPWtGl6ng1GScePfssraWcNd9nSYBh0UUERYxoe6NhfJYZ3EgE3KqNZqMl8lomeN+z2HT9Ljx4q2rHO3ds7LjWLmtpxepoh6Z+ONW/T/wBHIoeqxvnxQ6QqoXsCylLqMHqssMY6m/zXsdPH5VfR8/1dt89p+rdQYgs5hpiWdDVgqNkvcSKErZkEugEAUApQlkEQZwQIQKBQKBQKBQKCXQY2JAGGW4c4bt5yt1cbC9h2rVnrW2OYt2bMV5peLQ+O0G2NO5+6qGyUU4NjHOMov97h67LymbpN4jxYp8UfR6HD1HFfi3E/V0TXBwuCCCNCDcKuilqXjxR8Ydu8Wjhxmyf0Dx1Tyj3L1+fmY9HyH2h41LdhaFA1e04+STdzfiC36fzrbov7qPSWdh5vDF2xRfCFhk80uLWcZ7+spXYfDOMs8TJRwBcOc37rhqPAqaZLV7Sz0+uz4J9y3HycZtFs5BRxPma6ofGTlELZGsyvPBznW1bodLX4artw5pvxPd6fpvU51UzW0bTDs8D5MqOCz6kurZtC4OuyEO6bNGrvzHXqC8trOvZrTNMXEfP4vVYtHSObcu0ghZG0MjY2NjeDGNDWjuA0VDky3yTved5dtaxXs5DlW/5e39qp/wDyV37PfuJ9HJrfJ92FQC0MQ/w4/hCz1H6tvV6nSxthrH0h7rS6XN7QC9bQjtPxsVxoeNPklRdR51WKG+nmYwZnuaxvW42VZTHa87VhcZMtMcb2nZz1XtdAHhkeaS5Ac8C4aOkgdKtMHS7TzknZS6rrVIiYxRv9XfU5GRmU3blbY9YtxXoqREViIeUvabWm0shkxCy2Y7smGrKxmGW7ZU1UVrmGcS2cMlwsUvYIkoCyBQFkEsgzApQQgsgQgboFAoIgiBQVfwPcVya6N9Pf0lnTzQ5vHNnKOtblqYGSdT7ZZG9zhqvm2l6jqNNO+O32+DutWLd3AYjye19FmkwqqdJGLnyWUi9uofZPsXpdN1zTamYrqabT82NbZcfNLOQwnHmUrnxTXexzxJvmNcA1zmjM0g66EcV6XJh8cRNXmeqdOnVW8dZ5ddR1kUzQ6J7ZGnpabrjtSa93k8+ly4Z2vVhbS/VZfy/EFs0/ndvRv3Ueks3C/q8H4MXwBY5PNLl1/wC4v6soLByOe27HyN33h8Ll06X9RedC/Xn0fT18+y+e3q+nV7Qi1snG8q31Bn7TD7nq/wDZ79xb0ces8kerEox5qP8ADZ8IWef9S3q9Vpv0q+jwxDE4IBeWQN9Hi4+C2YdLlyz7sNeo1uHBHvy4TGsfdPUxPp2HzQLY7/OJJBvbwC9BpdJGHFNLfF5XX9Q/Gyxkrx4ScOqKg56qV1uOQG5/oFtrOPHG1IUmp6rNp5mZlsqaiii0jYB2nVx8VjN5lVW1WTJaH0qmbaNg6mN9wXdXtC5h6WWQyaanJKiZTEN3R0R4la5lsiGyZGsWT0DUDlQSyCWQFkAUGUFKCEFkCgQgUCgiBRKIIVo1Ub4bR9JTXuwF8lniVgUrPMD41h1JG+KaORjXt8pqBZwB4O6D0L6bW8xWsx8o/p4frOpy4dV7k7NbWbJ5HGWildC/jkLrA9zv6jxXRXURMbWhGDrNMkeDPVr6/FKwRyU9TDfm5t6LNOVupOpseHEFbaY6b+KsrDSaXSzk/Gwy6jZ2qZLSwOjcHARRtcARdrg0AgjoXHmrMWnd5zqenyUz2tMcTLZBaoVzn9u/qbvvD4XLq0n6i76F+4n0fTxwHcPcvn2X9S3q+n18sEBa0uA5WsTgFNFBvGmY1DHmNpDnNa1rtXAcOIXpfZ7T5Iy2yTG0bd/u4dZkr4dnDy7SVc7Wx0zMjQ0NMlrXsLcTwV9XQ4aWm1uWvUdbvWkU322j7seHAy456iQyO42BNvWuicsRxWHnM/U5tPu/zLI8nYyoiDGhoDH8PYo8UzWd2EZbX09ptLYrSrFoxqO8LKO7Zi5vD6HGNB3Bd9Zej2bChoXPPDRTNkxV0FJQBvRqte7PZmtiRK4YgcqCWUCtlICgqUAUGQpFgoCpFkQUSUCgUEQKAssMkeKkx9Ex3YJC+TajHbHkmto25d8TvCLTCXyXDm2dVDqrKsfxr6TSd8dJ/wBMf08H7QRtqfszFk8+0G231Nx42dcfuuXRpp95d9CtP48x9G1xTkhqYY46nDKhz5DGx7oiRFJctuQ0/NcOw28V3TETG0vV3pF42tG7modpKqleYa+ndmbo54aY5W/ejP8A8XPfS1nyqXU9FxZOcc7T/svtNitPU0TtxI2RxcDkGjxo7i06hY6fHamTlp6XoM2n1E+OONu7scX5QcPp2DLJ5TIWNIji7vtOPD39i8pj6HqMuSZt7sb/ABe5nV0rWNnC4ltnilfdsA8jpzfVhLSR2ycT4K+0/StLpo3n3p+rVX/I1HljaHO1+ECPdF7zLJI8tfe9uBOh4qyx5ItvEdmGs0c6esWmd5l0YaBoAABoANLLmmd5eJyWmbTMlQwYL/rTPwifWStseRY1jbST6s1a1e9Kdt3tHpN96yr3btPWZyQ+s4Tgr5LOcMrdLX4lde70kQ6aCjawWAspZPcMCJSyAKIVKAKCqAKCpCIBCke6JIUCwQIQIQKCwQICCwCCwCgWAUDzlp2u7D1ri1WhwamNslfv8WdbzDElgc3tHWvKa32byU97BO8fL4t9c0T3fJgwtnrAQR8sqHC4IuHEEEdi9BjpamGkWjnZ432ij86Jh63WbzjR7aC9HJ4e4ro03nXPQv3P2l98ws3p4D1wwn+AKwewYuObP0lczJVQMmFiGuIyyMv+q8at8Cg+F8qewkOHbt8TjLHUF7I94AJIntsSCW2DgQeNujpUbprHOznaPBIIuI3rx9p3C/Y1cd89p4em0/TcWOPFPMtldaJlZRWI7NXjerqf8V3uXTp/ioutztSv3bArTL5zbuUYtdm+Vm5taFvHvK3be4tYpadJtDrsC2QrKuzmx7mE/ppQWgj0W8XJXFPxY4en2tzZ9H2f2HpKUte4GonH6ST5rT6LOAW+tYha4tPTH5XULJuBUgKCqAKAQFkAUQqQgCpFSg9goSsECEFggQgsECgsECgUCCoDdRsISmw1mLYRFUNyvGo1Dxo4FRakW7ufPp8eeu143cXimy88N3M89H0FoOYDtauXJppjyvOarodq+9inePk4ra9vyR49Jv8ANRgiYu1dGx2x6ra0THD7rgbr0lKeunpz/A1d71zNQfKuXweYoP2iX4QollTzQ+fO4nvKrZ7vb17QqsZZbNbi4vJTD/Ed/JdOn7Wef675Y9JZz5A3iQNbLXFZmXz6uK9592HQ4FsbXVlnCPyaA/ppwWkj0Y+J8bLfXD81jh6d8bvouz+wlDSHeGMVNTpeeVrSdP1RwaFuiIiNlpTHWldodRbwUs0QBUgQCAQCARAUgKAKAKCpQewUJIQWCBCCwQIQKBCBQIQKCKEFAKUIQg0mPbKUlawtmjsTxfGSx1+23HxUbR3R4a7+LZtKC0EUcJuGRMZEyQ6gtaABmI4Gw7lknZng+pB8u5eR8noP2pw/gUW7M6eaHzp3E95VZL3Fe0Kk8B0k2a0Alzj1ADUnuSKTbtDXlz48Ub3l0WFcnFXWuilmLqGFhc4Z2gzPvaxDL83h069i7MWPwxz8XmeoaquotEV7Q+i4BsTQ0ZD2x76cf2ie0kl/R6G+AW2IiFdWla9nSKWSXQCCKQJsJZAWRAQCkCAKCpQBQVQBQeoUJWCBCCwQKBQWCBQKCIgoFBEEQIRC4UpNkHjuC3WM5fR4sPh/SyDgeV7DqqrgpWQUskz4qjev3Za4BuW3Xf2LGY3TWdrRLncG5PK2c5qgihi6jllqHDsaOazvJPctFcER3W+bq17R4ccbPoeA7LUdFrDEDLbnVEh3kzvzHgOwWC3xER2Vdr2vO9p3boqdmO4siEsiEQCCIIpAgEAgCgEAgCgqUFSgqUHsFCVggsgUCgUCEQQUCgUCgiBQKCIG6kOZBMyCjkFEAoSiIRBEAgiAUgQRAIBAFBVAFAIKlAFBUoPZQlYIEIgoFAoFAoG6BQKBQRBLoG6kRBLoJdAFBVBEAoEQRAKQIIgEEQCAQVKAQBQVJQBQVKIVJ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72" name="Picture 24" descr="http://t2.gstatic.com/images?q=tbn:ANd9GcSujWUbessl58IpdISnJxx7dfNIR4HsQikmB8zaGtxFzlaE7KUD"/>
          <p:cNvPicPr>
            <a:picLocks noChangeAspect="1" noChangeArrowheads="1"/>
          </p:cNvPicPr>
          <p:nvPr/>
        </p:nvPicPr>
        <p:blipFill>
          <a:blip r:embed="rId12" cstate="print"/>
          <a:srcRect/>
          <a:stretch>
            <a:fillRect/>
          </a:stretch>
        </p:blipFill>
        <p:spPr bwMode="auto">
          <a:xfrm>
            <a:off x="4038600" y="2362200"/>
            <a:ext cx="2143125" cy="21431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41A07FC2-9136-42F1-AF23-73E029D34844}" type="slidenum">
              <a:rPr lang="en-US"/>
              <a:pPr/>
              <a:t>3</a:t>
            </a:fld>
            <a:endParaRPr lang="en-US" dirty="0"/>
          </a:p>
        </p:txBody>
      </p:sp>
      <p:sp>
        <p:nvSpPr>
          <p:cNvPr id="201730" name="Text Box 2"/>
          <p:cNvSpPr txBox="1">
            <a:spLocks noChangeArrowheads="1"/>
          </p:cNvSpPr>
          <p:nvPr/>
        </p:nvSpPr>
        <p:spPr bwMode="auto">
          <a:xfrm>
            <a:off x="152400" y="77788"/>
            <a:ext cx="8915400" cy="608012"/>
          </a:xfrm>
          <a:prstGeom prst="rect">
            <a:avLst/>
          </a:prstGeom>
          <a:gradFill rotWithShape="1">
            <a:gsLst>
              <a:gs pos="0">
                <a:srgbClr val="B7DBFF"/>
              </a:gs>
              <a:gs pos="100000">
                <a:srgbClr val="AECA9E"/>
              </a:gs>
            </a:gsLst>
            <a:lin ang="5400000" scaled="1"/>
          </a:gradFill>
          <a:ln w="28575">
            <a:solidFill>
              <a:schemeClr val="tx1"/>
            </a:solidFill>
            <a:miter lim="800000"/>
            <a:headEnd/>
            <a:tailEnd/>
          </a:ln>
          <a:effectLst/>
        </p:spPr>
        <p:txBody>
          <a:bodyPr>
            <a:spAutoFit/>
          </a:bodyPr>
          <a:lstStyle/>
          <a:p>
            <a:pPr algn="ctr">
              <a:spcBef>
                <a:spcPct val="50000"/>
              </a:spcBef>
            </a:pPr>
            <a:r>
              <a:rPr lang="en-US" sz="3200" b="1" dirty="0"/>
              <a:t>The 1980 election:  Carter vs. Reagan</a:t>
            </a:r>
          </a:p>
        </p:txBody>
      </p:sp>
      <p:sp>
        <p:nvSpPr>
          <p:cNvPr id="8" name="TextBox 7"/>
          <p:cNvSpPr txBox="1"/>
          <p:nvPr/>
        </p:nvSpPr>
        <p:spPr>
          <a:xfrm>
            <a:off x="533400" y="990600"/>
            <a:ext cx="7772400" cy="4801314"/>
          </a:xfrm>
          <a:prstGeom prst="rect">
            <a:avLst/>
          </a:prstGeom>
          <a:noFill/>
        </p:spPr>
        <p:txBody>
          <a:bodyPr wrap="square" rtlCol="0">
            <a:spAutoFit/>
          </a:bodyPr>
          <a:lstStyle/>
          <a:p>
            <a:r>
              <a:rPr lang="en-US" dirty="0" smtClean="0"/>
              <a:t>Ronald Reagan vs. Jimmy Carter</a:t>
            </a:r>
          </a:p>
          <a:p>
            <a:endParaRPr lang="en-US" dirty="0" smtClean="0"/>
          </a:p>
          <a:p>
            <a:r>
              <a:rPr lang="en-US" dirty="0" smtClean="0"/>
              <a:t>Reagan – </a:t>
            </a:r>
          </a:p>
          <a:p>
            <a:pPr>
              <a:buFont typeface="Arial" pitchFamily="34" charset="0"/>
              <a:buChar char="•"/>
            </a:pPr>
            <a:r>
              <a:rPr lang="en-US" dirty="0" smtClean="0"/>
              <a:t> movie star and spokesman</a:t>
            </a:r>
          </a:p>
          <a:p>
            <a:pPr>
              <a:buFont typeface="Arial" pitchFamily="34" charset="0"/>
              <a:buChar char="•"/>
            </a:pPr>
            <a:r>
              <a:rPr lang="en-US" dirty="0" smtClean="0"/>
              <a:t>began as a New Deal Democrat but turned conservative Republican in the 1950’s</a:t>
            </a:r>
          </a:p>
          <a:p>
            <a:pPr>
              <a:buFont typeface="Arial" pitchFamily="34" charset="0"/>
              <a:buChar char="•"/>
            </a:pPr>
            <a:r>
              <a:rPr lang="en-US" dirty="0" smtClean="0"/>
              <a:t> elected governor of California in 1966 and 1970</a:t>
            </a:r>
          </a:p>
          <a:p>
            <a:pPr>
              <a:buFont typeface="Arial" pitchFamily="34" charset="0"/>
              <a:buChar char="•"/>
            </a:pPr>
            <a:r>
              <a:rPr lang="en-US" dirty="0" smtClean="0"/>
              <a:t> 1980 – ran on the issues of Supreme Court decisions (abortion)</a:t>
            </a:r>
          </a:p>
          <a:p>
            <a:r>
              <a:rPr lang="en-US" dirty="0" smtClean="0"/>
              <a:t>	anti-pornography</a:t>
            </a:r>
          </a:p>
          <a:p>
            <a:r>
              <a:rPr lang="en-US" dirty="0" smtClean="0"/>
              <a:t>	against teaching evolution</a:t>
            </a:r>
          </a:p>
          <a:p>
            <a:r>
              <a:rPr lang="en-US" dirty="0" smtClean="0"/>
              <a:t>	for prayer in schools</a:t>
            </a:r>
          </a:p>
          <a:p>
            <a:pPr>
              <a:buFont typeface="Arial" pitchFamily="34" charset="0"/>
              <a:buChar char="•"/>
            </a:pPr>
            <a:r>
              <a:rPr lang="en-US" dirty="0" smtClean="0"/>
              <a:t> Reagan was relaxed, charming, and likeable</a:t>
            </a:r>
          </a:p>
          <a:p>
            <a:pPr>
              <a:buFont typeface="Arial" pitchFamily="34" charset="0"/>
              <a:buChar char="•"/>
            </a:pPr>
            <a:endParaRPr lang="en-US" dirty="0" smtClean="0"/>
          </a:p>
          <a:p>
            <a:r>
              <a:rPr lang="en-US" dirty="0" smtClean="0"/>
              <a:t>Carter – </a:t>
            </a:r>
          </a:p>
          <a:p>
            <a:pPr>
              <a:buFont typeface="Arial" pitchFamily="34" charset="0"/>
              <a:buChar char="•"/>
            </a:pPr>
            <a:r>
              <a:rPr lang="en-US" dirty="0" smtClean="0"/>
              <a:t> not effective president</a:t>
            </a:r>
          </a:p>
          <a:p>
            <a:pPr>
              <a:buFont typeface="Arial" pitchFamily="34" charset="0"/>
              <a:buChar char="•"/>
            </a:pPr>
            <a:r>
              <a:rPr lang="en-US" dirty="0" smtClean="0"/>
              <a:t> Iranian hostage crisis</a:t>
            </a:r>
          </a:p>
          <a:p>
            <a:pPr>
              <a:buFont typeface="Arial" pitchFamily="34" charset="0"/>
              <a:buChar char="•"/>
            </a:pPr>
            <a:r>
              <a:rPr lang="en-US" dirty="0" smtClean="0"/>
              <a:t> seemed stiff and nervous on TV</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677400" cy="2057400"/>
          </a:xfrm>
        </p:spPr>
        <p:txBody>
          <a:bodyPr>
            <a:normAutofit/>
          </a:bodyPr>
          <a:lstStyle/>
          <a:p>
            <a:pPr algn="ctr"/>
            <a:r>
              <a:rPr lang="en-US" sz="3200" b="1" dirty="0" smtClean="0"/>
              <a:t>Movies and Television of the 1980’s</a:t>
            </a:r>
            <a:endParaRPr lang="en-US" sz="3200" b="1" dirty="0"/>
          </a:p>
        </p:txBody>
      </p:sp>
      <p:sp>
        <p:nvSpPr>
          <p:cNvPr id="3" name="Content Placeholder 2"/>
          <p:cNvSpPr>
            <a:spLocks noGrp="1"/>
          </p:cNvSpPr>
          <p:nvPr>
            <p:ph idx="1"/>
          </p:nvPr>
        </p:nvSpPr>
        <p:spPr>
          <a:xfrm>
            <a:off x="-7924800" y="5029200"/>
            <a:ext cx="8229600" cy="4572000"/>
          </a:xfrm>
        </p:spPr>
        <p:txBody>
          <a:bodyPr/>
          <a:lstStyle/>
          <a:p>
            <a:endParaRPr lang="en-US" dirty="0"/>
          </a:p>
        </p:txBody>
      </p:sp>
      <p:pic>
        <p:nvPicPr>
          <p:cNvPr id="1026" name="Picture 2" descr="http://t3.gstatic.com/images?q=tbn:ANd9GcQytzOScjtWEzACFHLkUnQ-TNkDkpmLBLpOuBmcEcKu5-5obOZp"/>
          <p:cNvPicPr>
            <a:picLocks noChangeAspect="1" noChangeArrowheads="1"/>
          </p:cNvPicPr>
          <p:nvPr/>
        </p:nvPicPr>
        <p:blipFill>
          <a:blip r:embed="rId2" cstate="print"/>
          <a:srcRect/>
          <a:stretch>
            <a:fillRect/>
          </a:stretch>
        </p:blipFill>
        <p:spPr bwMode="auto">
          <a:xfrm>
            <a:off x="0" y="1066800"/>
            <a:ext cx="2609850" cy="1752600"/>
          </a:xfrm>
          <a:prstGeom prst="rect">
            <a:avLst/>
          </a:prstGeom>
          <a:noFill/>
        </p:spPr>
      </p:pic>
      <p:pic>
        <p:nvPicPr>
          <p:cNvPr id="1028" name="Picture 4" descr="http://t3.gstatic.com/images?q=tbn:ANd9GcRL3G4oA-dqhtLE6R1PCqFUj3bllieXZvLpDF4uS2T_xbxO0nH8pQ"/>
          <p:cNvPicPr>
            <a:picLocks noChangeAspect="1" noChangeArrowheads="1"/>
          </p:cNvPicPr>
          <p:nvPr/>
        </p:nvPicPr>
        <p:blipFill>
          <a:blip r:embed="rId3" cstate="print"/>
          <a:srcRect/>
          <a:stretch>
            <a:fillRect/>
          </a:stretch>
        </p:blipFill>
        <p:spPr bwMode="auto">
          <a:xfrm>
            <a:off x="7391400" y="914400"/>
            <a:ext cx="1504950" cy="1771651"/>
          </a:xfrm>
          <a:prstGeom prst="rect">
            <a:avLst/>
          </a:prstGeom>
          <a:noFill/>
        </p:spPr>
      </p:pic>
      <p:sp>
        <p:nvSpPr>
          <p:cNvPr id="1030" name="AutoShape 6" descr="data:image/jpeg;base64,/9j/4AAQSkZJRgABAQAAAQABAAD/2wCEAAkGBhQSEBUUExQVFBUVFxcVFxUVGBgWFhgUFBYXFRUUGBQXHCYeFxwkGRcVHy8gJCcpLCwsGB4xNTAqNSYrLCkBCQoKDgwOGg8PGi0kHyQsLCwsLSwsLCwsKSwsLCwsLCwsLCwsLCwsLCwsLCwsLCwsKSwsLCwsLCwsLCwsLCwsLP/AABEIANwA5QMBIgACEQEDEQH/xAAcAAABBQEBAQAAAAAAAAAAAAAGAQIDBAUABwj/xABDEAACAQIDBQUFBgQFAwQDAAABAhEAAwQSIQUGMUFRImFxgZETMqGx0QcUQlLB8CNicuEWQ5LS8RWCslOiwuIkMzT/xAAaAQACAwEBAAAAAAAAAAAAAAACBAABAwUG/8QAKREAAgIBBAICAgICAwAAAAAAAAECEQMEEiExE0EiURRxMmEF8SOhsf/aAAwDAQACEQMRAD8ApoalU1ElSrTQBMhqZTUC1MtEUyVTThTFp6mrBHCnCkFPAqEsUGnimCnTVlWPFUsTt/D2yQ962pHEZh+lAm3N4XxVxghK2FMKAYzxIztHEHkDpQxjrjE5FnX8I1nyFLyzc0jVYuLZ7Ds/eGxfJW3dVmHFTKt45Tqa0ZrwRUgS2sTlMhhPSVJjWvW9z9vjEYZSTDLCsDxDDQeINHCd8MCUa6CGa6abNdNamYs0k0k11Qg7NSTSTSTUIOmkJpJpCahDi1JNITXVRYuakJpCaSahRxam5qU02ahZ011JNdVFmMtSLTFFSihNCRRUi0xalWrQLHrTxTBTxVlDxT6YKeKspjhQ7v3tY2cLlXRrx9mD0BEsfQEedEXKeAHy615pvDvBbxV0HOfZWycgiC0jVgOPrWeWW2IeONyIMHZ/h5dF/fOq9+2ioUsk52ibg6SOyvdx8Ypv3hSIGYj5+tPt4a+HDKog830QD1+Vc+6Ogo3+ie5uaMmb2pM6xGs+PlWVsPabYe//AEmCOsa+unHworxmMxFvD23a0s3SQBJAAA94+vCg6xhLl7EZQFzlgY4DSPOI1osUpPsmohCNbUe4q0ilmocI0osiDAkHjUsV0UzlnVwrorhVkOpKU0lQgtNNLTSahDppJpK6qsh011JNcTUIITTaU001C0Ia6urqhZlqtSKKaoqRRQhD1FSqKYoqVRUKFAqQCmgU8VCCingU1RUeMxQtqDxJMAd/0o0m3SBZT29cRrTWW1LqRA5A/inkeleZ7W3aa3dC2vcYnKTPYP5WPyNGdty5JMkkk6dKpY/N7NwkTBIHUjTiesxxp7JpYLHz2Yxyy3cGFursUtihavHLIJUzoWWDlB8NfI16ncwoW2AFHZ4KeE9/dXkdzaThcr6MsZLgADW2U9R72mkz0oj2PvsH/hYtgkf5g1RuhInp5fKuFrNPtlcejtaLUKtsgh362rNu3aZO2jl86mVIIiPdEE66a8tag2RuStq6LxcljDEDSGgjTyMUI727dT2gNm+bhBBDcgRHaAkgcKOt0N4fvWEF19HQlLnISoBzDxUg+M1emgu2BrcltRiM3i3ptYdWRXm7ouVYLKWEgkfGszdXfsXrnsbwyP8AgYkEMeakwIbp50NYHZ74i7cuaG9czXJdoFsFucAkEAgRHTpQ5tTCPavFW98QZUzPQg0fk+fYvsqHR7zXCoMC7taQ3FyuUUsszDECRPjVDbG8aYdltwXuNqEHJfzMeQ+JplySVsWSbdI1jSUCbV3svCQM06GLfZAk6drjFJhvtFdQM9vOI1IMMI7ognny41ks8WaPFJB2aQ1Dgccl60ty2cyOJB+YI5EGQR3VKa2syENJXVxoSxDSUtNmrIcaZTjTCaos411JS1dkKCipVFRoKlUVQQ9VqVVpgFSqKhQ4CngU0Vy4hZjMJ6SKhTGY3GpZttccwq/sADmTQttTab3eUaSq9ByE9SRqe7vqXfXFBlVFMlLiMw7gwzGe7T1NZb4gC4DxE+MiQPjT+GCitz7MJytlq3jcqAWwDxOUnXXWZFZOO2kwOX3RzzNB66SMpqbMCxKjLqeHSdII8KhvXGH8w79D/emWlRlfIP38TAKlZnhJ5dBy6VSLdkjqAVPPQ/QmtPabLlgLqddBw9OdZQSQBXPzxt0N43xZDXq32WXhewj4fgVcqcvHJeGjeM5h5CvKYow3A2hdwrPeSApEdoEhss+HMxx60nCMpcR7NG0uX0E+Js4fY33iLRxPtFAV2ye0T3gUJI9wkocwE6cOBFTc3dJ3uDF4sdoQbSH1Fxl5dQOuvSnbJxf33GJmGiTdYcRKEZRP9RX40eGs8GOXc1ya55xXGN8Pkr4zEi3be4dQis5jjCgmPhXlmyy966btzVnJYk6CegPQaDuEV6ZtvDNcw15F957bqviykDWhndHdRntq7QjkFCHMEFWIMA+BHl30OqlVB6THvbBvbOJiQgJYcW/CO4ciYmsDDX2hswkcJjn9YNeuYvdC2giBpr4k86EN5NkrbWV7OskClI5F0OT07rdZa+zHaB/jWCdARdUf1dlwB0kKfOjk0BfZrgj7a/djswtsHkSTmMeWX1o+NdPG/icma+Qw0kUpFcaIEbTTTqQ1CDGps09qZULENLSE11QsqqKkUUxRUiioWSKKbjcatm2XcgBRqT8qkQUEb87Yi+tkgwoDDvLZhoO6gnLai4q2ZW8e+V642W2xtp3aE9KGjjbkz7R5HPM0+s1sYzDSumrSYA1idYJ7hJ/5qguyyDDaTz/Wlt/2bvG/Q/D7ZuTmLFieObWev61rHa63EmIgQf7eHGhz2cA93zrsNcIbQx6frTun1Di6b4YtkxJ/sLMLf7s0gkd+mo+fpUj3HI//AFSx4dpYnlMkVi4LEsgluyv4WOhJ6henfW1axfZnQidR0PUdxrqqaasUcaKdzZNxzma1bHU5n/8AFTrWXtawEusFGiqokcP3rRUmPBnkYrOt7KS6x9oxBPuIsZiPzGdANDx5Cl9TKGOG5muFSnKkDuztmm9cgSFHvNxjw8aKLuNi0VC6BdANNFMcOXD4mon2FbQE9twxiEbge+AA1VnwyjgWXT3SWJHIhtI9K52PVwgn8exqWnlL2VdlbTazdF1HgqCZ68AFI5zz/tXrW723FxdgXFGU+66c0cAEr8QR3EV5OthFMQI7h9NR516zsz2FjCIVy2rQQNLGPeEyzHiSfWjjmWXoCeNwNKocVsK1iFILHMCwVhJEmZJA5gk8ec0B7179h19nhXYDXPcAKk9FUnUDiSdOUVofZZtwDDMj/hY+JVzmB/1Fh5VjrMMoxWT6/wDP9juhnTcH7Nnb2xfZYezaS9cEvlL5jJAEmCZPHShvHbJNpO3eNydAGM8ec6Vubz7SDsmW4QqkkLlBIIj8Sk6d1Cm820M9p+mUj4RXMXPB051FWwn3RtLasZcySzE5VI0AAUAgc4FbxFfPoTSav29o3gIF24B0DsB6TXcwYJSVI4GWW6Tke5RTTXjeAxd137V26cqltbj8vPvo93f3wF22ntVKn3Tc0yMRwPdIH7FXlh43TAScuglNJSzTSazKGtTaU02agQhNdXGuqFkC1KlRLUyCoQW9eCIzNoFBJ8BrXnm2dpC9dF0wuhy5vUD0oj3y2iVti3wDaseoH4e+a89xZa4ubXKp58STpw5Utllbo2xqlYzZ20ct1S0le1mEwSGUg+evGtO/dLWSe1pIUkcYY6eI0Neo/Y/u9hjs8XWtK9y61zMWAYhVdkCieHCtLf3DW0s27Qw+QZ50QZeA/EP16UtNjuKDqvs8Fa4MpAkcNDxzDT61Vt3MrA9D8qOd+th2bVtWtgKxOZoA1mRH60CcTW2OXtCuaG10zTe2rmWYsepM1Zw1zLwOg4j4RTLOzECiT2ufMfEVG2D/AJ9O5f8A7V2HnjX9iPjbL+YMVUkZZBY/yTrp4USpsq09w3C6EaEDlIAEd4HpQeuGEHtE9BEAd/Mk1s7l7Na/dFv8ROWSdJHM+Qrm62e5Joc00KbQR3cMLq5bYKGNARpPGdB8fShu8WjIy6zyLDrrMme7zPOvXX3fwWEthroa48cS7KCQNSFGgA1rDwey7V9nuJZcwubMzCMsSAsATIg68q5ltHQWNMAdqbGyWhckkCDr/asLaO2rmIyB2OS2oRF5AKIBjmx5mi/ePai3LF4IrKFBAJ6iK8/ttpXZ/wAXFOTchHWUmkiU8CP3Irf3Jx/srisdBqhJ6NET17QHqaHkuAEEiRIJExI5ieVSYTGw50EE8BOndrr612ZrHkltn1JOIkpSjUo9p2H+822LobtWrZEQHUDTyjShLaGIa4uQSZ4+VEmE28jpbF5S68JXVgVgQQdCSIPGda1r2N2etwqMwb3B/DMZzpq3AQTB6Qa89k/x+oxSrZf9o661OLLH+Vf0/R53i8OqhAPfIOcQeoykeI5VXxeGa05tuCrDiDxE6j4EVNtJj7Zv5Tl04dnQx11mruztim8hY3CuY/lzEkTrmzD/AJrvpvHCNHJbV8lfY94LdgiQyup81n9KL9ibN9paWYiYKjsntCBDAjLBiPChDaWA+7XVAbOMoeYy6SylYk/lPOi7ZmPyqCuoMSOqkSCDypPWLdJSNcMlF/s2sNjvYMbbksoUNEEsO1kaCBBAMEjlm5c9bD4lbi5kYMOo6jiD0PdQxitsySSocycrNoyqQsgeMT5edZ1rab2nJQwzQSOR/qB4d3OIpCD9GuXGlHd7Do001nbK22t6UJAuKJKjmOon9jzrQNaC4hrqQmuqFkS0Fb0b73FuNaw5ChNGeASWHELOgA4TE8aLsZiRbtO54IrN/pE141cYnU6k6k951PxoJMtE+K2lduGblx359pifQHQVyY2SJEgakTz61Uq3s6+ikl0zdB6g/MVnSbDTaPQPsx379jcexdIS1cOZX4ezY9lvBTAJPIyeZg63pwhAz/edD2o9o7af9zFevKvBLOJITLJBBkREHjxngdePMaU685HY9o0RwOYL4BZgj0FZTwp9DOLUuCp8m3vft9b0IhzAHV+I05A8/HhQ1bBJ0pIrlaDIooxUVRhObm7Zp3MQedQNiKrG8TTY61pYFltMVXs/2c7Fs3cNh8RbSHRWL3FCjtqcjIwAm4SczZiZHZjQ15DhdmQJYa9DwFbuwdsHCuCGYWiwL21uNbDRwIymJ0HiBBoMsXKJphzKEuT6B9oOBAJOk93zqj94SwjKLbkE9pkVnJJERABgAczoKzNlb12MSv8ADcEx7sww7iOVP2rjrwtn2be9plCAnvliYjyFc/c06OtBKXR5vvHeX7reCggahZEGCcsEV5rNGu+u0iFCMZd3zGBGimToNOMUFXeM10tHLZGznax3kr6EzUto60wNGtKGkz5zTkcr3JibXAYbpYEXkxDG/Ztmxb9sqXT77iYyg6aREwdWWsm7iiqyDry6z1rLS5W3jd1MWlr2jYdwsSToSAeqA5h5jSuvHVRjFuUlz0Y+JyfC6M3ClSChWWYqFfMRl1E9ng2k0UbHvQpQ20QKNHF4NrI7LKGMSCTMDh30ObGtg3ATyjXpymt9sW+RM2gQFVBZWOUweKaASOHea5+TI9ypWvfPQbqnZl7zYpGdIMsqlGEMIhywHaAn3jVrYG0A1oKTBUxPdxHzisLbNybp04BQe8x9CB5V2wkDYi2hYqHZUJEEjMYBg95HxrDJnbSj6CUeAxOICgtwABJJ6AcqzrDs0OykEkMF1LMT7sjj4KOQkkCodtB7J9jdBzSCdDDqNRk/MDw9Qa0thq6287BkY6yQWck8ZJU5OWgigXLK6RA9z2N0P+MdqFU5gx4gmSPKjXY+1Bfsi4BlMkEHkVMfQ+dB+07RiQTr1gz4yJq/uViSHuWiQQQLngwhW0JMSMvpVMtBdXU2aSqLBrfbaHs8IV/FdIQeHFj6CPOvNGNE2/OPz4nIOFpcv/c3ab/4jyoYNZPsJdCVLhroDSRPd3jUVFXKdaGyB7uD9m1zaVxr7g28KHbUaFzM+zToBzbyGvA72xuxhLNhrdnC2M2XKCyqSQNffaWnvnpQbsP7Zr2DwFvCWMPaGQMPaOWObMzMWyLEHtdTQ5jN9sRdYl3ChjrkB0noCTS+SE5dDOKUI9ibT3VyI1zPZtAKTkNxmYkfhWFIk8AJociibeXB20sW2DB2bUODMzx150NCjxNtcgZklLg4Vb2dhS7T+FdSe8cqhw1jO0cuZ7q3LYCgAaAVsheTolJqubCk6ifGabcv60wXJqzIv7KxKYe8l7Ir+zk5WLBYZSp1BkaHlzAr0Ld7eddosbFtcVahczujW2too4fxLi5jJ0GknyMeXMJOvAaxymvY9xdlrhsMgPvMBib7c4ibVoeAjxhutLZ0qv2dDRSm5UujLxP2S2LlwvcvYgnvNvhxiQg+FaVncrZ+Htn/APHRhza5/EPq0x5RRBidsextO90hVtIXuf1v2sg8F49ZFeM7a3tv4jMQxtoxGVBxg82I+VYw3z4Q3lePF8muRm+ezsIMRbXDQM5OdZMDUAEa9kROlZC4AJcZSsx+L3ljllNTHDqCSAAx58a5m0/f7inYpqrZysmRSbpULg74sXc6hcy9pS6q4EayFIgGRx40YbO+01mIW6igtpnXhmPVDw6cT4UA4l5K9w19ar3m0qpwU+y8WWUOja2piEtYlyRo8OuSPxcQQejT8KjtYpr75LKEtHvMRCjmxAHLx8jWdg9rlBBk9/OOlb2wNpA5yABmZVMAAlQJPDnq3wp3TJSqEgMrVuSRewn2eoyy9y4zcSVygT4EEn1rPxe6v3e4j23LZHRsrAAmGHA8Jo92fjOxIrI3gukrxGUnUc54gju4U9PT464QsskhMZjRceWMwTlHIA8hBjprVbEXgeAIHSh2/te9aP5kJjKwkA8wG4jnFWxttGSVOvDKeRPWk5pwN0rOxFhZkkKKJ92tmi2rXIg3IGvHIoMGOUkn4Vk7s7EF5vvF3tAGLangSv8AmHrrw5aE9KLWasAh1dTM9dVFnle9WHZMXdzfiOcd6tw+RHlWMaLftCtAXLLc2VlP/aQR/wCRoS/cVkwhtLFOyaxB8I/c1KuDuHhbc+Cn6d4qqLI5prU90K6MCD0Ig+hqOoQcbxy5Z0BkDoTTTSGlYVRDS2ckLPXWruaqmH0A8K649GYPliu2pqFiejelJlPGY76jGJfkZioWkK93SJI8Qa9EwO/63Eb+IEYCycoMAlNGUZveIyjh1rzr77cHGPMU040niqnyrGcFPsZw5pYnwHe+O8avh7iC5mN24GBBkMvY10/oM+NB1vEGo8Bgnv3Alq0Xc65V+Z5Ad5rff7OsatvObEAGIFxS2v4tDEeJmpCKgqCzZHmlbRmJiDzpWxIrbX7L8ScnbtqWjQs0qDMTAg8OANS3vs2u2lY3LoMLmAQcdY1Jot6MVibBO62vDXpVvaO7163YW8w7J94Dik8M3j15HSjnY25GRLbZQWiWc6nyngPCiVMCAmVgCCIIIkEHQgihc+TVYqXJ4Oa1Nj4sKCOeYQO+NK3N7txzZY3MOM1s6lOLJ4fmHx8aGNnmLg/eopnTyrImY5I8UeibKxkCCf3z+VM2ldDJ/NOonXKQRMenrWRs+/LDwNWsTjkEAsAY14TxnU9OHpXZnNKPLEoxbdIwcYhJFsnKrugLETCyQG8p+FFOD+z6ynvu9zqNEUnwGvxoe2phi3Zg68xB0bXr0ouTeVSQCpHfIrjZc2Pe+ToQwZNvRsIoVQqgAAAADQADQADpTS1V7GNV+BnSfpUhaopJ9ANNcMfmrqjzV1QgG7WQ4u8A3Zs2yVXkzmYdgeQ0Pp36SYbBpbT3QsTOgDTqQI4E6oJ69KvPqDI117LcD2VGh5cY82qhtp+xmBICuhJPvLqhnvEA+fhWm1IIuqVGWBxiOhJGYSOUBB61S2ntD2bBBoSpaOYVSoCg9GysaedoLmMEe95GFEQfIeQNDW2saWuKZPZXKJ4iOIJ5/WpKVIsv4xUcQ4jLzBgAQY8dQB51R2fspHcqWzQNBovmdTp/aqlh2dgq6yRpykcz3fStizbFrRSCT77EatEgqByE1k2u2RJt0i1Zw9u3JRQQCBm4DTU9oyW6aGNe6ocZc9p2YDAnnEeM8oHTpTNDPMDXxqJLusmsJ5X6GI40uzltgTpwMf3pHWdDy4c6S60R1INM9rK68jqefdWVs0pdUMuYItwMd3L+1Nt2Mn1q2r8O/TzqUr2TPKRp4H9aJZGuzGWGL64Mu8Ypdg7GbGYq3YQwbhgsRIVQMzuRzhQTFO+6PdZUtgFmYKoJCyzaAZmgAz1Nez7H3Uw+BtzZT+KzpZN1tbhzRnM/hB4QI860clRisbTo3d390rGEshLKwIGZj77n8ztz8OA5CrOOK2kJB8qnv4iNOmlZd2/ddytuyTlj+I4GSSAeySdY4TBPGgf9jGLG5spXsDddV9mACQGUtoDlY3DHTkJ4aiomwmIv51uWltDKApLySzMGIIHADKNRxmtrD7DutlN2/BBJKqAwIMHIWflKjgAaZtlGRFuZyWQktwAKD3gcoA04itMcYTTY4sML4dkGCtGzZCXCCRIkSZ1OUARM68Kp4u4GBA4ip8LeNxWvc7gHs1/LbM5T4tx8IrS2XYRhkImBrPGe/wA6PxKXRc9NFcgfcuB01/pPjMV5zvRu+1m6bolkYkn+Xl6cPCi/aO0hhsbestqmaFPiARPeB8qbjb5uhbdsFmuMqhRwLOcokwYAgk909KXjN43YnLHu+LBDA3CBmgmeABE66c6Itm7h37ye1KMBJOumnUTq1Eqbg2MPdS9dZQihVClsqPdkk9qNFgKABxM8uPp2Fu23w5ZY5KRzXWI/elZ5cs87tsYxwhgXCt/Z88YsexOUq4MzHLTr14dOVRpDElpBjQzHDlw+Rr0bfDYyXlJAAIkz4CJ9AK879k0prK6yOMcRr6UnY9/JDNl49luSYIPLmRy/5ots4tWGh8uY8aCbw/iiOIE6cufDuJ+NWdjbRi6skwT3c+p5686cxTr9HN1GK+QxzUtQZ5rqds54JYXa5CTdWQc2ijQhtdV4qfeHnS4vErdVgpza8NNAREjyM9dWFQ3tVYHWevEGquyUyq2kksQZ5RwrJZ5VyNyw8pInTCtDKp1jLm4SR/KDp++grDxGGIbINSOJ5UR+06cdaHsQx9s3WaHyOTKliUUW8NhfZiZk/ADw50/PPWo7l7NB7tf+KY7EDQ6UHL7NElHona7y+NNDjxqJKlAj9/uaEu7Ir1yWrj9aY/GlRtaIGx9q92Y6aj9aul5Ukcx/as1ND8KsYa72SPEVTRaZX9roIMc5mIg6GeVesbrbN2ljrVt3uLatSH9o6dp4iCiaGP5jA6TQj9ley8PfxyDE6hEzpbb3bjgjQzxC8cvPwBr6HxQGURyqpukSKvllLDbORePaPU9escqmvXlUVj7S2mbWp4Dj4ULbW3vzyloNceJIQTlUmMx7qW3NuhmGKwpXage5lXU6nwA4mqO895TYvZyAjAISdOwx7WvXKD61l7ItMgzW1e9cOjOFYIF/IpYAHUanuFWNo7FvYp0R7eS2slpIbMxjXQngK6GKLjBquWNRgosg2Btc3iSrBQWmAvtHygQFAnLbAAGpnwFE+FwSW1Z1DSTmZmMk/oBUOF2Tawy9nsx5z5VDj9ouyERCa6nielML4L5dkk938TyLfdHuXrjpxZ58h/wKufZOL13Hr2CyW1uZ2YHKrFcogxGeWGnQtRBs3dwYrEyw7CzE8Cw1JPkD8a9F2QqITbQAezUaARxJ5eVc/tWxLM/+Xgl2rgEeyUYQIiQYI0IkEa8CR50NjEJg8OmHsW2ciAJPATKjyMeFT7S2+yOVuLlEwLiE9knQMQ3D4jWq9rZzAE3WW4CNTESY1MedA5XwbeOlb9gvj9u+2WREGfd1GccZ5g9x6UM3cC0M3AZdJ8ZJ+IokXZOFTF2rCEj29wAidAADrHKcoXzos373YC4driKDGpCiIVVAgAE/lmsJxbto0WRRai+zxrHt2hoPE6gCZqlhb4DQOendrV3F4xSh4RGkd/Dyqns20s6gk8vI/Kjh0ZZWGGDfsLGmnDp3UtRYWQon9iurpR6OPLsGbqEMw6E/OKiRcpJHPWDwrV21hst+4scGI68NDr5Vm5wOUik4yZ1X2Ru/r3cKzcYnazcjV+4YbWI8Kp4iCa0RjPlDUpSf3pUaaDWpFFWzNEqrUl9gB8qasfsVDihrAoewukRAmnoRPP4UnKkY0QN0Lf6jlxpU4/uPSlLCKro+vy86iKb5Ldt2tuj22KshBVhxBXWa+iNzN6Bi8Kjn3oAYdGjUfr5185FuyP3xoz3S3h+4uC0+zIRWHgB2vEa+NZz6NMat0exbf2cLttlIkMCCO4iCKBtj4ZrZts2jpmtE6a5T2WPcwgx316Hg8Ut22GUghgCCNQQeBBob25gsssB3+BHOgxvbIdwyp0zds7Ri0CQOkcvGpbePkUOptEG2BziSKksu490eNdRTNXBGtiO28k+ArP2h2lIAj8IHVjoBPjS4fFn8akd/KpsFcDkSQAGlWPAaABiOJ5/sVllfx49meRuC4NDYGw1RhwK2eMfiuRqZ8Z+NZ+08U+Fx7EDMl1FII8TMcu/zouwbW/YxbYMomWBnWYJJ8ZrL2xs2zetAO0FDK5SQQOBXTU/2FKyhceP2cvHlqdy/QHba23bczcgR+cCCO/lQ5tv7SbKW4Rxcbkqaye88AKm3+3ZsWv4jXStrLqjywDTpEEmSDw14V5NZ2dmtuynRJMnSVB4xyNBGHuQzLM3xBGp/iu5mN3KPaTIYkkKQZWF7o68a+gtyN6Vx+ES5oSRluLxy3AO0p/fAivl9TE0e/ZTvC2ExYtuYt34Vl4ZX/wAtjroTOU+K9K0lj2i/lcqtkv2mboHAYksn/wDPebNb6K/vNaJ4ATJHdI5UJpdBOtzIRrOnUnSf3rX0vt/Y1vHYV7F0dlxxHFWHuuveDrXzJvBsK5hMQ9i6O0h48mU6q47iP1HKixRUmVknJKi9c2yRp94c+Cp9KSh/JXUzTFg33lcfebkfmb/yIrHe9HSpNt3W9qcwJJ1JA0k68fOsz2pJnTu1H1pCK4s6cpUx+JvEwIjv51CTTHuHz50wua1MHKyRhXK1Qkmlk1AbLSGku1U9v+5pGxR8qlE3osE60jVXF/umlLMeR8Iq6K3I64xNNzaU42m/K3oa77u/5T8qgHPokwryyjkDPkNf7UQ4ojKuZCDC5m11Z1zLx0ByldBQ9Zssp1UxzjjVn/q95RCkxBHaUNAZchK5wcpy6SNRyoJLd0bY57FbQcfZ5vocMfZXGzWiSRzNsE8dOCcPCvXrqretyNZHlFeH/Z5dRM5dAcwILErAT8uUmetF2Nx177v7LCPAdgjEHtW7Te8w1BMDTs666RxqSx2rG4RuCkar7OFpw34GPZJ0E9PSa3rGJaIXKp6gr8pqNN3LJwq27fbQDUkzmJGpjgPLhWDY3JCPr21PAEkMO7TjRYsrh8WbwyWvkbd43G0e37QciCB8zSpg3AlZX+VipA8DmmqNzYKWxKhljoxHyNZWOxZtnK6sDyzT8zx8q38i+zXcn0b/ALRlMm6qn+WSfA8J8NaobUIZSxuF2/DmMLPeFoft7UDuUQhnHETlRSeGd+UnkAT3Vo2Ut29bzi43IDRB3BeJ8SaHhlcXYK7b3bvYgCWLkGRMlf8ASNBA0rBxm7eJtnKxUI3vESBpAGYcf0r2vZV0XoChSO7RR4tEeQk1r3N07bjtdonyHwqvjHlO2J5443/TPnLF28PYjI3tro4sdLanuXmfEnyqp98lQqZUOs3GftEkzI17Pl417dvB9jFjENnzXEeIlSCCBwkMDNBeP+w7EJPs76P0DqU+IzfKh3/Yhsfo9Q3H2995wdq4WDMVyuV4e0Xsv5EifAisT7VdzPvlj2tsfx7IJX+ZD76GPUd/iaT7Pd2bmAstbuES7ZzlMrmjKcugPALxoyFwEVhu2y+LNnG1yj5hizb0y+2PNg5RB3LAlvE+VdRL9pm6n3XGFrak2r83FAk5Xn+IugMCSCP6u6uptTtXYpJNOi1dUk8JqrdwqH3rYPz68RRGuzE7/wB+VOGxk6t6j6Ur4J+h7zQfYGnYtj8h9W+tKNiWOS+pP1o0GwbZ5t6j6Uv+G7R5v6j6VPFl+/8AsnkxfQFjZNr/ANNT5H609dm2x/lJ6fWjJd2LXV/UfSnLuxa6v6j6VTw5fsiy4voEV2fajWyv+kT8q77pZ5IB4AD5caLxuza6v6j6Uv8Aha0eb+o/21PBkJ5cYI/d0HCPT9aUW16j4fqKLhura6v6j6VIN1bQ/Fc9V/21fgyFeXGBhw/9J9PrTlws/hHpRid07J4l/Vf9tKm6Nnq/qP8AbVeDITzYwSXDAkdlf1pzYFSdVHoP0owXda1+a5/qH0px3at9X9R9Kv8AHmV54AguzkOmX4D5Un/RlHunL3iV+K0Zru7b6v6j6U8bvW+reo+lX4JhfkQMjdzbF7CAgEXEJmGYyCeMEyfKiRN+VPv2WHepUj4kVT/6Hb/m9R9KQ7v2/wCb1H0q/DMv8iBdTeqwx4uv9Skj1Wlxe0rD24uXbTpEESIPWVOq+QrO/wAPW+r+o+ld/h631f1H0qfjzJ+TAHrmzbeGd/u922bNxSDZJBaP5H1JjvmkfEWiZ+7pPUO4PygUQnd231b1H0pp3btfzeo+lH48lUT8qPoo4HeO5bIyoCo5Z9R4dmifBb/L+NXXyzf+JNYn+GbXV/UfSpBsFIiW/wDb9KFYZgSzwfYYYffiwf8AMXwbsn0MVcTeKy/41PmKAjsC31b1H0ph3btfzfD6VbxZAPJjD+7iLb8x5HhUKqOtBFvYiqezcujwc/KrOR10F676r/toPBILzQCvGWbbxnyyOsc6WgHG7C9qZa/iNPyuFHwWuo/DMrzQ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hQSEBUUExQVFBUVFxcVFxUVGBgWFhgUFBYXFRUUGBQXHCYeFxwkGRcVHy8gJCcpLCwsGB4xNTAqNSYrLCkBCQoKDgwOGg8PGi0kHyQsLCwsLSwsLCwsKSwsLCwsLCwsLCwsLCwsLCwsLCwsLCwsKSwsLCwsLCwsLCwsLCwsLP/AABEIANwA5QMBIgACEQEDEQH/xAAcAAABBQEBAQAAAAAAAAAAAAAGAQIDBAUABwj/xABDEAACAQIDBQUFBgQFAwQDAAABAhEAAwQSIQUGMUFRImFxgZETMqGx0QcUQlLB8CNicuEWQ5LS8RWCslOiwuIkMzT/xAAaAQACAwEBAAAAAAAAAAAAAAACBAABAwUG/8QAKREAAgIBBAICAgICAwAAAAAAAAECEQMEEiExE0EiURRxMmEF8SOhsf/aAAwDAQACEQMRAD8ApoalU1ElSrTQBMhqZTUC1MtEUyVTThTFp6mrBHCnCkFPAqEsUGnimCnTVlWPFUsTt/D2yQ962pHEZh+lAm3N4XxVxghK2FMKAYzxIztHEHkDpQxjrjE5FnX8I1nyFLyzc0jVYuLZ7Ds/eGxfJW3dVmHFTKt45Tqa0ZrwRUgS2sTlMhhPSVJjWvW9z9vjEYZSTDLCsDxDDQeINHCd8MCUa6CGa6abNdNamYs0k0k11Qg7NSTSTSTUIOmkJpJpCahDi1JNITXVRYuakJpCaSahRxam5qU02ahZ011JNdVFmMtSLTFFSihNCRRUi0xalWrQLHrTxTBTxVlDxT6YKeKspjhQ7v3tY2cLlXRrx9mD0BEsfQEedEXKeAHy615pvDvBbxV0HOfZWycgiC0jVgOPrWeWW2IeONyIMHZ/h5dF/fOq9+2ioUsk52ibg6SOyvdx8Ypv3hSIGYj5+tPt4a+HDKog830QD1+Vc+6Ogo3+ie5uaMmb2pM6xGs+PlWVsPabYe//AEmCOsa+unHworxmMxFvD23a0s3SQBJAAA94+vCg6xhLl7EZQFzlgY4DSPOI1osUpPsmohCNbUe4q0ilmocI0osiDAkHjUsV0UzlnVwrorhVkOpKU0lQgtNNLTSahDppJpK6qsh011JNcTUIITTaU001C0Ia6urqhZlqtSKKaoqRRQhD1FSqKYoqVRUKFAqQCmgU8VCCingU1RUeMxQtqDxJMAd/0o0m3SBZT29cRrTWW1LqRA5A/inkeleZ7W3aa3dC2vcYnKTPYP5WPyNGdty5JMkkk6dKpY/N7NwkTBIHUjTiesxxp7JpYLHz2Yxyy3cGFursUtihavHLIJUzoWWDlB8NfI16ncwoW2AFHZ4KeE9/dXkdzaThcr6MsZLgADW2U9R72mkz0oj2PvsH/hYtgkf5g1RuhInp5fKuFrNPtlcejtaLUKtsgh362rNu3aZO2jl86mVIIiPdEE66a8tag2RuStq6LxcljDEDSGgjTyMUI727dT2gNm+bhBBDcgRHaAkgcKOt0N4fvWEF19HQlLnISoBzDxUg+M1emgu2BrcltRiM3i3ptYdWRXm7ouVYLKWEgkfGszdXfsXrnsbwyP8AgYkEMeakwIbp50NYHZ74i7cuaG9czXJdoFsFucAkEAgRHTpQ5tTCPavFW98QZUzPQg0fk+fYvsqHR7zXCoMC7taQ3FyuUUsszDECRPjVDbG8aYdltwXuNqEHJfzMeQ+JplySVsWSbdI1jSUCbV3svCQM06GLfZAk6drjFJhvtFdQM9vOI1IMMI7ognny41ks8WaPFJB2aQ1Dgccl60ty2cyOJB+YI5EGQR3VKa2syENJXVxoSxDSUtNmrIcaZTjTCaos411JS1dkKCipVFRoKlUVQQ9VqVVpgFSqKhQ4CngU0Vy4hZjMJ6SKhTGY3GpZttccwq/sADmTQttTab3eUaSq9ByE9SRqe7vqXfXFBlVFMlLiMw7gwzGe7T1NZb4gC4DxE+MiQPjT+GCitz7MJytlq3jcqAWwDxOUnXXWZFZOO2kwOX3RzzNB66SMpqbMCxKjLqeHSdII8KhvXGH8w79D/emWlRlfIP38TAKlZnhJ5dBy6VSLdkjqAVPPQ/QmtPabLlgLqddBw9OdZQSQBXPzxt0N43xZDXq32WXhewj4fgVcqcvHJeGjeM5h5CvKYow3A2hdwrPeSApEdoEhss+HMxx60nCMpcR7NG0uX0E+Js4fY33iLRxPtFAV2ye0T3gUJI9wkocwE6cOBFTc3dJ3uDF4sdoQbSH1Fxl5dQOuvSnbJxf33GJmGiTdYcRKEZRP9RX40eGs8GOXc1ya55xXGN8Pkr4zEi3be4dQis5jjCgmPhXlmyy966btzVnJYk6CegPQaDuEV6ZtvDNcw15F957bqviykDWhndHdRntq7QjkFCHMEFWIMA+BHl30OqlVB6THvbBvbOJiQgJYcW/CO4ciYmsDDX2hswkcJjn9YNeuYvdC2giBpr4k86EN5NkrbWV7OskClI5F0OT07rdZa+zHaB/jWCdARdUf1dlwB0kKfOjk0BfZrgj7a/djswtsHkSTmMeWX1o+NdPG/icma+Qw0kUpFcaIEbTTTqQ1CDGps09qZULENLSE11QsqqKkUUxRUiioWSKKbjcatm2XcgBRqT8qkQUEb87Yi+tkgwoDDvLZhoO6gnLai4q2ZW8e+V642W2xtp3aE9KGjjbkz7R5HPM0+s1sYzDSumrSYA1idYJ7hJ/5qguyyDDaTz/Wlt/2bvG/Q/D7ZuTmLFieObWev61rHa63EmIgQf7eHGhz2cA93zrsNcIbQx6frTun1Di6b4YtkxJ/sLMLf7s0gkd+mo+fpUj3HI//AFSx4dpYnlMkVi4LEsgluyv4WOhJ6henfW1axfZnQidR0PUdxrqqaasUcaKdzZNxzma1bHU5n/8AFTrWXtawEusFGiqokcP3rRUmPBnkYrOt7KS6x9oxBPuIsZiPzGdANDx5Cl9TKGOG5muFSnKkDuztmm9cgSFHvNxjw8aKLuNi0VC6BdANNFMcOXD4mon2FbQE9twxiEbge+AA1VnwyjgWXT3SWJHIhtI9K52PVwgn8exqWnlL2VdlbTazdF1HgqCZ68AFI5zz/tXrW723FxdgXFGU+66c0cAEr8QR3EV5OthFMQI7h9NR516zsz2FjCIVy2rQQNLGPeEyzHiSfWjjmWXoCeNwNKocVsK1iFILHMCwVhJEmZJA5gk8ec0B7179h19nhXYDXPcAKk9FUnUDiSdOUVofZZtwDDMj/hY+JVzmB/1Fh5VjrMMoxWT6/wDP9juhnTcH7Nnb2xfZYezaS9cEvlL5jJAEmCZPHShvHbJNpO3eNydAGM8ec6Vubz7SDsmW4QqkkLlBIIj8Sk6d1Cm820M9p+mUj4RXMXPB051FWwn3RtLasZcySzE5VI0AAUAgc4FbxFfPoTSav29o3gIF24B0DsB6TXcwYJSVI4GWW6Tke5RTTXjeAxd137V26cqltbj8vPvo93f3wF22ntVKn3Tc0yMRwPdIH7FXlh43TAScuglNJSzTSazKGtTaU02agQhNdXGuqFkC1KlRLUyCoQW9eCIzNoFBJ8BrXnm2dpC9dF0wuhy5vUD0oj3y2iVti3wDaseoH4e+a89xZa4ubXKp58STpw5Utllbo2xqlYzZ20ct1S0le1mEwSGUg+evGtO/dLWSe1pIUkcYY6eI0Neo/Y/u9hjs8XWtK9y61zMWAYhVdkCieHCtLf3DW0s27Qw+QZ50QZeA/EP16UtNjuKDqvs8Fa4MpAkcNDxzDT61Vt3MrA9D8qOd+th2bVtWtgKxOZoA1mRH60CcTW2OXtCuaG10zTe2rmWYsepM1Zw1zLwOg4j4RTLOzECiT2ufMfEVG2D/AJ9O5f8A7V2HnjX9iPjbL+YMVUkZZBY/yTrp4USpsq09w3C6EaEDlIAEd4HpQeuGEHtE9BEAd/Mk1s7l7Na/dFv8ROWSdJHM+Qrm62e5Joc00KbQR3cMLq5bYKGNARpPGdB8fShu8WjIy6zyLDrrMme7zPOvXX3fwWEthroa48cS7KCQNSFGgA1rDwey7V9nuJZcwubMzCMsSAsATIg68q5ltHQWNMAdqbGyWhckkCDr/asLaO2rmIyB2OS2oRF5AKIBjmx5mi/ePai3LF4IrKFBAJ6iK8/ttpXZ/wAXFOTchHWUmkiU8CP3Irf3Jx/srisdBqhJ6NET17QHqaHkuAEEiRIJExI5ieVSYTGw50EE8BOndrr612ZrHkltn1JOIkpSjUo9p2H+822LobtWrZEQHUDTyjShLaGIa4uQSZ4+VEmE28jpbF5S68JXVgVgQQdCSIPGda1r2N2etwqMwb3B/DMZzpq3AQTB6Qa89k/x+oxSrZf9o661OLLH+Vf0/R53i8OqhAPfIOcQeoykeI5VXxeGa05tuCrDiDxE6j4EVNtJj7Zv5Tl04dnQx11mruztim8hY3CuY/lzEkTrmzD/AJrvpvHCNHJbV8lfY94LdgiQyup81n9KL9ibN9paWYiYKjsntCBDAjLBiPChDaWA+7XVAbOMoeYy6SylYk/lPOi7ZmPyqCuoMSOqkSCDypPWLdJSNcMlF/s2sNjvYMbbksoUNEEsO1kaCBBAMEjlm5c9bD4lbi5kYMOo6jiD0PdQxitsySSocycrNoyqQsgeMT5edZ1rab2nJQwzQSOR/qB4d3OIpCD9GuXGlHd7Do001nbK22t6UJAuKJKjmOon9jzrQNaC4hrqQmuqFkS0Fb0b73FuNaw5ChNGeASWHELOgA4TE8aLsZiRbtO54IrN/pE141cYnU6k6k951PxoJMtE+K2lduGblx359pifQHQVyY2SJEgakTz61Uq3s6+ikl0zdB6g/MVnSbDTaPQPsx379jcexdIS1cOZX4ezY9lvBTAJPIyeZg63pwhAz/edD2o9o7af9zFevKvBLOJITLJBBkREHjxngdePMaU685HY9o0RwOYL4BZgj0FZTwp9DOLUuCp8m3vft9b0IhzAHV+I05A8/HhQ1bBJ0pIrlaDIooxUVRhObm7Zp3MQedQNiKrG8TTY61pYFltMVXs/2c7Fs3cNh8RbSHRWL3FCjtqcjIwAm4SczZiZHZjQ15DhdmQJYa9DwFbuwdsHCuCGYWiwL21uNbDRwIymJ0HiBBoMsXKJphzKEuT6B9oOBAJOk93zqj94SwjKLbkE9pkVnJJERABgAczoKzNlb12MSv8ADcEx7sww7iOVP2rjrwtn2be9plCAnvliYjyFc/c06OtBKXR5vvHeX7reCggahZEGCcsEV5rNGu+u0iFCMZd3zGBGimToNOMUFXeM10tHLZGznax3kr6EzUto60wNGtKGkz5zTkcr3JibXAYbpYEXkxDG/Ztmxb9sqXT77iYyg6aREwdWWsm7iiqyDry6z1rLS5W3jd1MWlr2jYdwsSToSAeqA5h5jSuvHVRjFuUlz0Y+JyfC6M3ClSChWWYqFfMRl1E9ng2k0UbHvQpQ20QKNHF4NrI7LKGMSCTMDh30ObGtg3ATyjXpymt9sW+RM2gQFVBZWOUweKaASOHea5+TI9ypWvfPQbqnZl7zYpGdIMsqlGEMIhywHaAn3jVrYG0A1oKTBUxPdxHzisLbNybp04BQe8x9CB5V2wkDYi2hYqHZUJEEjMYBg95HxrDJnbSj6CUeAxOICgtwABJJ6AcqzrDs0OykEkMF1LMT7sjj4KOQkkCodtB7J9jdBzSCdDDqNRk/MDw9Qa0thq6287BkY6yQWck8ZJU5OWgigXLK6RA9z2N0P+MdqFU5gx4gmSPKjXY+1Bfsi4BlMkEHkVMfQ+dB+07RiQTr1gz4yJq/uViSHuWiQQQLngwhW0JMSMvpVMtBdXU2aSqLBrfbaHs8IV/FdIQeHFj6CPOvNGNE2/OPz4nIOFpcv/c3ab/4jyoYNZPsJdCVLhroDSRPd3jUVFXKdaGyB7uD9m1zaVxr7g28KHbUaFzM+zToBzbyGvA72xuxhLNhrdnC2M2XKCyqSQNffaWnvnpQbsP7Zr2DwFvCWMPaGQMPaOWObMzMWyLEHtdTQ5jN9sRdYl3ChjrkB0noCTS+SE5dDOKUI9ibT3VyI1zPZtAKTkNxmYkfhWFIk8AJociibeXB20sW2DB2bUODMzx150NCjxNtcgZklLg4Vb2dhS7T+FdSe8cqhw1jO0cuZ7q3LYCgAaAVsheTolJqubCk6ifGabcv60wXJqzIv7KxKYe8l7Ir+zk5WLBYZSp1BkaHlzAr0Ld7eddosbFtcVahczujW2too4fxLi5jJ0GknyMeXMJOvAaxymvY9xdlrhsMgPvMBib7c4ibVoeAjxhutLZ0qv2dDRSm5UujLxP2S2LlwvcvYgnvNvhxiQg+FaVncrZ+Htn/APHRhza5/EPq0x5RRBidsextO90hVtIXuf1v2sg8F49ZFeM7a3tv4jMQxtoxGVBxg82I+VYw3z4Q3lePF8muRm+ezsIMRbXDQM5OdZMDUAEa9kROlZC4AJcZSsx+L3ljllNTHDqCSAAx58a5m0/f7inYpqrZysmRSbpULg74sXc6hcy9pS6q4EayFIgGRx40YbO+01mIW6igtpnXhmPVDw6cT4UA4l5K9w19ar3m0qpwU+y8WWUOja2piEtYlyRo8OuSPxcQQejT8KjtYpr75LKEtHvMRCjmxAHLx8jWdg9rlBBk9/OOlb2wNpA5yABmZVMAAlQJPDnq3wp3TJSqEgMrVuSRewn2eoyy9y4zcSVygT4EEn1rPxe6v3e4j23LZHRsrAAmGHA8Jo92fjOxIrI3gukrxGUnUc54gju4U9PT464QsskhMZjRceWMwTlHIA8hBjprVbEXgeAIHSh2/te9aP5kJjKwkA8wG4jnFWxttGSVOvDKeRPWk5pwN0rOxFhZkkKKJ92tmi2rXIg3IGvHIoMGOUkn4Vk7s7EF5vvF3tAGLangSv8AmHrrw5aE9KLWasAh1dTM9dVFnle9WHZMXdzfiOcd6tw+RHlWMaLftCtAXLLc2VlP/aQR/wCRoS/cVkwhtLFOyaxB8I/c1KuDuHhbc+Cn6d4qqLI5prU90K6MCD0Ig+hqOoQcbxy5Z0BkDoTTTSGlYVRDS2ckLPXWruaqmH0A8K649GYPliu2pqFiejelJlPGY76jGJfkZioWkK93SJI8Qa9EwO/63Eb+IEYCycoMAlNGUZveIyjh1rzr77cHGPMU040niqnyrGcFPsZw5pYnwHe+O8avh7iC5mN24GBBkMvY10/oM+NB1vEGo8Bgnv3Alq0Xc65V+Z5Ad5rff7OsatvObEAGIFxS2v4tDEeJmpCKgqCzZHmlbRmJiDzpWxIrbX7L8ScnbtqWjQs0qDMTAg8OANS3vs2u2lY3LoMLmAQcdY1Jot6MVibBO62vDXpVvaO7163YW8w7J94Dik8M3j15HSjnY25GRLbZQWiWc6nyngPCiVMCAmVgCCIIIkEHQgihc+TVYqXJ4Oa1Nj4sKCOeYQO+NK3N7txzZY3MOM1s6lOLJ4fmHx8aGNnmLg/eopnTyrImY5I8UeibKxkCCf3z+VM2ldDJ/NOonXKQRMenrWRs+/LDwNWsTjkEAsAY14TxnU9OHpXZnNKPLEoxbdIwcYhJFsnKrugLETCyQG8p+FFOD+z6ynvu9zqNEUnwGvxoe2phi3Zg68xB0bXr0ouTeVSQCpHfIrjZc2Pe+ToQwZNvRsIoVQqgAAAADQADQADpTS1V7GNV+BnSfpUhaopJ9ANNcMfmrqjzV1QgG7WQ4u8A3Zs2yVXkzmYdgeQ0Pp36SYbBpbT3QsTOgDTqQI4E6oJ69KvPqDI117LcD2VGh5cY82qhtp+xmBICuhJPvLqhnvEA+fhWm1IIuqVGWBxiOhJGYSOUBB61S2ntD2bBBoSpaOYVSoCg9GysaedoLmMEe95GFEQfIeQNDW2saWuKZPZXKJ4iOIJ5/WpKVIsv4xUcQ4jLzBgAQY8dQB51R2fspHcqWzQNBovmdTp/aqlh2dgq6yRpykcz3fStizbFrRSCT77EatEgqByE1k2u2RJt0i1Zw9u3JRQQCBm4DTU9oyW6aGNe6ocZc9p2YDAnnEeM8oHTpTNDPMDXxqJLusmsJ5X6GI40uzltgTpwMf3pHWdDy4c6S60R1INM9rK68jqefdWVs0pdUMuYItwMd3L+1Nt2Mn1q2r8O/TzqUr2TPKRp4H9aJZGuzGWGL64Mu8Ypdg7GbGYq3YQwbhgsRIVQMzuRzhQTFO+6PdZUtgFmYKoJCyzaAZmgAz1Nez7H3Uw+BtzZT+KzpZN1tbhzRnM/hB4QI860clRisbTo3d390rGEshLKwIGZj77n8ztz8OA5CrOOK2kJB8qnv4iNOmlZd2/ddytuyTlj+I4GSSAeySdY4TBPGgf9jGLG5spXsDddV9mACQGUtoDlY3DHTkJ4aiomwmIv51uWltDKApLySzMGIIHADKNRxmtrD7DutlN2/BBJKqAwIMHIWflKjgAaZtlGRFuZyWQktwAKD3gcoA04itMcYTTY4sML4dkGCtGzZCXCCRIkSZ1OUARM68Kp4u4GBA4ip8LeNxWvc7gHs1/LbM5T4tx8IrS2XYRhkImBrPGe/wA6PxKXRc9NFcgfcuB01/pPjMV5zvRu+1m6bolkYkn+Xl6cPCi/aO0hhsbestqmaFPiARPeB8qbjb5uhbdsFmuMqhRwLOcokwYAgk909KXjN43YnLHu+LBDA3CBmgmeABE66c6Itm7h37ye1KMBJOumnUTq1Eqbg2MPdS9dZQihVClsqPdkk9qNFgKABxM8uPp2Fu23w5ZY5KRzXWI/elZ5cs87tsYxwhgXCt/Z88YsexOUq4MzHLTr14dOVRpDElpBjQzHDlw+Rr0bfDYyXlJAAIkz4CJ9AK879k0prK6yOMcRr6UnY9/JDNl49luSYIPLmRy/5ots4tWGh8uY8aCbw/iiOIE6cufDuJ+NWdjbRi6skwT3c+p5686cxTr9HN1GK+QxzUtQZ5rqds54JYXa5CTdWQc2ijQhtdV4qfeHnS4vErdVgpza8NNAREjyM9dWFQ3tVYHWevEGquyUyq2kksQZ5RwrJZ5VyNyw8pInTCtDKp1jLm4SR/KDp++grDxGGIbINSOJ5UR+06cdaHsQx9s3WaHyOTKliUUW8NhfZiZk/ADw50/PPWo7l7NB7tf+KY7EDQ6UHL7NElHona7y+NNDjxqJKlAj9/uaEu7Ir1yWrj9aY/GlRtaIGx9q92Y6aj9aul5Ukcx/as1ND8KsYa72SPEVTRaZX9roIMc5mIg6GeVesbrbN2ljrVt3uLatSH9o6dp4iCiaGP5jA6TQj9ley8PfxyDE6hEzpbb3bjgjQzxC8cvPwBr6HxQGURyqpukSKvllLDbORePaPU9escqmvXlUVj7S2mbWp4Dj4ULbW3vzyloNceJIQTlUmMx7qW3NuhmGKwpXage5lXU6nwA4mqO895TYvZyAjAISdOwx7WvXKD61l7ItMgzW1e9cOjOFYIF/IpYAHUanuFWNo7FvYp0R7eS2slpIbMxjXQngK6GKLjBquWNRgosg2Btc3iSrBQWmAvtHygQFAnLbAAGpnwFE+FwSW1Z1DSTmZmMk/oBUOF2Tawy9nsx5z5VDj9ouyERCa6nielML4L5dkk938TyLfdHuXrjpxZ58h/wKufZOL13Hr2CyW1uZ2YHKrFcogxGeWGnQtRBs3dwYrEyw7CzE8Cw1JPkD8a9F2QqITbQAezUaARxJ5eVc/tWxLM/+Xgl2rgEeyUYQIiQYI0IkEa8CR50NjEJg8OmHsW2ciAJPATKjyMeFT7S2+yOVuLlEwLiE9knQMQ3D4jWq9rZzAE3WW4CNTESY1MedA5XwbeOlb9gvj9u+2WREGfd1GccZ5g9x6UM3cC0M3AZdJ8ZJ+IokXZOFTF2rCEj29wAidAADrHKcoXzos373YC4driKDGpCiIVVAgAE/lmsJxbto0WRRai+zxrHt2hoPE6gCZqlhb4DQOendrV3F4xSh4RGkd/Dyqns20s6gk8vI/Kjh0ZZWGGDfsLGmnDp3UtRYWQon9iurpR6OPLsGbqEMw6E/OKiRcpJHPWDwrV21hst+4scGI68NDr5Vm5wOUik4yZ1X2Ru/r3cKzcYnazcjV+4YbWI8Kp4iCa0RjPlDUpSf3pUaaDWpFFWzNEqrUl9gB8qasfsVDihrAoewukRAmnoRPP4UnKkY0QN0Lf6jlxpU4/uPSlLCKro+vy86iKb5Ldt2tuj22KshBVhxBXWa+iNzN6Bi8Kjn3oAYdGjUfr5185FuyP3xoz3S3h+4uC0+zIRWHgB2vEa+NZz6NMat0exbf2cLttlIkMCCO4iCKBtj4ZrZts2jpmtE6a5T2WPcwgx316Hg8Ut22GUghgCCNQQeBBob25gsssB3+BHOgxvbIdwyp0zds7Ri0CQOkcvGpbePkUOptEG2BziSKksu490eNdRTNXBGtiO28k+ArP2h2lIAj8IHVjoBPjS4fFn8akd/KpsFcDkSQAGlWPAaABiOJ5/sVllfx49meRuC4NDYGw1RhwK2eMfiuRqZ8Z+NZ+08U+Fx7EDMl1FII8TMcu/zouwbW/YxbYMomWBnWYJJ8ZrL2xs2zetAO0FDK5SQQOBXTU/2FKyhceP2cvHlqdy/QHba23bczcgR+cCCO/lQ5tv7SbKW4Rxcbkqaye88AKm3+3ZsWv4jXStrLqjywDTpEEmSDw14V5NZ2dmtuynRJMnSVB4xyNBGHuQzLM3xBGp/iu5mN3KPaTIYkkKQZWF7o68a+gtyN6Vx+ES5oSRluLxy3AO0p/fAivl9TE0e/ZTvC2ExYtuYt34Vl4ZX/wAtjroTOU+K9K0lj2i/lcqtkv2mboHAYksn/wDPebNb6K/vNaJ4ATJHdI5UJpdBOtzIRrOnUnSf3rX0vt/Y1vHYV7F0dlxxHFWHuuveDrXzJvBsK5hMQ9i6O0h48mU6q47iP1HKixRUmVknJKi9c2yRp94c+Cp9KSh/JXUzTFg33lcfebkfmb/yIrHe9HSpNt3W9qcwJJ1JA0k68fOsz2pJnTu1H1pCK4s6cpUx+JvEwIjv51CTTHuHz50wua1MHKyRhXK1Qkmlk1AbLSGku1U9v+5pGxR8qlE3osE60jVXF/umlLMeR8Iq6K3I64xNNzaU42m/K3oa77u/5T8qgHPokwryyjkDPkNf7UQ4ojKuZCDC5m11Z1zLx0ByldBQ9Zssp1UxzjjVn/q95RCkxBHaUNAZchK5wcpy6SNRyoJLd0bY57FbQcfZ5vocMfZXGzWiSRzNsE8dOCcPCvXrqretyNZHlFeH/Z5dRM5dAcwILErAT8uUmetF2Nx177v7LCPAdgjEHtW7Te8w1BMDTs666RxqSx2rG4RuCkar7OFpw34GPZJ0E9PSa3rGJaIXKp6gr8pqNN3LJwq27fbQDUkzmJGpjgPLhWDY3JCPr21PAEkMO7TjRYsrh8WbwyWvkbd43G0e37QciCB8zSpg3AlZX+VipA8DmmqNzYKWxKhljoxHyNZWOxZtnK6sDyzT8zx8q38i+zXcn0b/ALRlMm6qn+WSfA8J8NaobUIZSxuF2/DmMLPeFoft7UDuUQhnHETlRSeGd+UnkAT3Vo2Ut29bzi43IDRB3BeJ8SaHhlcXYK7b3bvYgCWLkGRMlf8ASNBA0rBxm7eJtnKxUI3vESBpAGYcf0r2vZV0XoChSO7RR4tEeQk1r3N07bjtdonyHwqvjHlO2J5443/TPnLF28PYjI3tro4sdLanuXmfEnyqp98lQqZUOs3GftEkzI17Pl417dvB9jFjENnzXEeIlSCCBwkMDNBeP+w7EJPs76P0DqU+IzfKh3/Yhsfo9Q3H2995wdq4WDMVyuV4e0Xsv5EifAisT7VdzPvlj2tsfx7IJX+ZD76GPUd/iaT7Pd2bmAstbuES7ZzlMrmjKcugPALxoyFwEVhu2y+LNnG1yj5hizb0y+2PNg5RB3LAlvE+VdRL9pm6n3XGFrak2r83FAk5Xn+IugMCSCP6u6uptTtXYpJNOi1dUk8JqrdwqH3rYPz68RRGuzE7/wB+VOGxk6t6j6Ur4J+h7zQfYGnYtj8h9W+tKNiWOS+pP1o0GwbZ5t6j6Uv+G7R5v6j6VPFl+/8AsnkxfQFjZNr/ANNT5H609dm2x/lJ6fWjJd2LXV/UfSnLuxa6v6j6VTw5fsiy4voEV2fajWyv+kT8q77pZ5IB4AD5caLxuza6v6j6Uv8Aha0eb+o/21PBkJ5cYI/d0HCPT9aUW16j4fqKLhura6v6j6VIN1bQ/Fc9V/21fgyFeXGBhw/9J9PrTlws/hHpRid07J4l/Vf9tKm6Nnq/qP8AbVeDITzYwSXDAkdlf1pzYFSdVHoP0owXda1+a5/qH0px3at9X9R9Kv8AHmV54AguzkOmX4D5Un/RlHunL3iV+K0Zru7b6v6j6U8bvW+reo+lX4JhfkQMjdzbF7CAgEXEJmGYyCeMEyfKiRN+VPv2WHepUj4kVT/6Hb/m9R9KQ7v2/wCb1H0q/DMv8iBdTeqwx4uv9Skj1Wlxe0rD24uXbTpEESIPWVOq+QrO/wAPW+r+o+ld/h631f1H0qfjzJ+TAHrmzbeGd/u922bNxSDZJBaP5H1JjvmkfEWiZ+7pPUO4PygUQnd231b1H0pp3btfzeo+lH48lUT8qPoo4HeO5bIyoCo5Z9R4dmifBb/L+NXXyzf+JNYn+GbXV/UfSpBsFIiW/wDb9KFYZgSzwfYYYffiwf8AMXwbsn0MVcTeKy/41PmKAjsC31b1H0ph3btfzfD6VbxZAPJjD+7iLb8x5HhUKqOtBFvYiqezcujwc/KrOR10F676r/toPBILzQCvGWbbxnyyOsc6WgHG7C9qZa/iNPyuFHwWuo/DMrzQ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jpeg;base64,/9j/4AAQSkZJRgABAQAAAQABAAD/2wCEAAkGBhQSEBUUExQVFBUVFxcVFxUVGBgWFhgUFBYXFRUUGBQXHCYeFxwkGRcVHy8gJCcpLCwsGB4xNTAqNSYrLCkBCQoKDgwOGg8PGi0kHyQsLCwsLSwsLCwsKSwsLCwsLCwsLCwsLCwsLCwsLCwsLCwsKSwsLCwsLCwsLCwsLCwsLP/AABEIANwA5QMBIgACEQEDEQH/xAAcAAABBQEBAQAAAAAAAAAAAAAGAQIDBAUABwj/xABDEAACAQIDBQUFBgQFAwQDAAABAhEAAwQSIQUGMUFRImFxgZETMqGx0QcUQlLB8CNicuEWQ5LS8RWCslOiwuIkMzT/xAAaAQACAwEBAAAAAAAAAAAAAAACBAABAwUG/8QAKREAAgIBBAICAgICAwAAAAAAAAECEQMEEiExE0EiURRxMmEF8SOhsf/aAAwDAQACEQMRAD8ApoalU1ElSrTQBMhqZTUC1MtEUyVTThTFp6mrBHCnCkFPAqEsUGnimCnTVlWPFUsTt/D2yQ962pHEZh+lAm3N4XxVxghK2FMKAYzxIztHEHkDpQxjrjE5FnX8I1nyFLyzc0jVYuLZ7Ds/eGxfJW3dVmHFTKt45Tqa0ZrwRUgS2sTlMhhPSVJjWvW9z9vjEYZSTDLCsDxDDQeINHCd8MCUa6CGa6abNdNamYs0k0k11Qg7NSTSTSTUIOmkJpJpCahDi1JNITXVRYuakJpCaSahRxam5qU02ahZ011JNdVFmMtSLTFFSihNCRRUi0xalWrQLHrTxTBTxVlDxT6YKeKspjhQ7v3tY2cLlXRrx9mD0BEsfQEedEXKeAHy615pvDvBbxV0HOfZWycgiC0jVgOPrWeWW2IeONyIMHZ/h5dF/fOq9+2ioUsk52ibg6SOyvdx8Ypv3hSIGYj5+tPt4a+HDKog830QD1+Vc+6Ogo3+ie5uaMmb2pM6xGs+PlWVsPabYe//AEmCOsa+unHworxmMxFvD23a0s3SQBJAAA94+vCg6xhLl7EZQFzlgY4DSPOI1osUpPsmohCNbUe4q0ilmocI0osiDAkHjUsV0UzlnVwrorhVkOpKU0lQgtNNLTSahDppJpK6qsh011JNcTUIITTaU001C0Ia6urqhZlqtSKKaoqRRQhD1FSqKYoqVRUKFAqQCmgU8VCCingU1RUeMxQtqDxJMAd/0o0m3SBZT29cRrTWW1LqRA5A/inkeleZ7W3aa3dC2vcYnKTPYP5WPyNGdty5JMkkk6dKpY/N7NwkTBIHUjTiesxxp7JpYLHz2Yxyy3cGFursUtihavHLIJUzoWWDlB8NfI16ncwoW2AFHZ4KeE9/dXkdzaThcr6MsZLgADW2U9R72mkz0oj2PvsH/hYtgkf5g1RuhInp5fKuFrNPtlcejtaLUKtsgh362rNu3aZO2jl86mVIIiPdEE66a8tag2RuStq6LxcljDEDSGgjTyMUI727dT2gNm+bhBBDcgRHaAkgcKOt0N4fvWEF19HQlLnISoBzDxUg+M1emgu2BrcltRiM3i3ptYdWRXm7ouVYLKWEgkfGszdXfsXrnsbwyP8AgYkEMeakwIbp50NYHZ74i7cuaG9czXJdoFsFucAkEAgRHTpQ5tTCPavFW98QZUzPQg0fk+fYvsqHR7zXCoMC7taQ3FyuUUsszDECRPjVDbG8aYdltwXuNqEHJfzMeQ+JplySVsWSbdI1jSUCbV3svCQM06GLfZAk6drjFJhvtFdQM9vOI1IMMI7ognny41ks8WaPFJB2aQ1Dgccl60ty2cyOJB+YI5EGQR3VKa2syENJXVxoSxDSUtNmrIcaZTjTCaos411JS1dkKCipVFRoKlUVQQ9VqVVpgFSqKhQ4CngU0Vy4hZjMJ6SKhTGY3GpZttccwq/sADmTQttTab3eUaSq9ByE9SRqe7vqXfXFBlVFMlLiMw7gwzGe7T1NZb4gC4DxE+MiQPjT+GCitz7MJytlq3jcqAWwDxOUnXXWZFZOO2kwOX3RzzNB66SMpqbMCxKjLqeHSdII8KhvXGH8w79D/emWlRlfIP38TAKlZnhJ5dBy6VSLdkjqAVPPQ/QmtPabLlgLqddBw9OdZQSQBXPzxt0N43xZDXq32WXhewj4fgVcqcvHJeGjeM5h5CvKYow3A2hdwrPeSApEdoEhss+HMxx60nCMpcR7NG0uX0E+Js4fY33iLRxPtFAV2ye0T3gUJI9wkocwE6cOBFTc3dJ3uDF4sdoQbSH1Fxl5dQOuvSnbJxf33GJmGiTdYcRKEZRP9RX40eGs8GOXc1ya55xXGN8Pkr4zEi3be4dQis5jjCgmPhXlmyy966btzVnJYk6CegPQaDuEV6ZtvDNcw15F957bqviykDWhndHdRntq7QjkFCHMEFWIMA+BHl30OqlVB6THvbBvbOJiQgJYcW/CO4ciYmsDDX2hswkcJjn9YNeuYvdC2giBpr4k86EN5NkrbWV7OskClI5F0OT07rdZa+zHaB/jWCdARdUf1dlwB0kKfOjk0BfZrgj7a/djswtsHkSTmMeWX1o+NdPG/icma+Qw0kUpFcaIEbTTTqQ1CDGps09qZULENLSE11QsqqKkUUxRUiioWSKKbjcatm2XcgBRqT8qkQUEb87Yi+tkgwoDDvLZhoO6gnLai4q2ZW8e+V642W2xtp3aE9KGjjbkz7R5HPM0+s1sYzDSumrSYA1idYJ7hJ/5qguyyDDaTz/Wlt/2bvG/Q/D7ZuTmLFieObWev61rHa63EmIgQf7eHGhz2cA93zrsNcIbQx6frTun1Di6b4YtkxJ/sLMLf7s0gkd+mo+fpUj3HI//AFSx4dpYnlMkVi4LEsgluyv4WOhJ6henfW1axfZnQidR0PUdxrqqaasUcaKdzZNxzma1bHU5n/8AFTrWXtawEusFGiqokcP3rRUmPBnkYrOt7KS6x9oxBPuIsZiPzGdANDx5Cl9TKGOG5muFSnKkDuztmm9cgSFHvNxjw8aKLuNi0VC6BdANNFMcOXD4mon2FbQE9twxiEbge+AA1VnwyjgWXT3SWJHIhtI9K52PVwgn8exqWnlL2VdlbTazdF1HgqCZ68AFI5zz/tXrW723FxdgXFGU+66c0cAEr8QR3EV5OthFMQI7h9NR516zsz2FjCIVy2rQQNLGPeEyzHiSfWjjmWXoCeNwNKocVsK1iFILHMCwVhJEmZJA5gk8ec0B7179h19nhXYDXPcAKk9FUnUDiSdOUVofZZtwDDMj/hY+JVzmB/1Fh5VjrMMoxWT6/wDP9juhnTcH7Nnb2xfZYezaS9cEvlL5jJAEmCZPHShvHbJNpO3eNydAGM8ec6Vubz7SDsmW4QqkkLlBIIj8Sk6d1Cm820M9p+mUj4RXMXPB051FWwn3RtLasZcySzE5VI0AAUAgc4FbxFfPoTSav29o3gIF24B0DsB6TXcwYJSVI4GWW6Tke5RTTXjeAxd137V26cqltbj8vPvo93f3wF22ntVKn3Tc0yMRwPdIH7FXlh43TAScuglNJSzTSazKGtTaU02agQhNdXGuqFkC1KlRLUyCoQW9eCIzNoFBJ8BrXnm2dpC9dF0wuhy5vUD0oj3y2iVti3wDaseoH4e+a89xZa4ubXKp58STpw5Utllbo2xqlYzZ20ct1S0le1mEwSGUg+evGtO/dLWSe1pIUkcYY6eI0Neo/Y/u9hjs8XWtK9y61zMWAYhVdkCieHCtLf3DW0s27Qw+QZ50QZeA/EP16UtNjuKDqvs8Fa4MpAkcNDxzDT61Vt3MrA9D8qOd+th2bVtWtgKxOZoA1mRH60CcTW2OXtCuaG10zTe2rmWYsepM1Zw1zLwOg4j4RTLOzECiT2ufMfEVG2D/AJ9O5f8A7V2HnjX9iPjbL+YMVUkZZBY/yTrp4USpsq09w3C6EaEDlIAEd4HpQeuGEHtE9BEAd/Mk1s7l7Na/dFv8ROWSdJHM+Qrm62e5Joc00KbQR3cMLq5bYKGNARpPGdB8fShu8WjIy6zyLDrrMme7zPOvXX3fwWEthroa48cS7KCQNSFGgA1rDwey7V9nuJZcwubMzCMsSAsATIg68q5ltHQWNMAdqbGyWhckkCDr/asLaO2rmIyB2OS2oRF5AKIBjmx5mi/ePai3LF4IrKFBAJ6iK8/ttpXZ/wAXFOTchHWUmkiU8CP3Irf3Jx/srisdBqhJ6NET17QHqaHkuAEEiRIJExI5ieVSYTGw50EE8BOndrr612ZrHkltn1JOIkpSjUo9p2H+822LobtWrZEQHUDTyjShLaGIa4uQSZ4+VEmE28jpbF5S68JXVgVgQQdCSIPGda1r2N2etwqMwb3B/DMZzpq3AQTB6Qa89k/x+oxSrZf9o661OLLH+Vf0/R53i8OqhAPfIOcQeoykeI5VXxeGa05tuCrDiDxE6j4EVNtJj7Zv5Tl04dnQx11mruztim8hY3CuY/lzEkTrmzD/AJrvpvHCNHJbV8lfY94LdgiQyup81n9KL9ibN9paWYiYKjsntCBDAjLBiPChDaWA+7XVAbOMoeYy6SylYk/lPOi7ZmPyqCuoMSOqkSCDypPWLdJSNcMlF/s2sNjvYMbbksoUNEEsO1kaCBBAMEjlm5c9bD4lbi5kYMOo6jiD0PdQxitsySSocycrNoyqQsgeMT5edZ1rab2nJQwzQSOR/qB4d3OIpCD9GuXGlHd7Do001nbK22t6UJAuKJKjmOon9jzrQNaC4hrqQmuqFkS0Fb0b73FuNaw5ChNGeASWHELOgA4TE8aLsZiRbtO54IrN/pE141cYnU6k6k951PxoJMtE+K2lduGblx359pifQHQVyY2SJEgakTz61Uq3s6+ikl0zdB6g/MVnSbDTaPQPsx379jcexdIS1cOZX4ezY9lvBTAJPIyeZg63pwhAz/edD2o9o7af9zFevKvBLOJITLJBBkREHjxngdePMaU685HY9o0RwOYL4BZgj0FZTwp9DOLUuCp8m3vft9b0IhzAHV+I05A8/HhQ1bBJ0pIrlaDIooxUVRhObm7Zp3MQedQNiKrG8TTY61pYFltMVXs/2c7Fs3cNh8RbSHRWL3FCjtqcjIwAm4SczZiZHZjQ15DhdmQJYa9DwFbuwdsHCuCGYWiwL21uNbDRwIymJ0HiBBoMsXKJphzKEuT6B9oOBAJOk93zqj94SwjKLbkE9pkVnJJERABgAczoKzNlb12MSv8ADcEx7sww7iOVP2rjrwtn2be9plCAnvliYjyFc/c06OtBKXR5vvHeX7reCggahZEGCcsEV5rNGu+u0iFCMZd3zGBGimToNOMUFXeM10tHLZGznax3kr6EzUto60wNGtKGkz5zTkcr3JibXAYbpYEXkxDG/Ztmxb9sqXT77iYyg6aREwdWWsm7iiqyDry6z1rLS5W3jd1MWlr2jYdwsSToSAeqA5h5jSuvHVRjFuUlz0Y+JyfC6M3ClSChWWYqFfMRl1E9ng2k0UbHvQpQ20QKNHF4NrI7LKGMSCTMDh30ObGtg3ATyjXpymt9sW+RM2gQFVBZWOUweKaASOHea5+TI9ypWvfPQbqnZl7zYpGdIMsqlGEMIhywHaAn3jVrYG0A1oKTBUxPdxHzisLbNybp04BQe8x9CB5V2wkDYi2hYqHZUJEEjMYBg95HxrDJnbSj6CUeAxOICgtwABJJ6AcqzrDs0OykEkMF1LMT7sjj4KOQkkCodtB7J9jdBzSCdDDqNRk/MDw9Qa0thq6287BkY6yQWck8ZJU5OWgigXLK6RA9z2N0P+MdqFU5gx4gmSPKjXY+1Bfsi4BlMkEHkVMfQ+dB+07RiQTr1gz4yJq/uViSHuWiQQQLngwhW0JMSMvpVMtBdXU2aSqLBrfbaHs8IV/FdIQeHFj6CPOvNGNE2/OPz4nIOFpcv/c3ab/4jyoYNZPsJdCVLhroDSRPd3jUVFXKdaGyB7uD9m1zaVxr7g28KHbUaFzM+zToBzbyGvA72xuxhLNhrdnC2M2XKCyqSQNffaWnvnpQbsP7Zr2DwFvCWMPaGQMPaOWObMzMWyLEHtdTQ5jN9sRdYl3ChjrkB0noCTS+SE5dDOKUI9ibT3VyI1zPZtAKTkNxmYkfhWFIk8AJociibeXB20sW2DB2bUODMzx150NCjxNtcgZklLg4Vb2dhS7T+FdSe8cqhw1jO0cuZ7q3LYCgAaAVsheTolJqubCk6ifGabcv60wXJqzIv7KxKYe8l7Ir+zk5WLBYZSp1BkaHlzAr0Ld7eddosbFtcVahczujW2too4fxLi5jJ0GknyMeXMJOvAaxymvY9xdlrhsMgPvMBib7c4ibVoeAjxhutLZ0qv2dDRSm5UujLxP2S2LlwvcvYgnvNvhxiQg+FaVncrZ+Htn/APHRhza5/EPq0x5RRBidsextO90hVtIXuf1v2sg8F49ZFeM7a3tv4jMQxtoxGVBxg82I+VYw3z4Q3lePF8muRm+ezsIMRbXDQM5OdZMDUAEa9kROlZC4AJcZSsx+L3ljllNTHDqCSAAx58a5m0/f7inYpqrZysmRSbpULg74sXc6hcy9pS6q4EayFIgGRx40YbO+01mIW6igtpnXhmPVDw6cT4UA4l5K9w19ar3m0qpwU+y8WWUOja2piEtYlyRo8OuSPxcQQejT8KjtYpr75LKEtHvMRCjmxAHLx8jWdg9rlBBk9/OOlb2wNpA5yABmZVMAAlQJPDnq3wp3TJSqEgMrVuSRewn2eoyy9y4zcSVygT4EEn1rPxe6v3e4j23LZHRsrAAmGHA8Jo92fjOxIrI3gukrxGUnUc54gju4U9PT464QsskhMZjRceWMwTlHIA8hBjprVbEXgeAIHSh2/te9aP5kJjKwkA8wG4jnFWxttGSVOvDKeRPWk5pwN0rOxFhZkkKKJ92tmi2rXIg3IGvHIoMGOUkn4Vk7s7EF5vvF3tAGLangSv8AmHrrw5aE9KLWasAh1dTM9dVFnle9WHZMXdzfiOcd6tw+RHlWMaLftCtAXLLc2VlP/aQR/wCRoS/cVkwhtLFOyaxB8I/c1KuDuHhbc+Cn6d4qqLI5prU90K6MCD0Ig+hqOoQcbxy5Z0BkDoTTTSGlYVRDS2ckLPXWruaqmH0A8K649GYPliu2pqFiejelJlPGY76jGJfkZioWkK93SJI8Qa9EwO/63Eb+IEYCycoMAlNGUZveIyjh1rzr77cHGPMU040niqnyrGcFPsZw5pYnwHe+O8avh7iC5mN24GBBkMvY10/oM+NB1vEGo8Bgnv3Alq0Xc65V+Z5Ad5rff7OsatvObEAGIFxS2v4tDEeJmpCKgqCzZHmlbRmJiDzpWxIrbX7L8ScnbtqWjQs0qDMTAg8OANS3vs2u2lY3LoMLmAQcdY1Jot6MVibBO62vDXpVvaO7163YW8w7J94Dik8M3j15HSjnY25GRLbZQWiWc6nyngPCiVMCAmVgCCIIIkEHQgihc+TVYqXJ4Oa1Nj4sKCOeYQO+NK3N7txzZY3MOM1s6lOLJ4fmHx8aGNnmLg/eopnTyrImY5I8UeibKxkCCf3z+VM2ldDJ/NOonXKQRMenrWRs+/LDwNWsTjkEAsAY14TxnU9OHpXZnNKPLEoxbdIwcYhJFsnKrugLETCyQG8p+FFOD+z6ynvu9zqNEUnwGvxoe2phi3Zg68xB0bXr0ouTeVSQCpHfIrjZc2Pe+ToQwZNvRsIoVQqgAAAADQADQADpTS1V7GNV+BnSfpUhaopJ9ANNcMfmrqjzV1QgG7WQ4u8A3Zs2yVXkzmYdgeQ0Pp36SYbBpbT3QsTOgDTqQI4E6oJ69KvPqDI117LcD2VGh5cY82qhtp+xmBICuhJPvLqhnvEA+fhWm1IIuqVGWBxiOhJGYSOUBB61S2ntD2bBBoSpaOYVSoCg9GysaedoLmMEe95GFEQfIeQNDW2saWuKZPZXKJ4iOIJ5/WpKVIsv4xUcQ4jLzBgAQY8dQB51R2fspHcqWzQNBovmdTp/aqlh2dgq6yRpykcz3fStizbFrRSCT77EatEgqByE1k2u2RJt0i1Zw9u3JRQQCBm4DTU9oyW6aGNe6ocZc9p2YDAnnEeM8oHTpTNDPMDXxqJLusmsJ5X6GI40uzltgTpwMf3pHWdDy4c6S60R1INM9rK68jqefdWVs0pdUMuYItwMd3L+1Nt2Mn1q2r8O/TzqUr2TPKRp4H9aJZGuzGWGL64Mu8Ypdg7GbGYq3YQwbhgsRIVQMzuRzhQTFO+6PdZUtgFmYKoJCyzaAZmgAz1Nez7H3Uw+BtzZT+KzpZN1tbhzRnM/hB4QI860clRisbTo3d390rGEshLKwIGZj77n8ztz8OA5CrOOK2kJB8qnv4iNOmlZd2/ddytuyTlj+I4GSSAeySdY4TBPGgf9jGLG5spXsDddV9mACQGUtoDlY3DHTkJ4aiomwmIv51uWltDKApLySzMGIIHADKNRxmtrD7DutlN2/BBJKqAwIMHIWflKjgAaZtlGRFuZyWQktwAKD3gcoA04itMcYTTY4sML4dkGCtGzZCXCCRIkSZ1OUARM68Kp4u4GBA4ip8LeNxWvc7gHs1/LbM5T4tx8IrS2XYRhkImBrPGe/wA6PxKXRc9NFcgfcuB01/pPjMV5zvRu+1m6bolkYkn+Xl6cPCi/aO0hhsbestqmaFPiARPeB8qbjb5uhbdsFmuMqhRwLOcokwYAgk909KXjN43YnLHu+LBDA3CBmgmeABE66c6Itm7h37ye1KMBJOumnUTq1Eqbg2MPdS9dZQihVClsqPdkk9qNFgKABxM8uPp2Fu23w5ZY5KRzXWI/elZ5cs87tsYxwhgXCt/Z88YsexOUq4MzHLTr14dOVRpDElpBjQzHDlw+Rr0bfDYyXlJAAIkz4CJ9AK879k0prK6yOMcRr6UnY9/JDNl49luSYIPLmRy/5ots4tWGh8uY8aCbw/iiOIE6cufDuJ+NWdjbRi6skwT3c+p5686cxTr9HN1GK+QxzUtQZ5rqds54JYXa5CTdWQc2ijQhtdV4qfeHnS4vErdVgpza8NNAREjyM9dWFQ3tVYHWevEGquyUyq2kksQZ5RwrJZ5VyNyw8pInTCtDKp1jLm4SR/KDp++grDxGGIbINSOJ5UR+06cdaHsQx9s3WaHyOTKliUUW8NhfZiZk/ADw50/PPWo7l7NB7tf+KY7EDQ6UHL7NElHona7y+NNDjxqJKlAj9/uaEu7Ir1yWrj9aY/GlRtaIGx9q92Y6aj9aul5Ukcx/as1ND8KsYa72SPEVTRaZX9roIMc5mIg6GeVesbrbN2ljrVt3uLatSH9o6dp4iCiaGP5jA6TQj9ley8PfxyDE6hEzpbb3bjgjQzxC8cvPwBr6HxQGURyqpukSKvllLDbORePaPU9escqmvXlUVj7S2mbWp4Dj4ULbW3vzyloNceJIQTlUmMx7qW3NuhmGKwpXage5lXU6nwA4mqO895TYvZyAjAISdOwx7WvXKD61l7ItMgzW1e9cOjOFYIF/IpYAHUanuFWNo7FvYp0R7eS2slpIbMxjXQngK6GKLjBquWNRgosg2Btc3iSrBQWmAvtHygQFAnLbAAGpnwFE+FwSW1Z1DSTmZmMk/oBUOF2Tawy9nsx5z5VDj9ouyERCa6nielML4L5dkk938TyLfdHuXrjpxZ58h/wKufZOL13Hr2CyW1uZ2YHKrFcogxGeWGnQtRBs3dwYrEyw7CzE8Cw1JPkD8a9F2QqITbQAezUaARxJ5eVc/tWxLM/+Xgl2rgEeyUYQIiQYI0IkEa8CR50NjEJg8OmHsW2ciAJPATKjyMeFT7S2+yOVuLlEwLiE9knQMQ3D4jWq9rZzAE3WW4CNTESY1MedA5XwbeOlb9gvj9u+2WREGfd1GccZ5g9x6UM3cC0M3AZdJ8ZJ+IokXZOFTF2rCEj29wAidAADrHKcoXzos373YC4driKDGpCiIVVAgAE/lmsJxbto0WRRai+zxrHt2hoPE6gCZqlhb4DQOendrV3F4xSh4RGkd/Dyqns20s6gk8vI/Kjh0ZZWGGDfsLGmnDp3UtRYWQon9iurpR6OPLsGbqEMw6E/OKiRcpJHPWDwrV21hst+4scGI68NDr5Vm5wOUik4yZ1X2Ru/r3cKzcYnazcjV+4YbWI8Kp4iCa0RjPlDUpSf3pUaaDWpFFWzNEqrUl9gB8qasfsVDihrAoewukRAmnoRPP4UnKkY0QN0Lf6jlxpU4/uPSlLCKro+vy86iKb5Ldt2tuj22KshBVhxBXWa+iNzN6Bi8Kjn3oAYdGjUfr5185FuyP3xoz3S3h+4uC0+zIRWHgB2vEa+NZz6NMat0exbf2cLttlIkMCCO4iCKBtj4ZrZts2jpmtE6a5T2WPcwgx316Hg8Ut22GUghgCCNQQeBBob25gsssB3+BHOgxvbIdwyp0zds7Ri0CQOkcvGpbePkUOptEG2BziSKksu490eNdRTNXBGtiO28k+ArP2h2lIAj8IHVjoBPjS4fFn8akd/KpsFcDkSQAGlWPAaABiOJ5/sVllfx49meRuC4NDYGw1RhwK2eMfiuRqZ8Z+NZ+08U+Fx7EDMl1FII8TMcu/zouwbW/YxbYMomWBnWYJJ8ZrL2xs2zetAO0FDK5SQQOBXTU/2FKyhceP2cvHlqdy/QHba23bczcgR+cCCO/lQ5tv7SbKW4Rxcbkqaye88AKm3+3ZsWv4jXStrLqjywDTpEEmSDw14V5NZ2dmtuynRJMnSVB4xyNBGHuQzLM3xBGp/iu5mN3KPaTIYkkKQZWF7o68a+gtyN6Vx+ES5oSRluLxy3AO0p/fAivl9TE0e/ZTvC2ExYtuYt34Vl4ZX/wAtjroTOU+K9K0lj2i/lcqtkv2mboHAYksn/wDPebNb6K/vNaJ4ATJHdI5UJpdBOtzIRrOnUnSf3rX0vt/Y1vHYV7F0dlxxHFWHuuveDrXzJvBsK5hMQ9i6O0h48mU6q47iP1HKixRUmVknJKi9c2yRp94c+Cp9KSh/JXUzTFg33lcfebkfmb/yIrHe9HSpNt3W9qcwJJ1JA0k68fOsz2pJnTu1H1pCK4s6cpUx+JvEwIjv51CTTHuHz50wua1MHKyRhXK1Qkmlk1AbLSGku1U9v+5pGxR8qlE3osE60jVXF/umlLMeR8Iq6K3I64xNNzaU42m/K3oa77u/5T8qgHPokwryyjkDPkNf7UQ4ojKuZCDC5m11Z1zLx0ByldBQ9Zssp1UxzjjVn/q95RCkxBHaUNAZchK5wcpy6SNRyoJLd0bY57FbQcfZ5vocMfZXGzWiSRzNsE8dOCcPCvXrqretyNZHlFeH/Z5dRM5dAcwILErAT8uUmetF2Nx177v7LCPAdgjEHtW7Te8w1BMDTs666RxqSx2rG4RuCkar7OFpw34GPZJ0E9PSa3rGJaIXKp6gr8pqNN3LJwq27fbQDUkzmJGpjgPLhWDY3JCPr21PAEkMO7TjRYsrh8WbwyWvkbd43G0e37QciCB8zSpg3AlZX+VipA8DmmqNzYKWxKhljoxHyNZWOxZtnK6sDyzT8zx8q38i+zXcn0b/ALRlMm6qn+WSfA8J8NaobUIZSxuF2/DmMLPeFoft7UDuUQhnHETlRSeGd+UnkAT3Vo2Ut29bzi43IDRB3BeJ8SaHhlcXYK7b3bvYgCWLkGRMlf8ASNBA0rBxm7eJtnKxUI3vESBpAGYcf0r2vZV0XoChSO7RR4tEeQk1r3N07bjtdonyHwqvjHlO2J5443/TPnLF28PYjI3tro4sdLanuXmfEnyqp98lQqZUOs3GftEkzI17Pl417dvB9jFjENnzXEeIlSCCBwkMDNBeP+w7EJPs76P0DqU+IzfKh3/Yhsfo9Q3H2995wdq4WDMVyuV4e0Xsv5EifAisT7VdzPvlj2tsfx7IJX+ZD76GPUd/iaT7Pd2bmAstbuES7ZzlMrmjKcugPALxoyFwEVhu2y+LNnG1yj5hizb0y+2PNg5RB3LAlvE+VdRL9pm6n3XGFrak2r83FAk5Xn+IugMCSCP6u6uptTtXYpJNOi1dUk8JqrdwqH3rYPz68RRGuzE7/wB+VOGxk6t6j6Ur4J+h7zQfYGnYtj8h9W+tKNiWOS+pP1o0GwbZ5t6j6Uv+G7R5v6j6VPFl+/8AsnkxfQFjZNr/ANNT5H609dm2x/lJ6fWjJd2LXV/UfSnLuxa6v6j6VTw5fsiy4voEV2fajWyv+kT8q77pZ5IB4AD5caLxuza6v6j6Uv8Aha0eb+o/21PBkJ5cYI/d0HCPT9aUW16j4fqKLhura6v6j6VIN1bQ/Fc9V/21fgyFeXGBhw/9J9PrTlws/hHpRid07J4l/Vf9tKm6Nnq/qP8AbVeDITzYwSXDAkdlf1pzYFSdVHoP0owXda1+a5/qH0px3at9X9R9Kv8AHmV54AguzkOmX4D5Un/RlHunL3iV+K0Zru7b6v6j6U8bvW+reo+lX4JhfkQMjdzbF7CAgEXEJmGYyCeMEyfKiRN+VPv2WHepUj4kVT/6Hb/m9R9KQ7v2/wCb1H0q/DMv8iBdTeqwx4uv9Skj1Wlxe0rD24uXbTpEESIPWVOq+QrO/wAPW+r+o+ld/h631f1H0qfjzJ+TAHrmzbeGd/u922bNxSDZJBaP5H1JjvmkfEWiZ+7pPUO4PygUQnd231b1H0pp3btfzeo+lH48lUT8qPoo4HeO5bIyoCo5Z9R4dmifBb/L+NXXyzf+JNYn+GbXV/UfSpBsFIiW/wDb9KFYZgSzwfYYYffiwf8AMXwbsn0MVcTeKy/41PmKAjsC31b1H0ph3btfzfD6VbxZAPJjD+7iLb8x5HhUKqOtBFvYiqezcujwc/KrOR10F676r/toPBILzQCvGWbbxnyyOsc6WgHG7C9qZa/iNPyuFHwWuo/DMrzQR//Z"/>
          <p:cNvSpPr>
            <a:spLocks noChangeAspect="1" noChangeArrowheads="1"/>
          </p:cNvSpPr>
          <p:nvPr/>
        </p:nvSpPr>
        <p:spPr bwMode="auto">
          <a:xfrm>
            <a:off x="155575" y="-1919288"/>
            <a:ext cx="4152900" cy="4000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ata:image/jpeg;base64,/9j/4AAQSkZJRgABAQAAAQABAAD/2wCEAAkGBhQSERUUExQWFRUVFhcWFRgXFxcXGBkXFRUYFhgXFxgaHCYeGBwjGhcVHy8gJCcpLCwsFx4xNTAqNSYrLCkBCQoKDgwOGg8PGiwkHiQqKS0pLCwvKSksKSwpKSkpLCksLCk1LCkpKSksLCksKSwpKSksLCwpKSksLCwsLCksLP/AABEIAOAA4QMBIgACEQEDEQH/xAAcAAACAgMBAQAAAAAAAAAAAAAFBgQHAAEDAgj/xABHEAACAQIDBAYHBgQFAwMFAQABAhEAAwQSIQUxQVEGEyJhcYEHMlJykbHBIzRCkqHhF2LR8BQzgqLSCBWTJFPCJkNjsvEW/8QAGwEAAgMBAQEAAAAAAAAAAAAAAwQBAgUABwb/xAAsEQACAgEDAgUFAQADAQAAAAAAAQIDEQQSITFxMjNBUZEFExQiUmFCQ4Ej/9oADAMBAAIRAxEAPwBz6JdEsPfwyu6mZI0gCAABoBRn+H+E9lvzftWej/7kvvN9KZKFCEdq4H9TqLVbJKT6sW/4f4T2W/N+1Z/D/Cey35v2plrKtsj7APyrv7fyLX8P8J7Lfm/as/h/hPZb837Uy1ldsj7HflXf2/kWv4f4T2W/N+1Z/D/Cey35v2plrK7ZH2O/Ku/t/Itfw/wnst+b9qz+H+E9lvzftTLWV2yPsd+Vd/b+Ra/h/hPZb837Vn8P8J7Lfm/amWvFy8FBJIAGpJ0A8TwrtkfY78q7+38i7/D/AAnst+b9qz+H+E9lvzftXPFek/ZltsrY2zI9li4+Kgj9aLbH6S4bFCcPet3QN+RgSPEbx5iu2R9jvyrv7fyDf4f4T2W/N+1Z/D/Cey35v2pkBrCa7ZH2O/Ku/t/ItnoBhPZb837UD2tg9k4dXa7dA6s5WAeTnicgAGrxrl361w9J3pQs4S3ew1t3GKNvssgBCMx3Ezocsnu0r54xe1rtxER3LLbz5AeBuNmc95Y6knWu2R9jlqbn/wA2W2fSFsXNHU4qOYCfLNNF9l9JthX2C9Y9snd1oZB+aCo8zVAzW1Ndsj7FvyLv7Z9Zp0DwZAIBIO4htD4V6/h/hPZb837VS3ou9LRwJXD4mXwpMK29rM745pzHDeOVfQ+ExSXEV7ZDIwDKymQQRoQeVdsj7Ffybv6fyAf4f4T2W/N+1Z/D/Cey35v2pkFbrtkfY78q7+38i1/D/Cey35v2rP4f4T2W/N+1MtZXbI+x35V39v5Fr+H+E9lvzftULbPQvDWrFy4inMi5hJBEjmCNacqF9J/ul73DUShHD4L16m5zScn1RR/+FXkPgKyu1ZWTwejZLZ9H/wByX3m+lMtLXo/+5L7zfSmWteHhR5tqvOn3ZlcMXjEtIz3GVEUSzMQAAOJJ3V42jtG3YttduuttFEszGAB/fCqC2901TbON6q5cuWsIs9Qij/MdfxXDrBIzRoY03GTVxZvA57d/6gMLaJGHtXMRH4v8pPLMMx+FBrH/AFIdodZgoX+W9r8CoBpA6fbITD3bS2rYS11cBwZNxwxLljOrDMo4cDSuLUz3CfhUPgmPJ9W9EfSJhNpA9Q5FwatacZbgHOJIYd6k0zCvkfoNtpcPiRnA6u6Orc7iuYjK4bepUwZEcab+lfSvaWBvA2MVf6ghcrOyXUzRqssCfImeOtT6EZ5wfRVZVceir0of9xDWcRlXEIMwKwBcXiQvBl4gcCDVis0VxJC21tdMLYuX7py27SlmPGBwHeToBzNfMfT30j39pXDJNuwD2LIOnvP7bH4CrO/6hNtFcJYsKf8AOukv3raWQPDMynyqhbVuTUN4LRWTyFJ3T+tTdn379h1vWWa26HsuphgfqO46UR2fblDOg4TXHG4cqOEH++VC+7zgN9nKPoH0U+kj/uVo27sDE2gC4AgOu4XF/QEcDHOhHpP9L1zA3lsYYIzAZrjMCRrMKoB8yaqb0a49rW1cMUaOsuCy0ezem2f1IPiBUfp/tv8AxWNd1QpbtxZtqdCEtSonvJknxoqfABrDwCdt7ZuYq/cv3SC9w5mgQN0aDhpUGaw1gFcWRlZXQ4ZhvFc6jgs8o9CrK9DfpDbCYhcNfuf+luyBmOlq4dQwPBSdDw1B51WYr1UlWj7YWvVI/om6XLjtn2wW+2sKtq8JMyBCN3hlEzzBp4qShlZWTWVxxlC+k/3S97hopQvpP90ve4arLowlXjj3RStZWVlYp6aWz6P/ALkvvN9KYyaXPR/9yX3m+lefSP0gOD2biLymHyFLZ/nudlT5ST5Vsw8KPNtV50+7KD9KnTh8fjHVWP8Ah7LFLSg9k5eybh5kmY5CKWNh7YbDX0vKAShOh0kMpVhPepInvoeTWTVgGMjXtPGPj+rYkqFBGTTKCxklAFECIGpJO8mpDdElRZkkld88xQzYbnIInfTMcc7qA2kCKzrbZbmsmlTRDangVsVsVUUlfWGvEbj+1DMXtW7dEPcZhMwTpMRPjTFtRTBilRxqaYonJrkBqa4xfAQ6O7ZbCYqzfUmbVxWIGkgHtL5rIr6lxG3Qyhl3MoI8GEivlHZ2HFy6iMSAzBTG+GMGO+voO0uRFQEkIqoJ3woA174AplMTYpemm71tiwfxLcaB/KU7XwIWqx2fbnjGu+rU6eWVNu0zzAuZdCAe2p3E9y1Wdm2FusCIAO4xPx40G1+gzTDoyWt23vRC5X1iRMagTroNSN1dds3IVSIBMCOXjU63s5Oy0Lr6oGpJI8a83wluy2ZXLNKmbYyjQaCdc3GYApTctywPbHteQb0exC2toYZz6lvEWWLbuytxSSe6rW9KPogF4XcZhDluAF7lr8LwCWZPZYxMbjVRJiVFpliDHHeeVfVmyL+a0mbfkWfHKJ/WnoPPBm2w2tM+OMtF9mdGr10zAUCPW0mddKe/S56NWwt5sXh0nD3GJuKoEWnO/T2G1PcdKX9l7YvPlDAFSBBURA3aidKpc5RX6k1KLf7BDGbKt2gDcKgkaDefJd9AcXsu247Ig/3voniujz9YzDMxIMZYkHhOY7u4a12tbINm12zLHnvHIUrlLlMbw5cNCJetFSQeFcxRnG3shZo1YaeI0n50Hp2LyhSawWl/094wLj7yFiA+HJjgSjqdfAE/E1e2K2mF4185eh/BMcd1wMLYRs3ebgyqnzPlVu4nGk8auBGI7dFdsPtsHjScbpr1bvnnUnFhWMWGqH0n+6XvcNA9l7T11NFNu4gNg73uGqy6MJV4490U7WVlZWKemls+j/7kvvN9Kj+k/YLYvZt62nrAdYBzyakfCpHo/wDuS+830pkIrZh4Uebarzp92fEzCsirY9KXokezdOIwVtnsvmZ0USbbE65QNSp5cKrjBbJutdVOocsSAVKld/Mn1fOrNeqAphjZdt7dsMgzQAd4G+pCPfuXIa7O/Mo1yhY1MaakkCDOlSdiXOr7LiMpIIOhBG9TO6N1TbNzOzlBNsGBEaneQswNNN5rLlLDfBqqOUmnwAdpYAm5cVixC5coXecx1byExzoFtDZ7Wz2hlmSAYkCdM0caZ+kG1Qt1XW2wYKAc4PDSO+mnoBspMUbuIu2lYWyiW8wBAbV2YcNBk+NM1Sk8LHAvdGPLzyL/AERTC4JRexYIxDdu2mUsyW4gOV/CTM68IPGmmx6Q8M0aXRpMlBuHHRp8qRcRiesxd3EXFW4txnhHn1QSqzG6ABWsNtA21Cqqdlw6sVDMpBmAT+Huq878PCDU/TZ2R3P1Hzbti3tDCZUfJqLltnGUSJ1knUQTqN1VOJS4ykhoYjMDIMGJB4iil3EFiSY1JO4QJMmBuGpqK+ClhGk/pVVbu4YS3QOhKSeSTg8a8jKR3TpRTq7bpmu3u1O5co3g785mKWjZe22qmO7UGpR2omUgrLd+vzqji/QHGax+xyw1hDibaM4Fs3EVnMBQuYZj4RX0j0O6YYXEnJZvKzDMMsw0JvIB1KwRrur5fYySaNdEdtPgsTbxCAEodVP4lIhlmNJFMqW1CrplZL9UfVG2LavbZHAZWBUg8Qd4NUX0h2UmEuFQsCRkOklRwB4nSrN6N9Lm2hhXvFBbAuMgUMWMAAy3frQjbGBS8CrgMJ47x3iunBWRwDg3VPDQjHHlySoa2gOrXIThPZU6nx3VDxWMNxTrmWdDunXhwI8KkYvYj2LhSAwb1WZ8wA3HSDu5A1D2xjUs24kE8BSEoNSwaGU45QubYtBiFG/WKHNsl+p60QRn6sgTmVsuYSOREwaObHwpuFrj8d3hTlhdkdXhxA7YdbxjQhtAFB7lB+NOUyzLaZ9kcLce/RtsS5h8O7XBla8wYKd4RRAnkTJ0ptofgNqZgBc7Lbp4Hv7j40QpnAAysrKyoOOtm9Boticbmwt0fyH6UEFdrl37G4P5fqKiXRhKvMj3QlVlarKxD04tr0f/AHJfeb6Uy0tej/7kvvN9KZa2YeFHmuq86fdmiKXemeLC2DbHr3NAN+gYFif740wXXgEncNarTbG1Wv3SZiZC/wAqCdR/MeHj3VcVYs9I+j7XPtbSy8DOnFwNxHNgNI4xS7stUXfbkqTI1JHdkzD5jdT7h8EiAKF0UACdTAEDWsxWx7V0y6AtuzCVf8y6nzpeynfyuo3VqHHiXQrjaeBGIuW0SyLJZ4zsCABvZ2liTA138KtnGY/B7N2eiWXW5GlsAgtduNqztrxPaJ7gKqvpX1GEvDqrr3bqmcuc/ZnXRnG/vWJE99LW0Ok126wYlVyiAFXTXedZMmBO6pgnGLXqGslCU4v0CWLuFmZjvJJPiTNQWNQDtd+MfAV1sY8NoRB/SlXTJcs+gq19M8QXBIFdrV2INcEOtYm6qjLSnw+h1u4oiY076FXVLE/OiM1wvGSBMDeaLXIzNRpIx5yR7WGOlSbQArhdx4G7WoT3iaJslLqLvUVafiPLG7Y3TW/gldLTALcgkEBu0ARIncYohs7p+7E9c7nSd8a+Aqv5r0Go0Y4Mq+f3ZufQuDD37GIQ5mzsAcoYnRmG4a76QNobJcYh1gnK5HwPCaF7N2l1bSwzDxIg7pBBph2Ntg3DkbVifW+rHuFUucsfqiaWs4kxn6KbHgBmGinQc2jf4CmO+dI5/wBdaibK2jYKKlt5AJVSVZVYjeUYiGk8jrXe5dlj3aVeqG1ArJOUmRbtgzm4bjWWsa1rvXkTu8OVSss1GxiQJNGBhPCbSS5oDDDeD9OdS6TSCDKmCN3z1pp2fjRdQMPPuqCCTWr5+zfw+orYrpesfY3DyX6iqy6MLV5ke6EusrKysQ9OLa9H/wByX3m+lMlLfo/+5L7zfSmQ1sw8KPNdV50+7IG3roXD3STAyH4nQfrVbhPjApy6c34sqntuPgusfGKUbS8aIK+p7Qc6C9NNvnCYaU/zLhKJ/Lp2mHeBu7yOVHYqvfS1fE4e3G5blyfebLH+w/Go9CyK9aWJ3kkyf3r2uzLhE5D9alYO1I+ffTbsfRQVEnQSDrqOXWAwPrSsrMPA5CrcsiXa2Q5MaDxqLfsFGIOsU24+0c5OU66xBn5sTS9tGyQxkR3VMLMvkmyvC4PWAvToeFSEbQ+J+dD8A8N4ipeHMg+JodkOTa0d7lCK9eTszQJoPeu5iTU3H39IFDqvTHHIp9R1G6WyL6GVlZW6YMc1WUV2f0cu3kzqvZ4E91ED0ThJYnNx00ocrYx6sNCmUugtTXazdy844wYJHjXm/ZymK8TV1ygTWHgsTovt4HJamV7QUdwIIHzpiwmJBUHmZPm0VUFnFshDKYKmRFPOxMYRbRWYk5QdT3zFWRTp1HC3ig3drFcrtwM7IOAGbl2gSB+k0MwmKho7yPjqDXfZRLPcc7i7R7oGQHw0n/VVs5IOOKaNOcfrpUnZ+PNs29N/ZaeXAgRyqPtax9kHj1Sp194Cuame0BwOp5mKkr6jrhmDQRqDRnEYcDC3T/IaSdibRKMEPqnd3GmzEY7/ANPcXmpFUnwmEpf/ANIr/UINZWq3WIenls+j/wC5L7zfSmWlr0f/AHJfeb6UyGtmHhR5rqvOn3YqdPm7FocS5/8A1pYzEGOFMvTS8C1pfZBc+cKPkaXlFXyLHjrIIET2SfEzuqufSph2D2HYzKON0AQ85R8asl0ndv3j+lJfTxOuUW9MwkrOsEDUfAVzaSbYSuOXgRdlq0jKQp9o7gBTNs3G9W2W48jnET4SoNAcFh2BCiZBEhdCQOR4Hv4UZfBwJddTOpLTuAHZmNIOvEkyKzLGvc0aovhEnbeLtFQiBzcMjQ6lfAd5pQ2xglTcWB4h+fdypp2g4tYlXZQ4KqCI5ajSde8cRQHbVosS8AalvIgKFHEAAAAcIq9clxyWtg1ngXkMGp2GuQtQSK99ZpTUo7gWnu+08nm88k1zrZrVXSwKSbk9zNiiGA2Xn1M5eJAnQeYqDbXUU/WdiK1u2yDVdcuYpOnAgGCDB8qFZPHHuFqr3Jy9grs3GWFtBbTZo5fUVDx90ZTJA379K1b2YynrLghhv1zEmZMaSBGgBJPfULG4MNiLgZcwVfs1J0nUjNzpGUU54bH4vbDOBT2plJkGf750PoztHZLqjOwKjSAY37iQBoB3UHNaMMY4M2zrlmCjeDxuqifwj4igZogRDJ4VaQBjdh8X9on8wnzUQaYdi3M1pWn1kSN2giQNN8T8qR+uhUb2Sf8AcpX607bEGWyvKAPIAD+tTDqQidj7Gayy7swA+DA1wOEAUqtRtobWUabydw4k+FeLGDvvqewvI76tknadbb6wdDv8/GmCzi89g8xofiKDJgDEFp5HeR51rYuOzBxzAJ7ipArpeFlqliyPdEet1qsrEPUC2/R/9yX3m+lMhpb9H/3Jfeb6Uw37mVSx3AE/ATWxDwo801XnT7sRekWJz4luS9gf6Rr+pNQwKj4vFqkvcYKubVjult27mai3+kVlVDBi+sdgH5tA+ddKSj1YuouXRE65yA75GkCq76f45LeLtMrHVG6wDeDJXUd4iiO3ulpuW2trbyhgVJLSYPgIpCxQk6AfWhysi1gYjCUeWEMDtREYv+Xh5eNTxjzIZpuM34QQAvKJ30H/AO3EWReMZWc2xzkJnzDu1jyNS8Nh46v7QqTvJGcZiYG7UacqWlWsjddrXBI6SbWDN/kuCFya6CVGWe+g97aU21U8oPlTB0nwFwKWa+jQdFAYHXUmMgG/vpWawFtFt5YkD9JPzoigkVsslnqDXO+vNM2DwFt8OjOgJBYSCVJUvzHEcKl4z0d3ILWGzwR2GhWgrIg+qf0plCWcMTo0rUVKxmzrlpstxGQ8mEfDnUfLUlsku9gGtJZuNuu5mUfyo+SfMhvhTvszbPUoQRPIRMzER3mkfF4lrgtCSclsWwOUMT82/WmHZ20Ec5EGVQFUSSSSEALE8JbMQBukcqWvjlZGNNPDafqMd2/cYAlSeYWNB3zE0D2ptpBiM6BjoAZHDX9aNbKwiBWBTOVGuW69psrbp3oW7zE86XukADPkVHt+0XvdaxA4QAFAoEK0+RyyTUehH6TbVDrlXcdaXb9koxB3iNxB3iRqO4ipG0L+d9N24eWgrnjbxdySSdFWT/KoX6RTlUVGODOunumcAKI3VlAR+H5VB6vd3024DY8rrxHzqzAMFYpiLajnu+dOoZwEsWx2gqhjylR+s0tLs+eoDb1vojeZj9dKaNpEpksW2K3b7FncTKIILnTXjlAHfUpEIk4K3asFjJdwPtLpjKn8skjX+VZNd02obulq1cccXYG3bH+oiW8ga94TZwVVVOyi6AwZPexZAfHta86hbQwJk9Z1re7cJ05quh+dXwdk5bS2mQpVMo7QW44MqskdkNxYjWOA1NeeimEY57uotwVWfxSw1HcPrUBdnJfvWUtm6RJz9YbhyrpoofQT3U/37QW1AEAAADkJFRLiLOqTdse6Fet1qt1inqJbXo/+5L7zfSjuPtFrbqN5VgPEqRQL0f8A3Jfeb6UyGtiHhR5rqvOn3ZSW0sNevWntBlIbdIggqQy/7likk426q9WyMpBiCCNeWo7qLt07f/H37eTrbdzEXEtAQH7VwhQODCT5TThc2WLoHWMzAE5QGIA4b+PEV1kYyAQsklwVphbNy82VFZ25KJ38+XnTVsn0fj1sSZ49Wp0/1sN/gvxpstYdbagIoVRpCiBH1PeZNdooaqimW+5J9RX6dbLzYMdWABYYMFXdl1VoH+qaQbGKVkCnQjdrwPfVx3bcgggEHeDxG4j4fOqa6T7D/wALfe3+H1rTHijbvhujmDU2QyErk1yStr4G2o7NwMQBIGmvKZMxQO4DdZba8gPAcf61FWSYDDzMDzJ0px6MbECJ1x1zEgGIGmnZJ3iQde6qKO0tKW54QVwuyAxs2VHZBXN3Kpk/L9adLFveYjMSfAbgPgBQrYOChSzb7kgdyg6/ExRyiR45AT6kbG7Mt3lKugcHgwBHjSRtr0bWyC2GYqR+FpZPJt6/Kn5tdOHHn4D616Aq2SM4KH2psK9h2y3EZe87j4NuNetl2mRzII3b+BIzKf751duNtKUKMBkYMHB17KqS+nMjTzquMXhw7XCRGYkrJkgAdgc9ABQb5KMRmmO95Rvr7N0AOSjjkYoFtW/bUlbRJJ3sTNFr2zc6iRvj9aF3ejpB3+G/++6la3BPlj1u5xwDsHsxru7cT8uPxqf/AP5orvPAwRwI+dHtj2ltK3ECFGhIhdSZ72LfCvWKvdY27QbhUW6lqWF0Oo06lHLQqvs0wOMH+5qxdn4bsIeaili5ZGYZZ1nz8BRM41rdm2pJZm1VBqcu4TGoAjeaNVqfdAbNHh/qzfSXZ+XtDTORPc6QVPnEV3tbURC94MvWtbQopGoUiZUaTq0b+Fc9oYzLYZH+0QiN+qtvBHEqDSvtXFnq1ytohDAQBBiDHlTEbIy6Csq5RlyFb3SG9M9a8+Jj4cKnbC6QNetul1szWoYHSTbdgpHeQWnzpLu4qR5VO6M3TnuDfmTLpqdXUwBxOlTUmnyyl7TXBZ+wrHaJj1QRPvmY/Si+M9RvL5ioewsKy25uaM2pHIcB3mpmM9Q+XzFFm1hldP4490KlZWVlYh6dktv0f/cl95vpQ30r9MxgcEyq0X7wKWhxE6Nc7goO/mRRHoCYwS+LfSvnj0jdJzjtoXbszbU9XZ36W0kAjlmMt51sQ8KPNtV50+7CHoxwc33ukT1arlPIudT45Qde+rILlcvISjDlBIBH6Up+jrD5MJmiDcdj5LCr8mPnTY2oPeMw8tG+h86qwSXBKivAYDeY5eBrnaxAFssZ7AJMb4UTSRtTpSczvc1TqyERSci5t0nQknTtb/KqyntLV17n/hA6bdOnuXGs4dsttSQXWQ1w7m14LMAeE0l4i0ciOZ7ZbUmfVgV2wOzmumF58fHdTdc6LF7STACxoNBu4Dn391Ulck8BY0NiDTlsjaYXAzJL27kL7MAhsrDvDPr/AEoJtbYvVkwa69Fbqm+LTiUubxMCUGYfKKmUlOOUSofbltkWts7pBh7iKyNAPZyx2kggZXjdJ48aJu0eJ0Hjz8qq/o/j7Y2h2ot2y5gfhlNUG/dP0qyMNiA3a4nhyHAeJ3mrQba5ASikSVWB/etcsTegQDqf0B+te7l0KpY7h+p4D41EtSza6knWrN+hVL1PT2wIX3V/+bz5RSP0ww+TNcX8DsD7pP0JHxpyv4rcw3mSvvO3Z+ACmg+1sADbZeBEebSPn8q7blYDRbj0FnZm0Ax7UaDTlRbEY8ZDkYFgARqNJMCJ0Op3d1JGzbhW4UPAx8NPqKZLc9kQRJLTBHqgCAfeaN3Cs2deyWTUi/uQTO9y9Ijco0A5wOPPjUfrQAZ8/CvZqJi1BDe6f60uv2fI4lhYR0wC5zJgEiTLZeAhR5HhRG7lROy9u3zydptO/Shdi8UZGBgkhtwaJDTodPVgUSw22nCkM4Q/hItBp8TmBnyoqXIGecEfFXZUk22cH8VzsltNIEDhyFKtqSYyZoMkRIidx1GnnRrariBld77STDKERSRHifCai4aQkEwRwmY7xBp6mKRl6ptIgYfZaiM5JPIct2tWj0L2ZYWwHt21DkkMxGsg6weGkVX2HiTHiSeP9Kf+glybLjlc+a/safjzEy9374YyVyxnqHy+YrtXHGeofL5ihS6Map8ce6FSsrKysU9NLAwu1f8ADbDv3vYt3Y95hlX/AHEV81qY8qvzpEf/AKaxHjb/AFxFoGqEArYj4Uebarzp92XXsOwLdq1bO9bFoeeQE/qTRC28bxEa+KnRvhv8qimzHVkESEQearB+tdEuFTrunf5QR4VZ9CqXB2wtzK3cTBHDkP6UjbZa3hb9629sXLeQ5Z4K6gr8N00322B0PEHSdY/bnSx0nuoLvWXWi4CrorAtbvW1y5U0/wAshlYGZBmgtZReL2sXOjvZgxv1psubR7PdSubwvuzqqqpLaTCrAnQKQCTw4a66URwOHOQgtIKkjSIg/A+Ris+1Ye7I/XLPCIW0LitmaSeGisQPExFBMAxt4iyywTnGhGmpjj3Gmi3sE3VAQbs2Z88EnWJGsAchoeNBMVbFrE253K6n4ECjVNJYQK1N8s63trBLV6wbKHOWIuA9sMzIVJMahQrwBxeTupw6L403GJO8xpx14fKkHbV5TiOyd7DN8aJ4Ha5tEqphn0nkvPxpmL4Qhb4iwcXjgxgaqpgd7bifAbq93sULaM3sqSI5mAI5mTS7gcUCQoO460URxcxCrvVAHPj+AHzzN/pqqlukX2rBMuEIoa5C5dTxgwAqjmQAFgb9ai4+4WUmCqgSJ35iwCz+pivdu311zrW/y1P2Q3TGhunx4d3jXXH3EgAkBQZI5kaj+tNI71Kt2/hsmKcDfMj5D4xFHkcFiF1CgJwGq+s2iL6zFt+um81vprhgHt4jUasNAD2tGUGdB+M8d1cdnaWx4f2aQ1fER/Rxbnz6Ehq4qvaM8Y/eu3CubNHlWajTYNu4hhbkETAUGCSTOWBFd/8AskCbjsW3wCQBQvY13PeXNqFllHiaa76yppyzMOF1Es73kS8e7227LMfEzWYO8zkltwECABvNdNsrWYK0Qgnjr8aeq5jky9S3HKCOEtxP6U3dBbn2twc1B+DD+tKeGaKZehjxiSPatt+hB+lNw8LRmf8ANMeq5YodhvL5iulaxA+zfw+ooUujH6vMj3QoVlbrKxT00cNo4I3ejmJVdSEZ/wDxulz/AOFUb0cwYu4qyh1BcE+6ssf0WvpXoZhhc2eUO586nwYQfnVH9DdiNYx2IW4O1hs9r/XnyTPeob41sx8CPNtT50u7H+yTp/fCfrWgYaPOt2zD+QB8v7/St3ILT/cd1SQupFxK69neNR48vA0t9NntulsEMt1lY2joFAHrC5P4eRHHxppuWpbu8p8KA9LMPN9GIBAtMmoETcu/p2V4b58ahV8nCj0S2itp2LbuHHfR7DbSF55tsVLK0AJnIG4mAPHWt2dnhLbqi9WLgXNCxOU5kMxwMGdOND8Jj2tXMlxgh/Cx1RgTJHdrvG6l79Nj9lyN1WYWCRjLt2ySFVwxgy+UcBBZdMoPKJpZ21fbOc3rbzHPfTFtjbNoKS1wXHiFVQAoPOBv4b6SrhLlmJ1AzHv1E/OqVQy84Ivnxg1fukmaZ9l9GDdUOzlHOUHMARLCVOnAiNRxpcwMkwFlj+nfVkbDsO1i2BlhbWSAIDZGLBwfEkf6dOJLKQlnkgYTCNZIDDdI01BPOeZ5UR2U2c3FBINx8hIiQqIM2vhp/qNGMVhcyhxqSBmAIhvCd30qHgrdtWzh0XM3q6AF8q5oG+ZWoVeHlBPQI4m2x7KjKOJG4DkP74V4fZynQADv3mvb3tYJAbkd+sxrxrWIusq9pso5KMzEdw+tFI5BnSTZIuYO8CdUTrFkRBQEj6/GkLY+0dMp8qbNu7Sa5ZdEQqrIwk+s2k6g7qra3cIMihXQ3xwFpscJ5Q7JeETQraG0jJUboIPmIqPg8fOkgTEE1CuKZJgnU0hClRfJpztzFbSRsfs318SPgKc8vZNIuz2PXoe/5inpG7BrtQv2QCpvkUNuca1gL2ZBz3fCtbcO+oGzJz6ctacp8IjqllsPW+VHOjJIxNr3o8iCDQKyJNMXR1Iv2+eb6Gm0ZaWWPtZf/wAt/D6it1u9/lP7v1FUl0Y9V4490J1ZWVlYh6cWz0A+5L7zfSlfpZsW1h8XcugwcWyOR/PbUoQPH1qafR/9yX3m+lcOn2EBS1cjVHIB5B1g/KtmHhR5tqfPl3YklRn1Zp5Kd3jW7YhpOp1jw7+/fW7eJWTz3VjuNCY/s1JVPkB9LdoXlFsWXKFixJES0EKF18ai7PwDQl6+5uXjaZxO63IYAgSZaBObhECK84vGXLjHrcoFq+UVViIDCSTvJ1B3xRhbeZbKnQm3ctEdzWroX9ZqzfRkuOU8ezGCBGWJWYynUfA6cKRdsbONxhCnqSDccASUQs2VAc0ZmA0158RTpgr8orHWQvLUwJ/WaVNp3AimVUKxCIJOYlCwZidRAkLrvkVWG7DWfUpRhvnpgHbT6BYa4C+HvdSMzKUvEZQw3hXmdNNNfGgZ2KmGDhri3bjgLFv1QsjN2zpJ0GukTRm3bP8AiC8rDIFgACSu4kDQEKI03zUXb6Sn8ok/l38fCjxqajz1LzjlZBFjAo11VWUWM7xoDbmFIWTDHQbzq2m6njBXsiyxIABCqpjUDRZP4QIHlSTbD2zoyjKquM5kHKJyifEwJjlWYLbly/dVWZVXn2h2eIUAEyfA0DoB/wBHO1ddyArOhZsuYGU0GdjkaQSFBOg4ipFm4bd5Uz5yR1rnKq+sGG5dO+ouBvwblxkKIltksq+jSQS75TqJOknU1E2JimLBrhDNktpG6erUiZ+lckEcscB/HkLeV23EBTrGucRPPQmsYEgrvymI8dQRy31C2jtJGVVkkh0MxAEHdPGtYnaPV37Z/wDcUTPOcvyINWwdvwRuk+LK4fP7Mx3SpEHlVZ2d8U9YzaimxiRdBIFtlWI9dmIH6qPjVfTrVZLK4IhJZyGG2cQJXfyP0NdrG0nXRhm8R2h/Wo2B2yVADiRXXGbTtMICEtwIJEeXGk9km9skaP3K0tyeCS2NQsGEg6DQDWj2HvStJ9nB3XIkZRzIA/SmDC3dQKrfRKtJtEVaiNkmkCdu76g7Lw+Zp5UQ2+u+vexLfYp/Qw3YRmfUrNiZLS3l/v5Ue6P3l6+1r+MDv10oQNa5LcNtwRvBBHiDNas6ItcGHVqJJlu17uD7G57v1FQtl7RS/bW4h0O8cQ0ag0UuJ9hc901lTWE0btLzOPdCLWVkVusQ9PLZ9H/3Jfeb6UY2vgBesuh4jTxG6k7ol0tw+Hwypcc5pnQZhDAEaijH8QMJ7bflNa8JxUVyee6jS3Stk1B9X6Fb3ALbtm4Tp3giR8/hUXF7YQnUnLyHGNYHI6fD4VJ6VlLmIe5YbMj9rUhSrRr6x111pZxGCvHXKpOuue0N/IZq6VkfRkR0166wfwczdLrmHrXrrvAgAACBGm7RRNMr3+pA6x46oMMzwCGtkAZCPWjM5A4gxGlAdm7NuIJYDNoAM6EBRw9bidan9ItnrjbYzKtu6CTmLhk1BkwCWknh+tTvikuSY6S31g89ginS/DF/s+sKKrAMtp8pbSMukxEakUJ2/tW2y3NYkuVzKVhQgfyz3QD4iuGAwV1AAwXTiHSD3iTNctp7Le4CAAZ5vb+rUnHUSUhmOgmsNReV/hvKCoPtAEd2k/Wom0R9kRIXiCRJGWD2ddCd1ScLgL3VqGABAAIFy0dwj2qD47o9iGdiLduCTBL2Zggb+13Vqyvht6oBLTXY8D+ATtC3CrPnXLDWgbYj1y0L48/Kjd/ozfa3GVZER9pa/wCVdNidGb1tpuKunq/aWjr5NpStlkeqYH8S/wDh/Bzxe1MTbULcYXNN/wCODwLcR41mF25bKENOad0R8TNMtnZK6lozH+Zf60P2n0XV17AXN3lIP+6qK3/SJaO587H8EBLzkjL2eRYE7+XfUi9iMptk65QfjIMk+FCW6KYoHsADX/3rf/OtXujuNZcpVSsnddsjeIn1qKrI46gnodR/D+GRdqXLl0HJ/lk5oBGpXMJI7pNBVpvfo5iBayKqkwB/m2vPe9QE6GYjeUWeXW2v+dEslWsYZNWl1HrB/DBmzsKXM6QOdHcNhFUaATz4/GpOB6NXUQAqs7z9pb7/AOapp2Nc9lfz2/8AlTdMqILLks9xDUabWTeI1yx2ZBPy31wsKSTyFFDsa7yE+/b/AOVbw+xrir6on37f/KlfqN0JxiotMd+laLUQcnODXdMWds3eFSNiD7Oa67R6LYl2kIv/AJbX/OiWE2BdRAuUcP8A7lv/AJVGhshDxNHfUtJqLOI1yf8A4zlNeLiSNf8A+VOOx7vsj/yW/wDlWv8As132R+e3/wAq1fyaf6XyYi+natf9UvhnjYW3nwz6dpTGdOBHMRuNW/aYPg7jqZVrZIPj9ap87Cu5lOVYH/5Le781WHsHaqWcHcsMZZxCwRCkxMkndWfqbKpLMZI19HpNVCa3QeMr0F6srn/iV9ofH9qyvneD1HD9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ata:image/jpeg;base64,/9j/4AAQSkZJRgABAQAAAQABAAD/2wCEAAkGBhQSERUUExQWFRUVFhcWFRgXFxcXGBkXFRUYFhgXFxgaHCYeGBwjGhcVHy8gJCcpLCwsFx4xNTAqNSYrLCkBCQoKDgwOGg8PGiwkHiQqKS0pLCwvKSksKSwpKSkpLCksLCk1LCkpKSksLCksKSwpKSksLCwpKSksLCwsLCksLP/AABEIAOAA4QMBIgACEQEDEQH/xAAcAAACAgMBAQAAAAAAAAAAAAAFBgQHAAEDAgj/xABHEAACAQIDBAYHBgQFAwMFAQABAhEAAwQSIQUxQVEGEyJhcYEHMlJykbHBIzRCkqHhF2LR8BQzgqLSCBWTJFPCJkNjsvEW/8QAGwEAAgMBAQEAAAAAAAAAAAAAAwQBAgUABwb/xAAsEQACAgEDAgUFAQADAQAAAAAAAQIDEQQSITFxMjNBUZEFExQiUmFCQ4Ej/9oADAMBAAIRAxEAPwBz6JdEsPfwyu6mZI0gCAABoBRn+H+E9lvzftWej/7kvvN9KZKFCEdq4H9TqLVbJKT6sW/4f4T2W/N+1Z/D/Cey35v2plrKtsj7APyrv7fyLX8P8J7Lfm/as/h/hPZb837Uy1ldsj7HflXf2/kWv4f4T2W/N+1Z/D/Cey35v2plrK7ZH2O/Ku/t/Itfw/wnst+b9qz+H+E9lvzftTLWV2yPsd+Vd/b+Ra/h/hPZb837Vn8P8J7Lfm/amWvFy8FBJIAGpJ0A8TwrtkfY78q7+38i7/D/AAnst+b9qz+H+E9lvzftXPFek/ZltsrY2zI9li4+Kgj9aLbH6S4bFCcPet3QN+RgSPEbx5iu2R9jvyrv7fyDf4f4T2W/N+1Z/D/Cey35v2pkBrCa7ZH2O/Ku/t/ItnoBhPZb837UD2tg9k4dXa7dA6s5WAeTnicgAGrxrl361w9J3pQs4S3ew1t3GKNvssgBCMx3Ezocsnu0r54xe1rtxER3LLbz5AeBuNmc95Y6knWu2R9jlqbn/wA2W2fSFsXNHU4qOYCfLNNF9l9JthX2C9Y9snd1oZB+aCo8zVAzW1Ndsj7FvyLv7Z9Zp0DwZAIBIO4htD4V6/h/hPZb837VS3ou9LRwJXD4mXwpMK29rM745pzHDeOVfQ+ExSXEV7ZDIwDKymQQRoQeVdsj7Ffybv6fyAf4f4T2W/N+1Z/D/Cey35v2pkFbrtkfY78q7+38i1/D/Cey35v2rP4f4T2W/N+1MtZXbI+x35V39v5Fr+H+E9lvzftULbPQvDWrFy4inMi5hJBEjmCNacqF9J/ul73DUShHD4L16m5zScn1RR/+FXkPgKyu1ZWTwejZLZ9H/wByX3m+lMtLXo/+5L7zfSmWteHhR5tqvOn3ZlcMXjEtIz3GVEUSzMQAAOJJ3V42jtG3YttduuttFEszGAB/fCqC2901TbON6q5cuWsIs9Qij/MdfxXDrBIzRoY03GTVxZvA57d/6gMLaJGHtXMRH4v8pPLMMx+FBrH/AFIdodZgoX+W9r8CoBpA6fbITD3bS2rYS11cBwZNxwxLljOrDMo4cDSuLUz3CfhUPgmPJ9W9EfSJhNpA9Q5FwatacZbgHOJIYd6k0zCvkfoNtpcPiRnA6u6Orc7iuYjK4bepUwZEcab+lfSvaWBvA2MVf6ghcrOyXUzRqssCfImeOtT6EZ5wfRVZVceir0of9xDWcRlXEIMwKwBcXiQvBl4gcCDVis0VxJC21tdMLYuX7py27SlmPGBwHeToBzNfMfT30j39pXDJNuwD2LIOnvP7bH4CrO/6hNtFcJYsKf8AOukv3raWQPDMynyqhbVuTUN4LRWTyFJ3T+tTdn379h1vWWa26HsuphgfqO46UR2fblDOg4TXHG4cqOEH++VC+7zgN9nKPoH0U+kj/uVo27sDE2gC4AgOu4XF/QEcDHOhHpP9L1zA3lsYYIzAZrjMCRrMKoB8yaqb0a49rW1cMUaOsuCy0ezem2f1IPiBUfp/tv8AxWNd1QpbtxZtqdCEtSonvJknxoqfABrDwCdt7ZuYq/cv3SC9w5mgQN0aDhpUGaw1gFcWRlZXQ4ZhvFc6jgs8o9CrK9DfpDbCYhcNfuf+luyBmOlq4dQwPBSdDw1B51WYr1UlWj7YWvVI/om6XLjtn2wW+2sKtq8JMyBCN3hlEzzBp4qShlZWTWVxxlC+k/3S97hopQvpP90ve4arLowlXjj3RStZWVlYp6aWz6P/ALkvvN9KYyaXPR/9yX3m+lefSP0gOD2biLymHyFLZ/nudlT5ST5Vsw8KPNtV50+7KD9KnTh8fjHVWP8Ah7LFLSg9k5eybh5kmY5CKWNh7YbDX0vKAShOh0kMpVhPepInvoeTWTVgGMjXtPGPj+rYkqFBGTTKCxklAFECIGpJO8mpDdElRZkkld88xQzYbnIInfTMcc7qA2kCKzrbZbmsmlTRDangVsVsVUUlfWGvEbj+1DMXtW7dEPcZhMwTpMRPjTFtRTBilRxqaYonJrkBqa4xfAQ6O7ZbCYqzfUmbVxWIGkgHtL5rIr6lxG3Qyhl3MoI8GEivlHZ2HFy6iMSAzBTG+GMGO+voO0uRFQEkIqoJ3woA174AplMTYpemm71tiwfxLcaB/KU7XwIWqx2fbnjGu+rU6eWVNu0zzAuZdCAe2p3E9y1Wdm2FusCIAO4xPx40G1+gzTDoyWt23vRC5X1iRMagTroNSN1dds3IVSIBMCOXjU63s5Oy0Lr6oGpJI8a83wluy2ZXLNKmbYyjQaCdc3GYApTctywPbHteQb0exC2toYZz6lvEWWLbuytxSSe6rW9KPogF4XcZhDluAF7lr8LwCWZPZYxMbjVRJiVFpliDHHeeVfVmyL+a0mbfkWfHKJ/WnoPPBm2w2tM+OMtF9mdGr10zAUCPW0mddKe/S56NWwt5sXh0nD3GJuKoEWnO/T2G1PcdKX9l7YvPlDAFSBBURA3aidKpc5RX6k1KLf7BDGbKt2gDcKgkaDefJd9AcXsu247Ig/3voniujz9YzDMxIMZYkHhOY7u4a12tbINm12zLHnvHIUrlLlMbw5cNCJetFSQeFcxRnG3shZo1YaeI0n50Hp2LyhSawWl/094wLj7yFiA+HJjgSjqdfAE/E1e2K2mF4185eh/BMcd1wMLYRs3ebgyqnzPlVu4nGk8auBGI7dFdsPtsHjScbpr1bvnnUnFhWMWGqH0n+6XvcNA9l7T11NFNu4gNg73uGqy6MJV4490U7WVlZWKemls+j/7kvvN9Kj+k/YLYvZt62nrAdYBzyakfCpHo/wDuS+830pkIrZh4Uebarzp92fEzCsirY9KXokezdOIwVtnsvmZ0USbbE65QNSp5cKrjBbJutdVOocsSAVKld/Mn1fOrNeqAphjZdt7dsMgzQAd4G+pCPfuXIa7O/Mo1yhY1MaakkCDOlSdiXOr7LiMpIIOhBG9TO6N1TbNzOzlBNsGBEaneQswNNN5rLlLDfBqqOUmnwAdpYAm5cVixC5coXecx1byExzoFtDZ7Wz2hlmSAYkCdM0caZ+kG1Qt1XW2wYKAc4PDSO+mnoBspMUbuIu2lYWyiW8wBAbV2YcNBk+NM1Sk8LHAvdGPLzyL/AERTC4JRexYIxDdu2mUsyW4gOV/CTM68IPGmmx6Q8M0aXRpMlBuHHRp8qRcRiesxd3EXFW4txnhHn1QSqzG6ABWsNtA21Cqqdlw6sVDMpBmAT+Huq878PCDU/TZ2R3P1Hzbti3tDCZUfJqLltnGUSJ1knUQTqN1VOJS4ykhoYjMDIMGJB4iil3EFiSY1JO4QJMmBuGpqK+ClhGk/pVVbu4YS3QOhKSeSTg8a8jKR3TpRTq7bpmu3u1O5co3g785mKWjZe22qmO7UGpR2omUgrLd+vzqji/QHGax+xyw1hDibaM4Fs3EVnMBQuYZj4RX0j0O6YYXEnJZvKzDMMsw0JvIB1KwRrur5fYySaNdEdtPgsTbxCAEodVP4lIhlmNJFMqW1CrplZL9UfVG2LavbZHAZWBUg8Qd4NUX0h2UmEuFQsCRkOklRwB4nSrN6N9Lm2hhXvFBbAuMgUMWMAAy3frQjbGBS8CrgMJ47x3iunBWRwDg3VPDQjHHlySoa2gOrXIThPZU6nx3VDxWMNxTrmWdDunXhwI8KkYvYj2LhSAwb1WZ8wA3HSDu5A1D2xjUs24kE8BSEoNSwaGU45QubYtBiFG/WKHNsl+p60QRn6sgTmVsuYSOREwaObHwpuFrj8d3hTlhdkdXhxA7YdbxjQhtAFB7lB+NOUyzLaZ9kcLce/RtsS5h8O7XBla8wYKd4RRAnkTJ0ptofgNqZgBc7Lbp4Hv7j40QpnAAysrKyoOOtm9Boticbmwt0fyH6UEFdrl37G4P5fqKiXRhKvMj3QlVlarKxD04tr0f/AHJfeb6Uy0tej/7kvvN9KZa2YeFHmuq86fdmiKXemeLC2DbHr3NAN+gYFif740wXXgEncNarTbG1Wv3SZiZC/wAqCdR/MeHj3VcVYs9I+j7XPtbSy8DOnFwNxHNgNI4xS7stUXfbkqTI1JHdkzD5jdT7h8EiAKF0UACdTAEDWsxWx7V0y6AtuzCVf8y6nzpeynfyuo3VqHHiXQrjaeBGIuW0SyLJZ4zsCABvZ2liTA138KtnGY/B7N2eiWXW5GlsAgtduNqztrxPaJ7gKqvpX1GEvDqrr3bqmcuc/ZnXRnG/vWJE99LW0Ok126wYlVyiAFXTXedZMmBO6pgnGLXqGslCU4v0CWLuFmZjvJJPiTNQWNQDtd+MfAV1sY8NoRB/SlXTJcs+gq19M8QXBIFdrV2INcEOtYm6qjLSnw+h1u4oiY076FXVLE/OiM1wvGSBMDeaLXIzNRpIx5yR7WGOlSbQArhdx4G7WoT3iaJslLqLvUVafiPLG7Y3TW/gldLTALcgkEBu0ARIncYohs7p+7E9c7nSd8a+Aqv5r0Go0Y4Mq+f3ZufQuDD37GIQ5mzsAcoYnRmG4a76QNobJcYh1gnK5HwPCaF7N2l1bSwzDxIg7pBBph2Ntg3DkbVifW+rHuFUucsfqiaWs4kxn6KbHgBmGinQc2jf4CmO+dI5/wBdaibK2jYKKlt5AJVSVZVYjeUYiGk8jrXe5dlj3aVeqG1ArJOUmRbtgzm4bjWWsa1rvXkTu8OVSss1GxiQJNGBhPCbSS5oDDDeD9OdS6TSCDKmCN3z1pp2fjRdQMPPuqCCTWr5+zfw+orYrpesfY3DyX6iqy6MLV5ke6EusrKysQ9OLa9H/wByX3m+lMlLfo/+5L7zfSmQ1sw8KPNdV50+7IG3roXD3STAyH4nQfrVbhPjApy6c34sqntuPgusfGKUbS8aIK+p7Qc6C9NNvnCYaU/zLhKJ/Lp2mHeBu7yOVHYqvfS1fE4e3G5blyfebLH+w/Go9CyK9aWJ3kkyf3r2uzLhE5D9alYO1I+ffTbsfRQVEnQSDrqOXWAwPrSsrMPA5CrcsiXa2Q5MaDxqLfsFGIOsU24+0c5OU66xBn5sTS9tGyQxkR3VMLMvkmyvC4PWAvToeFSEbQ+J+dD8A8N4ipeHMg+JodkOTa0d7lCK9eTszQJoPeu5iTU3H39IFDqvTHHIp9R1G6WyL6GVlZW6YMc1WUV2f0cu3kzqvZ4E91ED0ThJYnNx00ocrYx6sNCmUugtTXazdy844wYJHjXm/ZymK8TV1ygTWHgsTovt4HJamV7QUdwIIHzpiwmJBUHmZPm0VUFnFshDKYKmRFPOxMYRbRWYk5QdT3zFWRTp1HC3ig3drFcrtwM7IOAGbl2gSB+k0MwmKho7yPjqDXfZRLPcc7i7R7oGQHw0n/VVs5IOOKaNOcfrpUnZ+PNs29N/ZaeXAgRyqPtax9kHj1Sp194Cuame0BwOp5mKkr6jrhmDQRqDRnEYcDC3T/IaSdibRKMEPqnd3GmzEY7/ANPcXmpFUnwmEpf/ANIr/UINZWq3WIenls+j/wC5L7zfSmWlr0f/AHJfeb6UyGtmHhR5rqvOn3YqdPm7FocS5/8A1pYzEGOFMvTS8C1pfZBc+cKPkaXlFXyLHjrIIET2SfEzuqufSph2D2HYzKON0AQ85R8asl0ndv3j+lJfTxOuUW9MwkrOsEDUfAVzaSbYSuOXgRdlq0jKQp9o7gBTNs3G9W2W48jnET4SoNAcFh2BCiZBEhdCQOR4Hv4UZfBwJddTOpLTuAHZmNIOvEkyKzLGvc0aovhEnbeLtFQiBzcMjQ6lfAd5pQ2xglTcWB4h+fdypp2g4tYlXZQ4KqCI5ajSde8cRQHbVosS8AalvIgKFHEAAAAcIq9clxyWtg1ngXkMGp2GuQtQSK99ZpTUo7gWnu+08nm88k1zrZrVXSwKSbk9zNiiGA2Xn1M5eJAnQeYqDbXUU/WdiK1u2yDVdcuYpOnAgGCDB8qFZPHHuFqr3Jy9grs3GWFtBbTZo5fUVDx90ZTJA379K1b2YynrLghhv1zEmZMaSBGgBJPfULG4MNiLgZcwVfs1J0nUjNzpGUU54bH4vbDOBT2plJkGf750PoztHZLqjOwKjSAY37iQBoB3UHNaMMY4M2zrlmCjeDxuqifwj4igZogRDJ4VaQBjdh8X9on8wnzUQaYdi3M1pWn1kSN2giQNN8T8qR+uhUb2Sf8AcpX607bEGWyvKAPIAD+tTDqQidj7Gayy7swA+DA1wOEAUqtRtobWUabydw4k+FeLGDvvqewvI76tknadbb6wdDv8/GmCzi89g8xofiKDJgDEFp5HeR51rYuOzBxzAJ7ipArpeFlqliyPdEet1qsrEPUC2/R/9yX3m+lMhpb9H/3Jfeb6Uw37mVSx3AE/ATWxDwo801XnT7sRekWJz4luS9gf6Rr+pNQwKj4vFqkvcYKubVjult27mai3+kVlVDBi+sdgH5tA+ddKSj1YuouXRE65yA75GkCq76f45LeLtMrHVG6wDeDJXUd4iiO3ulpuW2trbyhgVJLSYPgIpCxQk6AfWhysi1gYjCUeWEMDtREYv+Xh5eNTxjzIZpuM34QQAvKJ30H/AO3EWReMZWc2xzkJnzDu1jyNS8Nh46v7QqTvJGcZiYG7UacqWlWsjddrXBI6SbWDN/kuCFya6CVGWe+g97aU21U8oPlTB0nwFwKWa+jQdFAYHXUmMgG/vpWawFtFt5YkD9JPzoigkVsslnqDXO+vNM2DwFt8OjOgJBYSCVJUvzHEcKl4z0d3ILWGzwR2GhWgrIg+qf0plCWcMTo0rUVKxmzrlpstxGQ8mEfDnUfLUlsku9gGtJZuNuu5mUfyo+SfMhvhTvszbPUoQRPIRMzER3mkfF4lrgtCSclsWwOUMT82/WmHZ20Ec5EGVQFUSSSSEALE8JbMQBukcqWvjlZGNNPDafqMd2/cYAlSeYWNB3zE0D2ptpBiM6BjoAZHDX9aNbKwiBWBTOVGuW69psrbp3oW7zE86XukADPkVHt+0XvdaxA4QAFAoEK0+RyyTUehH6TbVDrlXcdaXb9koxB3iNxB3iRqO4ipG0L+d9N24eWgrnjbxdySSdFWT/KoX6RTlUVGODOunumcAKI3VlAR+H5VB6vd3024DY8rrxHzqzAMFYpiLajnu+dOoZwEsWx2gqhjylR+s0tLs+eoDb1vojeZj9dKaNpEpksW2K3b7FncTKIILnTXjlAHfUpEIk4K3asFjJdwPtLpjKn8skjX+VZNd02obulq1cccXYG3bH+oiW8ga94TZwVVVOyi6AwZPexZAfHta86hbQwJk9Z1re7cJ05quh+dXwdk5bS2mQpVMo7QW44MqskdkNxYjWOA1NeeimEY57uotwVWfxSw1HcPrUBdnJfvWUtm6RJz9YbhyrpoofQT3U/37QW1AEAAADkJFRLiLOqTdse6Fet1qt1inqJbXo/+5L7zfSjuPtFrbqN5VgPEqRQL0f8A3Jfeb6UyGtiHhR5rqvOn3ZSW0sNevWntBlIbdIggqQy/7likk426q9WyMpBiCCNeWo7qLt07f/H37eTrbdzEXEtAQH7VwhQODCT5TThc2WLoHWMzAE5QGIA4b+PEV1kYyAQsklwVphbNy82VFZ25KJ38+XnTVsn0fj1sSZ49Wp0/1sN/gvxpstYdbagIoVRpCiBH1PeZNdooaqimW+5J9RX6dbLzYMdWABYYMFXdl1VoH+qaQbGKVkCnQjdrwPfVx3bcgggEHeDxG4j4fOqa6T7D/wALfe3+H1rTHijbvhujmDU2QyErk1yStr4G2o7NwMQBIGmvKZMxQO4DdZba8gPAcf61FWSYDDzMDzJ0px6MbECJ1x1zEgGIGmnZJ3iQde6qKO0tKW54QVwuyAxs2VHZBXN3Kpk/L9adLFveYjMSfAbgPgBQrYOChSzb7kgdyg6/ExRyiR45AT6kbG7Mt3lKugcHgwBHjSRtr0bWyC2GYqR+FpZPJt6/Kn5tdOHHn4D616Aq2SM4KH2psK9h2y3EZe87j4NuNetl2mRzII3b+BIzKf751duNtKUKMBkYMHB17KqS+nMjTzquMXhw7XCRGYkrJkgAdgc9ABQb5KMRmmO95Rvr7N0AOSjjkYoFtW/bUlbRJJ3sTNFr2zc6iRvj9aF3ejpB3+G/++6la3BPlj1u5xwDsHsxru7cT8uPxqf/AP5orvPAwRwI+dHtj2ltK3ECFGhIhdSZ72LfCvWKvdY27QbhUW6lqWF0Oo06lHLQqvs0wOMH+5qxdn4bsIeaili5ZGYZZ1nz8BRM41rdm2pJZm1VBqcu4TGoAjeaNVqfdAbNHh/qzfSXZ+XtDTORPc6QVPnEV3tbURC94MvWtbQopGoUiZUaTq0b+Fc9oYzLYZH+0QiN+qtvBHEqDSvtXFnq1ytohDAQBBiDHlTEbIy6Csq5RlyFb3SG9M9a8+Jj4cKnbC6QNetul1szWoYHSTbdgpHeQWnzpLu4qR5VO6M3TnuDfmTLpqdXUwBxOlTUmnyyl7TXBZ+wrHaJj1QRPvmY/Si+M9RvL5ioewsKy25uaM2pHIcB3mpmM9Q+XzFFm1hldP4490KlZWVlYh6dktv0f/cl95vpQ30r9MxgcEyq0X7wKWhxE6Nc7goO/mRRHoCYwS+LfSvnj0jdJzjtoXbszbU9XZ36W0kAjlmMt51sQ8KPNtV50+7CHoxwc33ukT1arlPIudT45Qde+rILlcvISjDlBIBH6Up+jrD5MJmiDcdj5LCr8mPnTY2oPeMw8tG+h86qwSXBKivAYDeY5eBrnaxAFssZ7AJMb4UTSRtTpSczvc1TqyERSci5t0nQknTtb/KqyntLV17n/hA6bdOnuXGs4dsttSQXWQ1w7m14LMAeE0l4i0ciOZ7ZbUmfVgV2wOzmumF58fHdTdc6LF7STACxoNBu4Dn391Ulck8BY0NiDTlsjaYXAzJL27kL7MAhsrDvDPr/AEoJtbYvVkwa69Fbqm+LTiUubxMCUGYfKKmUlOOUSofbltkWts7pBh7iKyNAPZyx2kggZXjdJ48aJu0eJ0Hjz8qq/o/j7Y2h2ot2y5gfhlNUG/dP0qyMNiA3a4nhyHAeJ3mrQba5ASikSVWB/etcsTegQDqf0B+te7l0KpY7h+p4D41EtSza6knWrN+hVL1PT2wIX3V/+bz5RSP0ww+TNcX8DsD7pP0JHxpyv4rcw3mSvvO3Z+ACmg+1sADbZeBEebSPn8q7blYDRbj0FnZm0Ax7UaDTlRbEY8ZDkYFgARqNJMCJ0Op3d1JGzbhW4UPAx8NPqKZLc9kQRJLTBHqgCAfeaN3Cs2deyWTUi/uQTO9y9Ijco0A5wOPPjUfrQAZ8/CvZqJi1BDe6f60uv2fI4lhYR0wC5zJgEiTLZeAhR5HhRG7lROy9u3zydptO/Shdi8UZGBgkhtwaJDTodPVgUSw22nCkM4Q/hItBp8TmBnyoqXIGecEfFXZUk22cH8VzsltNIEDhyFKtqSYyZoMkRIidx1GnnRrariBld77STDKERSRHifCai4aQkEwRwmY7xBp6mKRl6ptIgYfZaiM5JPIct2tWj0L2ZYWwHt21DkkMxGsg6weGkVX2HiTHiSeP9Kf+glybLjlc+a/safjzEy9374YyVyxnqHy+YrtXHGeofL5ihS6Map8ce6FSsrKysU9NLAwu1f8ADbDv3vYt3Y95hlX/AHEV81qY8qvzpEf/AKaxHjb/AFxFoGqEArYj4Uebarzp92XXsOwLdq1bO9bFoeeQE/qTRC28bxEa+KnRvhv8qimzHVkESEQearB+tdEuFTrunf5QR4VZ9CqXB2wtzK3cTBHDkP6UjbZa3hb9629sXLeQ5Z4K6gr8N00322B0PEHSdY/bnSx0nuoLvWXWi4CrorAtbvW1y5U0/wAshlYGZBmgtZReL2sXOjvZgxv1psubR7PdSubwvuzqqqpLaTCrAnQKQCTw4a66URwOHOQgtIKkjSIg/A+Ris+1Ye7I/XLPCIW0LitmaSeGisQPExFBMAxt4iyywTnGhGmpjj3Gmi3sE3VAQbs2Z88EnWJGsAchoeNBMVbFrE253K6n4ECjVNJYQK1N8s63trBLV6wbKHOWIuA9sMzIVJMahQrwBxeTupw6L403GJO8xpx14fKkHbV5TiOyd7DN8aJ4Ha5tEqphn0nkvPxpmL4Qhb4iwcXjgxgaqpgd7bifAbq93sULaM3sqSI5mAI5mTS7gcUCQoO460URxcxCrvVAHPj+AHzzN/pqqlukX2rBMuEIoa5C5dTxgwAqjmQAFgb9ai4+4WUmCqgSJ35iwCz+pivdu311zrW/y1P2Q3TGhunx4d3jXXH3EgAkBQZI5kaj+tNI71Kt2/hsmKcDfMj5D4xFHkcFiF1CgJwGq+s2iL6zFt+um81vprhgHt4jUasNAD2tGUGdB+M8d1cdnaWx4f2aQ1fER/Rxbnz6Ehq4qvaM8Y/eu3CubNHlWajTYNu4hhbkETAUGCSTOWBFd/8AskCbjsW3wCQBQvY13PeXNqFllHiaa76yppyzMOF1Es73kS8e7227LMfEzWYO8zkltwECABvNdNsrWYK0Qgnjr8aeq5jky9S3HKCOEtxP6U3dBbn2twc1B+DD+tKeGaKZehjxiSPatt+hB+lNw8LRmf8ANMeq5YodhvL5iulaxA+zfw+ooUujH6vMj3QoVlbrKxT00cNo4I3ejmJVdSEZ/wDxulz/AOFUb0cwYu4qyh1BcE+6ssf0WvpXoZhhc2eUO586nwYQfnVH9DdiNYx2IW4O1hs9r/XnyTPeob41sx8CPNtT50u7H+yTp/fCfrWgYaPOt2zD+QB8v7/St3ILT/cd1SQupFxK69neNR48vA0t9NntulsEMt1lY2joFAHrC5P4eRHHxppuWpbu8p8KA9LMPN9GIBAtMmoETcu/p2V4b58ahV8nCj0S2itp2LbuHHfR7DbSF55tsVLK0AJnIG4mAPHWt2dnhLbqi9WLgXNCxOU5kMxwMGdOND8Jj2tXMlxgh/Cx1RgTJHdrvG6l79Nj9lyN1WYWCRjLt2ySFVwxgy+UcBBZdMoPKJpZ21fbOc3rbzHPfTFtjbNoKS1wXHiFVQAoPOBv4b6SrhLlmJ1AzHv1E/OqVQy84Ivnxg1fukmaZ9l9GDdUOzlHOUHMARLCVOnAiNRxpcwMkwFlj+nfVkbDsO1i2BlhbWSAIDZGLBwfEkf6dOJLKQlnkgYTCNZIDDdI01BPOeZ5UR2U2c3FBINx8hIiQqIM2vhp/qNGMVhcyhxqSBmAIhvCd30qHgrdtWzh0XM3q6AF8q5oG+ZWoVeHlBPQI4m2x7KjKOJG4DkP74V4fZynQADv3mvb3tYJAbkd+sxrxrWIusq9pso5KMzEdw+tFI5BnSTZIuYO8CdUTrFkRBQEj6/GkLY+0dMp8qbNu7Sa5ZdEQqrIwk+s2k6g7qra3cIMihXQ3xwFpscJ5Q7JeETQraG0jJUboIPmIqPg8fOkgTEE1CuKZJgnU0hClRfJpztzFbSRsfs318SPgKc8vZNIuz2PXoe/5inpG7BrtQv2QCpvkUNuca1gL2ZBz3fCtbcO+oGzJz6ctacp8IjqllsPW+VHOjJIxNr3o8iCDQKyJNMXR1Iv2+eb6Gm0ZaWWPtZf/wAt/D6it1u9/lP7v1FUl0Y9V4490J1ZWVlYh6cWz0A+5L7zfSlfpZsW1h8XcugwcWyOR/PbUoQPH1qafR/9yX3m+lcOn2EBS1cjVHIB5B1g/KtmHhR5tqfPl3YklRn1Zp5Kd3jW7YhpOp1jw7+/fW7eJWTz3VjuNCY/s1JVPkB9LdoXlFsWXKFixJES0EKF18ai7PwDQl6+5uXjaZxO63IYAgSZaBObhECK84vGXLjHrcoFq+UVViIDCSTvJ1B3xRhbeZbKnQm3ctEdzWroX9ZqzfRkuOU8ezGCBGWJWYynUfA6cKRdsbONxhCnqSDccASUQs2VAc0ZmA0158RTpgr8orHWQvLUwJ/WaVNp3AimVUKxCIJOYlCwZidRAkLrvkVWG7DWfUpRhvnpgHbT6BYa4C+HvdSMzKUvEZQw3hXmdNNNfGgZ2KmGDhri3bjgLFv1QsjN2zpJ0GukTRm3bP8AiC8rDIFgACSu4kDQEKI03zUXb6Sn8ok/l38fCjxqajz1LzjlZBFjAo11VWUWM7xoDbmFIWTDHQbzq2m6njBXsiyxIABCqpjUDRZP4QIHlSTbD2zoyjKquM5kHKJyifEwJjlWYLbly/dVWZVXn2h2eIUAEyfA0DoB/wBHO1ddyArOhZsuYGU0GdjkaQSFBOg4ipFm4bd5Uz5yR1rnKq+sGG5dO+ouBvwblxkKIltksq+jSQS75TqJOknU1E2JimLBrhDNktpG6erUiZ+lckEcscB/HkLeV23EBTrGucRPPQmsYEgrvymI8dQRy31C2jtJGVVkkh0MxAEHdPGtYnaPV37Z/wDcUTPOcvyINWwdvwRuk+LK4fP7Mx3SpEHlVZ2d8U9YzaimxiRdBIFtlWI9dmIH6qPjVfTrVZLK4IhJZyGG2cQJXfyP0NdrG0nXRhm8R2h/Wo2B2yVADiRXXGbTtMICEtwIJEeXGk9km9skaP3K0tyeCS2NQsGEg6DQDWj2HvStJ9nB3XIkZRzIA/SmDC3dQKrfRKtJtEVaiNkmkCdu76g7Lw+Zp5UQ2+u+vexLfYp/Qw3YRmfUrNiZLS3l/v5Ue6P3l6+1r+MDv10oQNa5LcNtwRvBBHiDNas6ItcGHVqJJlu17uD7G57v1FQtl7RS/bW4h0O8cQ0ag0UuJ9hc901lTWE0btLzOPdCLWVkVusQ9PLZ9H/3Jfeb6UY2vgBesuh4jTxG6k7ol0tw+Hwypcc5pnQZhDAEaijH8QMJ7bflNa8JxUVyee6jS3Stk1B9X6Fb3ALbtm4Tp3giR8/hUXF7YQnUnLyHGNYHI6fD4VJ6VlLmIe5YbMj9rUhSrRr6x111pZxGCvHXKpOuue0N/IZq6VkfRkR0166wfwczdLrmHrXrrvAgAACBGm7RRNMr3+pA6x46oMMzwCGtkAZCPWjM5A4gxGlAdm7NuIJYDNoAM6EBRw9bidan9ItnrjbYzKtu6CTmLhk1BkwCWknh+tTvikuSY6S31g89ginS/DF/s+sKKrAMtp8pbSMukxEakUJ2/tW2y3NYkuVzKVhQgfyz3QD4iuGAwV1AAwXTiHSD3iTNctp7Le4CAAZ5vb+rUnHUSUhmOgmsNReV/hvKCoPtAEd2k/Wom0R9kRIXiCRJGWD2ddCd1ScLgL3VqGABAAIFy0dwj2qD47o9iGdiLduCTBL2Zggb+13Vqyvht6oBLTXY8D+ATtC3CrPnXLDWgbYj1y0L48/Kjd/ozfa3GVZER9pa/wCVdNidGb1tpuKunq/aWjr5NpStlkeqYH8S/wDh/Bzxe1MTbULcYXNN/wCODwLcR41mF25bKENOad0R8TNMtnZK6lozH+Zf60P2n0XV17AXN3lIP+6qK3/SJaO587H8EBLzkjL2eRYE7+XfUi9iMptk65QfjIMk+FCW6KYoHsADX/3rf/OtXujuNZcpVSsnddsjeIn1qKrI46gnodR/D+GRdqXLl0HJ/lk5oBGpXMJI7pNBVpvfo5iBayKqkwB/m2vPe9QE6GYjeUWeXW2v+dEslWsYZNWl1HrB/DBmzsKXM6QOdHcNhFUaATz4/GpOB6NXUQAqs7z9pb7/AOapp2Nc9lfz2/8AlTdMqILLks9xDUabWTeI1yx2ZBPy31wsKSTyFFDsa7yE+/b/AOVbw+xrir6on37f/KlfqN0JxiotMd+laLUQcnODXdMWds3eFSNiD7Oa67R6LYl2kIv/AJbX/OiWE2BdRAuUcP8A7lv/AJVGhshDxNHfUtJqLOI1yf8A4zlNeLiSNf8A+VOOx7vsj/yW/wDlWv8As132R+e3/wAq1fyaf6XyYi+natf9UvhnjYW3nwz6dpTGdOBHMRuNW/aYPg7jqZVrZIPj9ap87Cu5lOVYH/5Le781WHsHaqWcHcsMZZxCwRCkxMkndWfqbKpLMZI19HpNVCa3QeMr0F6srn/iV9ofH9qyvneD1HD9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0" name="Picture 16" descr="THE COSBY SHOW"/>
          <p:cNvPicPr>
            <a:picLocks noChangeAspect="1" noChangeArrowheads="1"/>
          </p:cNvPicPr>
          <p:nvPr/>
        </p:nvPicPr>
        <p:blipFill>
          <a:blip r:embed="rId4" cstate="print"/>
          <a:srcRect/>
          <a:stretch>
            <a:fillRect/>
          </a:stretch>
        </p:blipFill>
        <p:spPr bwMode="auto">
          <a:xfrm>
            <a:off x="2438400" y="914400"/>
            <a:ext cx="2458065" cy="2667000"/>
          </a:xfrm>
          <a:prstGeom prst="rect">
            <a:avLst/>
          </a:prstGeom>
          <a:noFill/>
        </p:spPr>
      </p:pic>
      <p:pic>
        <p:nvPicPr>
          <p:cNvPr id="1042" name="Picture 18" descr="http://t0.gstatic.com/images?q=tbn:ANd9GcSV89yXOEAdHzoedHAToBzIfMgh60jqbGCDiv3AoImklwULUM5uPg"/>
          <p:cNvPicPr>
            <a:picLocks noChangeAspect="1" noChangeArrowheads="1"/>
          </p:cNvPicPr>
          <p:nvPr/>
        </p:nvPicPr>
        <p:blipFill>
          <a:blip r:embed="rId5" cstate="print"/>
          <a:srcRect/>
          <a:stretch>
            <a:fillRect/>
          </a:stretch>
        </p:blipFill>
        <p:spPr bwMode="auto">
          <a:xfrm>
            <a:off x="4800600" y="1066800"/>
            <a:ext cx="2486025" cy="1838325"/>
          </a:xfrm>
          <a:prstGeom prst="rect">
            <a:avLst/>
          </a:prstGeom>
          <a:noFill/>
        </p:spPr>
      </p:pic>
      <p:pic>
        <p:nvPicPr>
          <p:cNvPr id="1044" name="Picture 20" descr="http://t0.gstatic.com/images?q=tbn:ANd9GcTS882tm4NhzFAY75xf7Yt88c5UMqJeYrNi-olDlAMhAR00Zr_BkQ"/>
          <p:cNvPicPr>
            <a:picLocks noChangeAspect="1" noChangeArrowheads="1"/>
          </p:cNvPicPr>
          <p:nvPr/>
        </p:nvPicPr>
        <p:blipFill>
          <a:blip r:embed="rId6" cstate="print"/>
          <a:srcRect/>
          <a:stretch>
            <a:fillRect/>
          </a:stretch>
        </p:blipFill>
        <p:spPr bwMode="auto">
          <a:xfrm>
            <a:off x="0" y="3048000"/>
            <a:ext cx="2466975" cy="1847851"/>
          </a:xfrm>
          <a:prstGeom prst="rect">
            <a:avLst/>
          </a:prstGeom>
          <a:noFill/>
        </p:spPr>
      </p:pic>
      <p:pic>
        <p:nvPicPr>
          <p:cNvPr id="1046" name="Picture 22" descr="http://t0.gstatic.com/images?q=tbn:ANd9GcTO8R-9_J1Sow2A8OsRA8H7sC_zwN5qlodBo2Rp_FUov7w8O5AjiD-iUTei"/>
          <p:cNvPicPr>
            <a:picLocks noChangeAspect="1" noChangeArrowheads="1"/>
          </p:cNvPicPr>
          <p:nvPr/>
        </p:nvPicPr>
        <p:blipFill>
          <a:blip r:embed="rId7" cstate="print"/>
          <a:srcRect/>
          <a:stretch>
            <a:fillRect/>
          </a:stretch>
        </p:blipFill>
        <p:spPr bwMode="auto">
          <a:xfrm>
            <a:off x="457200" y="5029200"/>
            <a:ext cx="2438400" cy="1828800"/>
          </a:xfrm>
          <a:prstGeom prst="rect">
            <a:avLst/>
          </a:prstGeom>
          <a:noFill/>
        </p:spPr>
      </p:pic>
      <p:sp>
        <p:nvSpPr>
          <p:cNvPr id="1048" name="AutoShape 24" descr="data:image/jpeg;base64,/9j/4AAQSkZJRgABAQAAAQABAAD/2wCEAAkGBxQTEhUUExQWFRUXGRwbGRcYGB8eHBwaHB4fGx0eHRoYHyggHB4lHiAaIzQhJSkrLi4uGh8zODMsNygtLiwBCgoKDg0OGxAQGi4kICQ0LDcwKzAsNDQyNC00LC80LzQvLDQuLywsLDAsLCw0LCwsLCw0LCwsLCwsLCwsLCwsLP/AABEIAQYAwAMBIgACEQEDEQH/xAAcAAACAgMBAQAAAAAAAAAAAAAEBQMGAAIHAQj/xABHEAACAQIEBAQDBQUGBAMJAAABAhEDIQAEEjEFBiJBE1FhcTKBkQcUQqGxI1LB0fAzYpKi4fEVQ3KCFrLCJCU0U1Sjs8PS/8QAGgEAAgMBAQAAAAAAAAAAAAAAAwQBAgUABv/EADIRAAICAQMCAwYFBQEBAAAAAAECAAMRBBIhMUEiUWETcaGx0fAUMoHB4QUVI5HxQjP/2gAMAwEAAhEDEQA/AOKAYzHsYz0x0tPYx4yRggDpb3GNK4svtiJYrIIx5GNhjIxMrPIx5GHPLPAzm6rUlfQwQsOktqIIGkAEXM7+hwz/APAuZ1EDQVDQGLRqXphrAiOtZgmL9r46dKoFxsVxaMpyXVqeOviIKlIUjpuQwqXF9xAvGk9vMSr4twOrl0VnKEFmWUJN1swJiBBDLvcq0SBOOnSPh/BalZKhRSWRBU0RdqckM6/vBTEx5nyOJsny3mHGop4QJgGrK6j5KsFm+Qx0Dk7g1XK1MuKmZonL1upJIGiqNLOFZwdLaNSyhvImCcWTMZACutOiVemq6Qyx+EVBUEjsGej7zPrhe6/Yu7tCpUWOJxXi3Aq2XI8VYVohhMGRI3AIMdmAPfbCw465zHSWtl/Dd2UGIZgpAK06bwkstlVX+IqJdjsZNMPI+a7imBMAlom5Xyt2N+zD1i9Ll1yZV1CnEq0Y9xYqPKbvTR0qIZEvOyjxXpKRp1MwLJvpA6l3vEw5IzBMBqJIOwZpjUyz8HwyrX9DGxwWUlWONYxazyJm9opz26viIJsIG5kEeYIxX+IZQ0nKEq0BTKzBDKGEagDsR2x06Cacexgg0PLETCPpjp2MSKMbFce43dbD546RiQY2p7jGEYynuMdIhAGMjHuPcRC4kqCVb5fyxqqkrPlbHiyLecYkyu4Hn/LES45g0YyMSOIPzxricwZE2y9dqbBkZkYbMpIIkQYIuLSPnialxKssaa1VY2iowjfaDbc/U4HN8S5cJrUVCQmoaiLkLPUQPMCcdOxJU4lXkxWqywAaKjdQBkA3uASd/M4yvxCq4hqtR1sSrOzCRG4JIOw+mLbV5ZyyI7VPFplCQ/7dCv8AbtS6SaI1dKkj96QbdzaPIVBqq0PFqB9J1nWnx06yUqihNEgT4gDFj1ACDBnp2RKVneM1qjuxbTrdqhRRCh2iWA7EgC+LTlOfVCIXSp941KalRSuhtB6WFO3UVCqwkBtPYmQp5W4NRzKhqrMoV2FQhwoSmKD1UPUjbsjyewQCJYEG8Q5Wy6UBUWpUZjQNUEsonopN/Z6JCkub6vIeuIZQy7T0kK21siKuZOYmruuglUpjSsdJNoJMG0ibSdz5nCylxKuJitVEgC1RhIFh32AJHzOL7W5Dyq10p+JU0vVqoD41MdNKmzEg+FB61IY20EFYaNWK3xPga06uXpxUC1GVGqMyyWZaTkClGqkUWqo6iZPsRjlUKMCSW3HJinL5ysAqirUCgwFDtETqNpje/vfE/wDxOsDetWkAtPiNuVmd95xY85yUfEf7tWpGkrQpqVDIIIVtTLTCwH1CbA6fOAR6PJGYJGqpRUEUpnXqArN4aypQGRYkGLEDcECZIwJXV4pWAGmtVBmCfEa4EaQb7C9vXAtRixJYljtJMk9hJPpifiGSNJtBZWOlGlZiHUOI1AE2Ydo8pxAAO+JkQoNt+f8AXywP4cydgNvX+pwQqEgH1E/OSJwNqO3rMYqJdvWYKcap3EfQ/wC4xGdh7fxOCapJBJAEgRHeDiCLD2/icSJUiQtjxPiGNmGMQXGJg5OMNOX+B1c5UNOjo1AT1uFn0E7n0HkcLIxZPs7pzxHLk9nLf4UZvpbAbmK1sw7AwyjJxA8zy5mKYrFlQiiF16aiNGpioA0kywIMjcd8HcP5OzTZhqZVENI0/EL1FCgv8K6gTqY3ELOxw84BxFKWVzmYqolY1a1JDSbaEQ1WIUEG5Y+kx64s9JvFq5tqQotUOaS9RxpRaauBUgEahM2E77GIwtbe6lhjpxnt/wCc9/U/D1lFfgH4f7+gnI6/CqwzLZfQTWDldIi5BIN9osTqmAAT2xZ15BMXzAmBOmkSJ7wS4kesD2wy5JoGrm83WY6iAqBvPxGNQtt3iY7aoxvzVzI2WqlFVSBpmQSSSCxHxAAAR574rbdcbfY1dQOfszR01enFPtr84J4A/iV3i3JjUaTVFq+Jp3Xw9Nu5nWdt8KOAcKq5ipppQpXqLtOlI2JIBMk2AgyfnF54zzNQeg60mJLgqGYaQAbEnUQbCTEYN+z6gGyhZRAarUPveBPsLYg6i6qgvYOc8ZljRprNSK6m8OOe8Q1eXeIEODm6bCoCHBZ+oMxYi9LuST88V3iHE85RdqdSs+pHLb/iLirqDRJlwH98dL4ZxenXrtRRWlQx1ErBCsEMCdUT3IG2EPNVCmOIZYVEVgWpqQRY62cdQ7gQDHp3x1GqtNmywds/vO1Ol0wq30tnkD9pVeHcLz5ofsUqeDUJMAgapU0yYJ1EFSyztcxgurT4nRo6mNRKaCIJSQpUJGm7adIA2gQMdJ41mRQpmq4LXCgCJJNgL2A/QDAvLucXOUWcKIDshAOoWAO5AmzDtGBj+oWFPabfDnrL/wBv04cVmzxY6YnPchX4jnBU0VWqCevVURfiUpbWQbrItgfmP75TemMzVLMsuhDagrMdTQ370gE7iwxYeQ6KrncxTWymmzAeWmrpAnvY/nix84cvfeMuwUS6dS+vmPn+oGDWa32d4rbocfGAr0aWac2KfEM8duD9JSeH8M4i9MVaTjS4JANVLgtrJ0t3Lib3wPkOIZmpqZ809PSyTMsxZWNRTEAHSRMswAsPQXnkChORpe7j/wC42KxlRSarmqDSGrN0KtLxT0NVUgCDB0wdQuI9MXq1LO7qR+U9vfj1+Upfp60rR1PLA9fPGfT5+UQcZptqFQ1PGVlGl4AsvTpgEhYjsSO874bcN5OruiuQlO4I8QsGgTfSqkgG3xQfSL4d0aDDO5NHVwQOnxECFtK1WlU3CqdABIBtOHXN+cfLUQ67s0FiJgBWcmO5OmL+eKXahw61p1bz95H7fxCaampla2w+FfL3Anz7/wDZSOI8uvlaepnVwwCtoBhWkRdgCQRN4Hl3xBwblapmFLo9ML3LE/F+70gmYvtEEXuMX7OnVw5qtRLtQ1FSO5Wdvf8Ahgzl/IaMrRUXASfeb/pA+QwA611qJPUHEa/CUtcqgnaRn1+/5lPp8jdOlsx/hpSNwfxOPLyxVuP8LOWq+HOofhaIJB8xJi8jfti48K5xVqzLWKomjUIB3sQoMksxB2CjCLnXiiV3BUEaYABjV+IkkKTA2ABvc2w1R+J9riwcY/T/AH5xXVHRmkGk+LPfqR7vLvmVVsapuMbHGItxh2ZsMO6AeQn3wXTQxYwSVAPvv/HArDv3wbm6wARlG5Y/QR/PAzGVxzmDZsQzAFrm5m5BAsfzwOSQbEgxEydh29vTBvFRFVvf84wK3niwJ6wbouSAJ1n7I8mTlKjtJL1mubkhVUfrqwkHLo4ln8yDUNNKbMSQoJNxSAEkAf2ZM39sX/7M8np4bl5iW1v/AIqjEf5YxTeG8m8TTPdJ8KiXDPVFQaXAYvOlW1mSzQpEXvbGDVePb3tvCnoCffz8oew+CtMZA+n8zOPfZ3lMtlatUNVZwoCl3WAxIUQFUSb7EnDz7Ocpp4bTPmarf52H6DEH2ykLRo6XioGZhT3sBJeNumAAT3bzxYeQwlThuXFMyBSCN6OBDj5NOA3XO2hV3JOW+Al62C3naMACcy+y8l+INP8A9N+vhsfzJwV9pK6c/Q96B/z1MXDkn7Pjkqxr1KwqOaYQKqwoELJJNz8I7CPXFf8AtPoA8RygESWoAjuP2jgSO2+G11Ndv9QJrORtPyMDyumCnzHzEO+1foyyR3qN+VKoR+YGPfskyw+4EjvWf9EH8MWTnvlZ89RWmjqjK5aWBggoydv+qflgnlHlsZHLCj4nidTOzEaRJiYEmAI7nGcdVX+AFYPiz0jIZvxBs9B+8539nGVniGaP7tMr8zUH/wDJxfKObRsw+XEh0VWMxBDTt3taf+oYr/2aUkbN8QZCGUsulhsVapXMj0thPzrxJspxinWEwNGoDuhXSw9bAkeoGGr6/wATqnTuFBHvwPrB0XmqpQPP6zoOW4atMaUUKJLQPNiWJ+ZJxzfkfhoqcUrVS8GiKhC921vUQn2AP1Ix2CkoYArBBAII2IOxxyL7PFP/ABmsIn9nWB9Iqj+IA+eF9FYxpvOecS99gL1+QMYcXP8A76yyeQUfMpXJ/wDTi6ZrL0wuqpoCp1anAhY7y1hHnij8Scf+IaIJAAeL2uKAgfMtHucWX7ReA5jNUaaZYBiHJYFgB8J0k6jBAN4veLYvcoL0IW2gqOfLqZCXkCxsZ5PHwlR5x5vSrSqJSRmpSuusQbjVICjyYgjU+kHtOHvA+O5Wnk8sKlZNfg05UdTTpG6rJGDeduD06PC6lOlTVVDUiwmZ/aJqLM13Pqb4R8qfZxQfIpVYvVqVqIdVdytJWZZXpSCbxJJMxtgxfSNph1VQx9STgcnsIMW3C0nIJx+gGZZuFcSy2YBSk6m16ZUqdP8A0MBI+WOP/aDwNMpmmWkIpsA4H7uuekenSY94xdvs7+z3M5bNnMV4prT1KiBlY1NQKydBgLeb3kC2Ev2xUtWeCrclKQj1Pi4No9iaw11vuXGeueZFtjPUCw5z5SgGidMwb+lv9cakX9sM+IZbQqrMwYjVMe4G3627YXN/HGyDmAdNvENUCZIMenniehli/wAWyyPyLfxxovYTHuLHBdOuUs8AMBBie2kzjlxnmEcHHEnfhTVAX3NpPyj+WDRyw3hs2k2/TDzlyqrKQXTrlQGsJJYCD/uTGOh8Dy6adIRiqQmoLqBIAsAOo9u3lhg1piK+3YEygcr825rJUfBeiay/8rUSCoG4srFlm4A29og5vtGzxuMooX1Q/q1QH8sXbiPDaIKksqkSAG6TJvs0dgcJ89kB5d8K/wBq0jksygk+/wCsBbrLQeOJzDmCtmc3X111ILROwGkXVFAJhRcmTJJxPy3zdXyCVVohSrOCVZdQBiJWGXcATJPw/U3j2ZCO1pIB+uw/r0wkyCoDSk/G1wYi2xk4iyitlFRAx0x2jdZOC36y0UftUzm5pUiO48Mj/wDbilczcZqZqu1V5VmbUe0QIRVubKved2Jx0mpkKRfKupXTTNMOe0BhVYsTY3dhNx0x2IwtzGZy6usPRCl9VUakUmkz5l0UavxAtT1KotKyIAiU0lNB3VqAT8oJbC/5j0gGU+1nNrSRCtNnUAFyhYtHc9agH5euBuMfaNnKtJqdTpRxB0qEJHcapJAOxi8HD93ylRKop1KBJpZpdIKm9aqnhEkCCAqSSsFQZtgXmF0OcoVlqUiD94CuGp+HqP3jwuv+zsDREk773BwuNLpkYEIuc+UYwzA5JlY5S51q5E1yioxraJLAkLo1QAoZbQ0biIwHzLzQ+bqis4AeALLCgAECBqYz1G84vXDs9kRU6my/g6yKY6Oia9TxHI3CwaDgHdEtsY0yOdygoZfQ9INGU8YeJTWNK0lqTr+JYWWUQZ1eRwcVVhzZjxHqZQA8AdB2g/BPtPqZfJUqfhKzUwV8RySCJOgBV3IWBJYbDCrlXnf7tmq+YNEVDWUgmdABLmoYADHSSdrm2NlzNIZnOOGApVUAQoVW9Splyb6SuoKamsAD4akae0vGsvkWpVXFVTWFNNBFVeoinBGgC5lAD6ue8YCNHRhgFHi69eec+fyl2JyCSYg5n4y2azJrkaGLT0yAphFXSSdRI0g6oHti+UPtYqU6dNHoK9QCGcseoiLhVUgE95I9McxNYGJHn+gA/TG2azOpwf7wP6TibdLTaFV0BA6Dn65kjwqcGW3m3n6rnUCBAiqdWlZgsNizN2XcLG8eWDeUftMqZakMvUpisqALSYHSQAIVWgGR6gT74oIEzGH3L/DVNRF0+NUqQqJ2k79/Lv2vY4q+koNQq2DaOg9ff1+MmtCWzu95Mtdb7TM9VcJRpKuraKRP+aow9b6RtinVGdqzPXYhrsdRltTdJaoRfVv0gWgCBjued4RS4Zw6pVUBaoS7gXEn8MC0Tjg8mprdibmST3mJv3MnBKqa6B/jULny+shVDvyScef0g3FE0nSbGRMQB5/x88Lqhv8APBNepLL6QPpAwM++Dc95D47dI8oZlVU2m9wQCOwv6X8sD5nS7fs1IjcDaZ7dh2xrVyjMYUEnyGJ6PDynxMdwSF27EfFvPtHvgfHWGO48SHhvEGy7yRqU2ZT3Hf54vXDOZsktO1SvlSWE+FEuO9yre0m4iNt6e+W12i5MD12xGvCyphvh7CZg+dvz98EFuBgwLU5OZ1xeINUUVKGbSqtiFZYggMI1J1XDd5PrEAAOK7hgyUOr8SlvKCeq8/w89sUrlLh9c1hTQlR+IXIPrA3EHF2+8IFUA+JuCepeoEgyu4jykz88SdVWPCOsA2kuB3n8sonM7RVJISTPwTH5+v8AXfGmVoGpQ1mBocaSovCxcjf5+mN+YsgYLrqKhgHBvo1SV6gIIMEXi4jyJn4FmBSoOrKJcg7fhHYneNx8z54C1gI3CM1oc7TH1Pg9d7KxdokkKoUAwZLkgAbQSfbCfiHJmaktp8VRuabgx7zffsAZj1GL3y7mgmSpJStUqszGBcnUVWbAfDB+V98C8y8NZjUphm10kNQmkg6F/dLlg1QkWgDt3gyv+LsdjgAARmvRKFyx6ygVR4KU6aGNWpmklfhbTBmCWAkFfPtifhSGozZeoIF2pgAAhyCe9gpXV8zhmaXjKquA8idRsQdNrhpIIKAidwdyMeUKdNAAit4vUJVWYjewqWWASRIuBMY5z1Hf75h1XkeUp+b4W6uYgrPSdpHbfG9Lg9WY6FnuWEfUGB88Pc1RCsE1kAAGDotMyN7EEdsQZmulNlErBI6/iEC8kHcbbb3jBBYx6QfskHJgWYoUqSaJLmZJJhSfKBYjcyZ98Ks/T0tEz+vzjDbi9dXSTp1S3wbA2G53BuR5CNsKm6722/QX+t8ErB6mCux0EDnHhbDSnSXSJvYn+P8AXviCtTGmfTy9SMEzFyhkWVUk237Ttjrv2McKGo5lhMSqGP8AEwt7j/fHIqV/X/b/AFx9Dco8OOXyCjYpTEgdzufnfBEGTmUsbC8RB9r/ABvxQKFN2AG6rHVeACT6yfljmBVgSHQg2HU4USDO0XHoPLDTjNOvVqu7IYljDegJIUbkgdRtA7xOFpo1NIbSQoEauoDzPUbCZJ/7j8gucmNVLtQY/WJ8ymk3I+U+vn64D1XwRmzeSZOBpxcRZzzLFlqmhWJbqNz57xA/I/7YNp54wSYYAD03Pb6498REaACSoEnvbf8AifY/PAWYoKfEiQASAPkpi30wDg9Y6QQIwoVqdVNYMMWHy2O49R+WC8pkWYwepSTfv9cVnIgSQNsX7lmTcjfy/lgN59mMiXqXf1jXg/BH1KUOl1iD6f1+uGeY4WKuZqM06ZHwbloGowbCTPff3w/4SkX7jD7L8KBBc7m+MRbbrLD7Py+EtcVUANOd1uWGiqD8DqtvPS6kW85n64p/MOSGXHXc/hUf1ti0/aDzS6qaWWYoxMEgwb+sz5HHPl464cDNmpmRJLU6lRiDBKmDModyCpE2BkWOjo0tZQzHjyg7DtGMcy7/AGbuK9KlOqnUpVGAMdLoHFQxf8JIn5ecY6FxuuwVigJOk3pxO2+xNvQG8Y5wvNCZd0r0VUUNANNVEBUkJUAUbEFl1Df9md5nHnNHMK1LqzIGU6xTcw3l8JA9fPzww9Fu7KjgyKLFfhz0iLmSqPvVOilXSYp6iSAoGhHUsVEFose23rgdKlNWDeKRT1sgRZHWPintcwYEzbCDOcOd2JQiobyuoFxYNsTL2IuJuCO11RUi3l28vPDJ08H+KyTidE5M5WbPS5LLRp6tdRSJclFZVAMmb3HvcHBGY5OoC65Sq9L4TVFeHJmJVDYmbab4ZcgZ1VyNNKLl2JPjKvTpZmMazuQBtBAicNM01SoGTQRRuNSnbuIjvt2+mEmtYORGqKPaLuacu4ly8Kau1Gp4gSSyMpV1UdyNmgbkRG8RMLeGqL9/LD98865kiT4gcSR5iOr52J73wLzHkxl802lQivDqn7oJVisdgG1ADyAxoAkjmLPWEbIiciWMbfzBxC9Uwvt/p/DErv1t7D/y/wC2Bl7f13nFhAtHPKvDTVzVJYszX8gBf6bY+h+KHw8uQtidscl+zLKhq8n8Ntox0zm3NQiLtNsGr6Zi+oGDgTmvMGeJCgBQq02UQJbrYM0HfYKMUvPZhCoCgiJOlmZ77bFioIvffbFx5uydPKquli1Rwbk7KGk273IA9jjntWqSZJnFLF8UYV8JiDVjiMG+NqhxEDce+IgDLRpipU9FM/4WH6RiLNGDX9G/gB+oOGzZI1Fq1KQCqwiDAuqsOkKNpPeMC8Uow2bG51L/APjLYXVhn79JpOuF+/WIMrUOwmT5Y6Xyir2liPnjnWSBDEbXv5+2L1y3xEU8B1gLJgSNI+DzOq8OEbntg/jnHVoZKq5N0X9SFH5kYr3B86al7xhJzxxpUylTWrftGCIGHxKsMx9R8I9yMYulVxdtHfg+6FvVScmU7IUmq5+mCNRqgaZNr0wx+YGHVDld/EqipSRnghQZ7CxkbepPr54rnLfEKhzlLUOpKrAN26iQZHaNUe3ti/8AE+LU6TTWdaSz1F11bdlsQTsYi+Na3cpCjyhqNrKWM57zFkxS1oCCUqMQAOkTTpORHkQ5BH93CenVYqELAqLrKyQD2ncgeXvgzP5sV9VbbxqtSFP4Y06Qf+0qMLqDwB6GPrcfp+eNoJipc9Z542Z1DeRhnDqRRmYmSrL9GVv4jE3MirVHigAMDDEfiU2BPmZG/kR5YjXNaXXVs/Q3/pPuD+ROIqFUfC/wtZo8miCPUadWDKA1e2LWbq7956Rl9m2eWjmzqYItSlUpyxgaiAVkmwkiJO2rHUXp1EpkMAASe4i/lpxyflLlxszmxRcHQhJqkCwVZO/bVEA+uOkcL4itcNBOha5S5BgO2oAMLQA0D0Ax57W/n46956T+nPjIPSV/N5Ko0HSiI7ENUqsqgAEdSBiGZ9wCLLHnGK3zBwfN1qtSutM1Q5N6ZDmBDQQpkkKVBie2Lg3DszxYV2oBKaU6rgO89WiyJpPSbSIiBNzM4p3Eq1XJV0MPRqbnSf2bXk6bm217G2wwakuABx7oO9/aksf+Sr1GMmbGII9dvribJ+d57Qfr+WD+YXFVaFfSFaoHDkABWZH+IabfCyqf+kYDyhEiTeP62GGz0ia/mnSfs8aBI8/4eeLJzXnvhn0/UYT/AGeUhHzv9BhxzQiOXY7KLe+GE4UCCsObCZzfnPM6tMmTpA/Mk/rinsfLDvmLNB3t2BGEesi47YExyZbGJC2NKa39setjekLY6DM6lkcwAsMwBjspgfn5emBM7w/WcxVXSy1KIIK7agpWb3FiPzwKrBVZSL6GgHefDaSPbf5YJy9Z/uwQKb0tKme+mPPucZ20jkTb3b+JVc2wWrVi/wC0cf5jjbh+ZOoGfl54g4uoFerExrJ+u/5zjThzRUk9hhsjKzO5V8TtPK2bWjlfEqEHq7jsemfqPyxVPtJrmuVZyeipojtpNzA7Hp/TDPxP/ZETuaSuB5z1H/zT8jircwZ2cvp3JYEedpJ/JPzxl6dMW7h5zRZR7Mk9cQ3ko0nzFQOH1h6rLoTVI1d46oWSbA/Ft5M/tCorVy7sTBpDWBvqLEJMrIWFPfuy+eK79n9YLVY7voJDfuy0H5EgT8h3xcOYf2tKuvw+JG5E9IU9uwj0sB5YdY1q+W6j45i6+1avaOh+E5iFimUtstQe8Q4/MH/swMTedwd/6/PGVHKnSfiUEH5iP0OHfDuCqUmvWWjqAITTqcg7HSWUCRcSZi8RfGklirX4zMe+tjb4BzEmZeSg7AyT7fxwZwuh41VV2BaTBAgC0AtYeQJtJGJOI8OoqCaeZV4Okq66DtIKkMysCO5I/MYa8ooKVVKjxq1QqEEwQC4LAC41BbDA3vVayynntCLQ9tgVh06/frLtxHiFGnRFExLsuoglSCzimyoBBMAONTEmVM4pWZ4zRy+bjLKPCp1rHWbhWFyCYkGervbBdflFn0jNVyazh3ACkjTrZmJbTBk6jaIHY4V8Y5YREqNSqGqEPWCpUj/F8QiTOM2tEBO45zNXZZtBUTtGX4XWprS8OqFpaWNReoETLGBq0ySSZYGPleu8RyoqpV+9oDS0atSliehSTCtMbAgrpv2xHybx1szkEoJUTx6QiqtVdZanfSwBN5tJ7em+E3HOZ3CtQyoapVamUdqQJWnKw8MPxXMXtM+QNdrbgISsgVsx/SULj6NTNKg4AalTXVEHrqRVN1sYDKP+3EWUUmBcCReDYbGAYE/Ptg7i3B2VVrSLqviLqJcPfqYmxDWuCbmDEiRMtUggXn+NvS/th7ORxEkG1ueJ0flWp4dIn+pEjAnG+IHSwJ+JsTZKqBlvmTivcYqlgSPU4bPSK5ySZVuJVdVQkbdvYYCepYi0YJztmI8rf188DpSJ+V8Lwh5MHIxMBbERGJsTBGWPLZ9UqVyYYaXUG5kMChAM+s4I4VxWKKqTcT+p3+UYUiiGq1o/+XUYAQBOk9j2H5RgFGItt/I3wIoDHVtZDkesI4tU1VqhGxIP5CfznAuq5AsTjFqAAk3Pl/r/AAwOakzi4HGIBmyc+c7FxFVRnDhlGsohNlKoAgiR6A+V8VbiPDDX1JQBZ2ZSqiPiuHE7AQZkmL+mLTRrLmHStUTxETKU30TIkgF5Pc6nI9IGJKXGm0LrnSx8TomRvCgTZdJK22t5RjJRmTpNY+NcYiXgHBHytN6lXTqgRpJJKPJUmwGmRMX7T2w0zAFSm3hkXgA3Om5kRYfCQIB3OFHDqtXxFQ/tNlGgSxAsCV8xMev0xahwGouiiXDaZLrQGuopaT1D4VMGNTNAk72iWVmbJ6yQ1dSAEyg1OXj4qlmQqr6nm2pdQLib3gGxwj4HR+95xDWMq7F3E9heP0GOvZnhuXSkQyg9JFNa1ULpMESFV+rte53xzLkhlyudNLMKCwlTDArcXGpDEnzGHkdthJ6iI4qe9do4J5zLvzTwzKZmivhAUfDAUFaemQsz8cTuTq2M97YS8m8tUqrVRWqHwqNQKokBql+gEEQAZVZ9Y7gi15tMtRAC0gyVARpYsd2BLbG8+o3OOd8150/e6rUmRUdggAIAGhVpmYuFlRf09MBqJYYzG761TDYxOo0+II2WK09VSokq1TpBKVCx0srXS8rCiBpMECRioc7cQC0SoHU8Ar5T5xYYT8Ao/efASm1WnWJrNWrJYeCt7esgATaW98VfO5lixZmZgAdBYnsbET3nf54sKMvnynfiQlRVR17x3yrwh61TSxphVJJqVBIWRDEeoB1XtKgbxPVl8HJU0oUGEUkKadQ1kuQXdgDMmBci09sVHkzgYp0kz1VVahplFKM5CoSTVbS4VHLyQSG0x2OD+YauXNR3oszuwmS6MhB6pgdQPfz+mF7m3vgHgfOBoUHkieVGpVaSmvJVlKnSOojW1PfuQUJB/wCk74oNTJeDmCmrUAZVhIlTdTB2kdu1xiycsMzq1NrkVAfQKQW+Qkz74D5oywGbgdlEfXDtAxkDpBak8g95OM7FLT5YSZ3M6oE2JE+t9sb1ngEeZwNnFXUoJvucOMYgvWD6RLE7k2t3J/rbEFUdLEbEnqJ7Dyi/8L49bse0nf8AnjzMnp2P0wvHD0i1hjYG2MZfPHlI7jBIq0a8HJeo7GwWlVY+2k2+rAYi4vT01JWNJ2HkBAE3PaD88R8LPXA3YaRcjcjyP62/LDH7qzqsoTpb49PSVMDcxYRtPftih4MOo3LiG8K4fkvCArOA9TpDXMMfLTYASBJ+fpWM9lfDYAzBEiYncjsSDtuN5xZ62Tp03V1LBkEiF6ZgQIbq272iBvhLxqu9U6iLCwJABsPPy2xcOrCVsrKy58jFxw7MVhVA8NhTVGTUHDEMUmZEsy7fvG2MznEarmiiUkRgXpBQxOgUo1TMTv3N8Rcn0zWoZTJo9SjrqVcw1VBu6llUTtZac+5HfA3CF0V88WqGpUomoAxEFmZtJYjYXBm/fGcyjcxP32+cdpdtqg94dw/Pfd2esHL1BTaGMAy5VAB5ATMDyOFX/G6zfE0jy7D5AjESn9g4P79L3jTU/j+gxBTuRG2GK0AzmBuOWj7heZ8aoCxIFMTuJgxcEgw5iA34RJAkDAPMeWoyxFfxHXqshDqCb9cywUQZKgwLzjXI5nw3BEbk/QKF/Mn64c1c1VKsqVKBFUFSKmgewUuAFFz8JkT7RRgVfP38p1ZypxEuV47maJFN6pCq4kMoO0FkNtVNoO+x7EYrlYANcTJNhvf/AH/PDOll62ZZ1FBuput76S4JHU56VIBaYibk4aUuV3oslapWojfoliQdMBrLDXI+Emdwe+CbkTyyYM2M5GT0lzy3OC0qCrZRqCMWVqhH4irVE6dRWwEWJ9LScA4RlqrmoadGoy/2XQBTFIANKqoKkqWPWZOx74pmU4jQy1CvSBNfxfiLEBQYNwilgrRMkmSY8oKT7zVy9OmTrSm5JDKdiyw6+YlSJXY2I2wv7BnzjI+/9w5uB6iXHifOdQZptKoEUPGgEamZRoLmYYgKo1ADfbbCfM6qpFWswlgACtjYmwi83n54QJnUAGjqnuQQB7k4m4eJYMSSG6W/uk7FfL5emCCoJyIRXHQcyy8MzjAFFqJS1G7VJLE7XIAH0GJeacuVq0qhqJU10gJURBUwZEneZn1I7SdK2SNGlrzK1CuyaVGp5gCGPSDJA7ncwQMLc9xlClM/dSohgpZ53Ox0BTIjYjedpjF6rPSC1Cg9DF1V5YD1nA+ePXO8DDnLcPSshq0zoZR/ZmSG9abEkk7yrX2iZjCXM7k4aMRA8Uko6jDBJVRe4HaT72wHnarEAFY92BO5OwGDqFUyOna/rYWFr7jbCvNMdRn22Pb3wMDmMu3hgpUnGqWON3bGg3GLxYx1XysVFKgjUQVjcFSAe8etp+WLBnuIArTVCVQGTpWOlSIECe87/niuVcyx3K2iI3JN9osJM3A7jE1euZ0+gsRJBmSYj5RgJXOMx4MFzjvIs/nCW1Gb3g23/T/XCurmDHsLY3rzFxE4FfbBVEVdyZ9C8v0zSyWWpkDQtFTU9HIDHeBElvrik8d4grJXrBEXxYRWUQX0kyWtcjacW7P0makaKtEqFBHf5/njnvMWupWWnBVKXQqxYadzHqe+5xj0LuckzWK7Egb0x4Tsy9RdAhnaFZnsLH4qXt7zgRZLBRa2Jiw6qRZQyEkSYmYsPPb88b0kAEmL3J2IxpA4EQYbmMjzFRqQLC4urWusix9sOuT+IJSy9V8z/wDDvUQLKBwSsSdHxECALWlTvcYr2Wy/iufFLKigtUYXbSLkKBu5G07XJsDjXOcWII02CqVRZkJpsNMWYwACdiJ3k46xd42QC8NmMOI8drU6pTxdVMjp0kgqDcAT8BjstveTgH7xSvqIn1QMSZuT0yGNjII2M7xhOlGTaQPL+fnhhRyuDrpgo5OIFtVt4UZnnEc9rAAWRpAOrzE3FyRYx5WFrDBozC1si1AgirSAqKZlWWnYgTcEKahjYgAdgMBVqEDEvLtdEzC+J8Jke0/zEj54YWtAOIJb2dsGBcFcxaLEkA7HaRhvw6shrUgZVWqKKi+QmbeeFtTK+DUrUu9N+k+YOx+kH54PXiHho5UdTDeLxEfz+pnCLjJ4mnWcJg9ofxPiDZhdQao1RakqSbKq/CFXsO879InyDXKcpVq+XbMK1MZlCKkCdQA1SgB6QQArARaYm+E3J2ZOhlpUxUqzAWY6T5QJN5+nrjqnDOVKLVPE8R9A/wCWrwqyoMEoereexvB9QE7W2iHWtDWHJ6zlXB0GusVdC6EstZrTBMHSQ0ggE3tcX2kLiOaLwxARzKuEssoY1AA2nyFrW8sdZ505fydKlUqrTIquq0qaKLO8aVBtYabG4sMUzN8vZjM0aapTVTRDKFLdcHS0EkhT/vgyN1BgnpJG5R07ylNVG7NUY7i5gHt3knAdRxNsE5/LVKTlHDIw3VhB977j1wMzz5fngwijHtIpx4DcYxyMaobjFoMx4uRLQZIZjq9DNwR3+e22IfBcMRBLCRuPUYIzOZOub6pkEnt8vp8sDZ/PNOkWJuTPngQBMadlAntTIMW09K+rML/Lc/TEOb4Y9MSwBXaVMifI9xsdwMQpVN9HzYmPqTgvL1QKdRJ1OxW42gEHv8/rggUjvAFlPbmXn7NuNZllcNFWnQ0KAbMA+qBq7gBe99r4l45xUmsW8FlYzG0X+vbBH2coKeTYnerVLT/dQBB/mD4U8y58ftag2QEA+btYfSZ+WM7YGvOBNarwafc335SlM5q12IG/b0GD6dNnhVUCJN7CwksSdlUXP9DAHAj+1/7GH8MOOI0Xo0VqaXHjFgr7AJTN9xcu4Jjypqe+HTwcTMB8OfOD5/iIISnT/s0A0zuxN2J8izEkxcDSJ6RgBaZJk4hpf0MHUcMIgQZ7xO60ngdIRlcv6YYU0AGAhmQuBa/EL7441u3MVD56CFZsjCzw5b543l3+FHb2Un9MDeLBgyCNwbH6HBkAHGZZK3ByRH3EkI8HMEFgVKVI3hTE+4BX6DCKpxY3CqANr3P+mGicZqClpQlTTYOIO4nqBHcHpMemAa1ZKxGtUokA9aAwx7almP8AuEfPCfsyvUTWe0N+U4m3K3G2y2YWpMDY229Y/q046bypzDUVGprXprRWWUEKQ3c9VmDE9MX87RB5V9wFN1FWfDYxrW9vMHY+0424m01nCyqtFthECLC2KMgbpLVXtWu1hnmddqczeM4JkBNJAIsVcWcHvbVH+owTlM6AWcNHWVa8eg/hikcMpeHlKFZ30mu1QIGUsBSpwqkxf4vEA7QMP+DZimxdldG+EIQZUEiSPfVqM7iRhXaVab2msSyoY6nMM4rksvVTRWUuonS5Ugp7OAIHzvjnXMnLXgddJjUpd5jUvvFiNrjz+Z6FWzTshKtpIkFRH5ThFxUqQNU6SSKkWEEdX5T9cGru6CA1miVgW7zmzDHlPce+D+LcPNF9M6lN1bzEx9QQQf8AXACbjDU88QQcGN6rzFjOwFsDZXJPmK+hIkzcmwA9r/ISTYY2Y7Xwz5RZaebAb/mAr6XvE/IYExKqSIwFDuAehMfZfgeWy4Bnx2B8iZJIGlEGzSRYycIKnDXr1xTpJD1H0qD2M31eUbk9oOLfxRAmnw1HQ+uTCgtMt6jeJHriThrk5upWAEeE2g2/GVp9u8F74US1uWzmaltC7dijHT7zC+LhcvQWjTaQAADsYHf3O/zxQeacxLLRUdKCT6uRufl+pxaeMVtdXTNu/wAsVHL52m9SqzGGZiVtYjtf2jBNOCFLQOtwdtY4mcr5VfEarUtSprLHYsQQdCmI1lQTe0A4sHFeYMtVRUelVrkdtWmmt2ug84iLbGSZwlzSqp0CRou1t2YS2ozsOhR238sF5Giopiwk3nvHl7RgjKHIJzMuw7FxFWdqaip06QqKoEyTp7sYEkmbwO3lgfx4wZxA9sLUPWsxEjfbfv6YeVdq5iQ/yGWLhPK9euoqNNOmwlQBNRx5qvZf7x3/AAhr4t9DkTK0l1PTqu4uRUMIe4A0jv5kdyY7YqXGea3H7PLqyMjn9uWbWYMWAMCe8g74P5J4hXrGsrOWZl0EuxNiHcG+zSgFoHV9c697mXdnA8ps6euhGCAZPnCa1ehTJZaWiGOmGYRDMsA0ypm3YmxHsPa3MSVaZp1aAq3H9tUqVJHfSXJekYnqRgfMEYGzfDiKl72MA/hDHUbDYwSO1ww7Yi4vlKBFM0l0MSZN9gI+GTF4uTJvOKIB1yY065GCBE3M1OhTrqcsj00amrGm7a9LEsrKrwNaWF97kGCICymBMfTDjmCkRRplgbvKH0ghvW8U/ofPCakhIJ/dj6HGpQ+9MmY2pp2uVEZZGuoSrScakZSVH7rjZh5X7bHv6A171ahIiO3kNv1jE6AaXJ/ChPzMKPzIxplc4jJpqKNQEKZj5T2wK6vY2R3hKXygUnpLfxrN03+6BSECZOmik+qIY+rP8wcIeE5vS9JTYIdJ8tzf6HfANJSySrjVSA6SdxJuDNoEf1vHWLPNREYD8UCVB3NxYDv6YVCDkTQW4qFIHT+M/ES+PnYGsST3ABM/IYG4yoNHWJCydawSdJsYjvsLeZ8sDcPYvTIepqqU7MPCNRo7aVDAxFutTt2ESr4k1RCYq2IC6XBRoiI0MoUAeQP1wNExNK7Ubkzjt8YRTy4qKVzGlKdypm6T6fS3v5nFQqU9LlTfSxFvQxh2dTNFQ6b7d/5YD4kA0MN1OlvUbofUwGU/9K+eGaz2mNqwDhhMBFjYCfzxBUczIMMOoEdiDjes+w8hgczgqriJu+eBL7R4uuYoio9J9SkjpUFSwGtgCZ7dRHr6Y85frsXc6SqWifXUTA8tsVvLMfuDlZD0cyhJFiEemyzIO2pQNvxDzw05ezJ8OsxYkiAJPp/rhNqgqtialGqNjKrdZHxnO6UqN3bpHz/0xT5w25gq2Rfc4UJg9QwsR1T7rI8p1p1sepmQGfOQsk+dvXfBWXzULGFOUrdJWL3g+cjbBeSyr1DpRSx8gL/TBa1Xkt2iuoDOAFm2ZcHACoS6gRJIifPDvhmSpTVOZLqqKY0i+qDp1TsCRA3kn2mvO0nBntVgVWQlRrAzLhm+Alx4oZEmNSsTKtAm0X87TvhbnsoKeVdwCS7KpI2Av/I/XBPAMznVpNWol3RalKmVbqDs56VAN9oFvMemL0+TbXWWlRYdE6CDuys6kQPRiD/dxkM71nB5E2lFdw8PBx3ld4Plc14LdPjtQqKpUmCyPJV6dQ9uxBkXBsZx7xVhTKGrl6qMxIADBpIiRM/1OLTwrhMUUr9KUqhI1ao6gZTqIEAiQSYFvPCfmHmKlWQ0AhrKzaTVYABZIhqcQQR2JF9bTYAYGG3tnEOC1Y2qcyo84cSSsMuULQEYaSIAvYjzkRPqMJsvUj+P+uLrxnlE1XStQ0vQqdNjApVInw2mY7AGIkAWwg5p5Pr5YaoLIAC0D4e023We/wBQMPafU1oAgMztTTY7Gz5RRmMwGGhNpBY+ZGwA7KJPqZ9BiOjlizqixLEATtJ8z2Hrgag0YPyxZGp1TYTufLYmO4GDO5JyYsgEvWRy2TyEak8TMKwg1KYc1Vt/YKWAprMRUMlt1MjSF3HOJVmKVlTw1I/Z6m1PcwUOozUSdiFA9jOEP3sGoDVJqaRaTNxe87jVc+cnfEWczjuwJOpna5JuSLD52/QWwvsyeYyrBeROgZXKBWZtBZSAAWAuu4Etex9do3OK7x+uWDQooLZQjKCz+bFuwA8p2xvwWvW3aoSBHQW6R5az29hfEPMGfqtaFjzAPtAJMHA14OMzWtcNXuxiKc2KhPVci2obQPUYBrPAK+ZX8pP8cFVGjafngKuPhnucHSZOoOY04Jwx67OUAPhgEhogkyACWsJg+Ztt3Eeedqco9KkASLqAWAGn8YMjVp8+74sfCMlTo5Sn4h1PV/aaFPYjoJPYBT9ScIOYqSrsjqW2lidt5k+WKrcXcjtObThKQ3f79IJw2uodkcxSqqVbvp7o3rpYD3EiROGHC6bLRcHu8WNiAALHuLb4A4fwPMVaNSulMtSpXdvbePOO+DuEM7UwAJ7/AJ7/AJ4tYykHB98ppVO/kdjBM5wyrVcBEZrACB3OJ05SzSOoqUWUMdzEC8EkzYe8Y6jwKqlCguqOqC3qD2BF9r9okd8MczQNWyswUCdZEhiekiZ6Wsog37xGETrTtIA6fLzjv9v/AMgLdD39fLEQ1uScr4CJqCVfxMxhfne0YRcNAyT66J1kA9bCFnyUT32knv2w1z/Da/Wy1FB1BQTPkbWm4GkibdQEzutr5Gm0U3OqB+GATBI2M6TEn54DTkgh3yD9/Yh2rVfyLzEq5T7zUqOzaBWfqIAAF5O5sL+f1wKeXKemowrwVWVWohBafwzMbfix2DhfJOWqZYaDUR4IklWZexAOmw89JBmZgzhevA1pVmQoigrFOoCWIOnQDqfqveQCSs2tvddauDhsY7Y7f6x8YoUrc7dpz59vnn4SHh3L9R8mlI1ASBrqxpJdo6VAEQsyNZgkLax1YAzPJudRNWXr5gtoUVdbhSVpjQmkKZspIE9j6xi3ZKl9xoE1HYX6VXz7sJsTMdRsLbyAQM1z8mrxBTd5kVF13BiAGA6YOwuLGcLJZaxygz+gjAqZjlRnHeUxOGZutTqZd6hK0ApFMtF2uAAdz/MYZ5DgtX7lUpMKJl0bplnj4vIHsRYTc2xE/GzmAUqZV5EsjJ+MSo0l+rpiRqBYx54Y5zh2YomgevMKSUq1RSK6CYCqVYRIIMN5wDFgTur4AOPPHqJdbEzhj9+sI5cyDUC9J6iVIaai/h8OpcSu4OvWQf7x+TPgPMdDO1amWEaNGpJE/wB0t1CCCCPOevfFcp8QSs1Q0XetUrU2DJTQjQreEFPUADCgw0x29S3VxRbLeNSqUKRBakNQJqsNJUMNkUb6T+9bywu9TEksOfl6ymUKjaesQn7N6JpnOkMtNQxfLCQCymOliZWmTeLkbT3xQs5QqM7M6C8ADYKOwAEACIGOqVuJ1GqKfhYAk6ZMiIC6G6QnaP71gROBOOZmhXRCEnUJiZAvMSIIhSLTNxPq3XbYo3NyD3+/v1gW067towD5fKckZbkAd5H8vbGrk7j3x0c8mUa9HVQqBaiiAjEA3v1MJE7/AEwmq8g5oEhqYFi0hhBtO87+mGU1lTHGcHyMXeh1irhZas8vqFEEEhbTeImO/mcEcbGXFT9irqSR0lpC2vFpM7ycFcEzCpltT2Rm8NRqjU6iZg9hIk+Zxtx7IsEZyB4iiSV/ckqVPYlCAZHZhvbHbvHGR/8APOcmV+u4n1wurvJXG1SuO2IJ6h74ZVcRC6zdLNwvi7+GAN6cKPY7RbyxeqXJ6VEVq5kxspPcSJY3t5ADvjzGYzP6kxqwU4zmP6Mm3h+RNspl3y7jLjT4NQDpubE6Rqne427x2k4V0cqqM0KvQwBgfFJMH3gX2xmMwKs5Td3MerUDkeeI4poZNYwwViwBJMRBHuYI33Iw4y9Z2TZfBuRTBKnWDOssLzOoW7RvJxmMwuXIziHukPEWCUjSUXpzV1xpIKX0ppNra7mfa8gfOcHp16q1HLFShKrYaGBbWAQOtZkifyk4zGYqSUUERWk5Yg/fE25n8ahSFHxAAIFIKDC9iSZBG215+hB/C8uYdq4WoVXWTbq1XAjT0xIE3t7Y8xmI3lqlz3zIGCQfPH7Sb/j1StS+7khatVWClVGhBFl31MCpF7FSPxYRcT5JUUmIcK6AsQB0GB3ggk7XP5YzGYtZe9TKE4zjPwkgbMqO+fnHPBctSPhijTFNkVLBjoIPSDAvI1VGgzdvUk2DO0GDeKsOD4eoOdmjSgUaSsTcmAbdzjMZhhjtdQO6kn38zNySxHk30g3AuW9Od1aaJXS1RhoglmClTJ1ExKjTIA0iNhhRzLVq12ViFVDDgay0UyAoTQVCjqGsn0Fz28xmD2EqEI8z85aoBmII7CLOIZIhnFM6TRAaoDcOCCwKn4kNgCAY/TE//C65ywrU6qt8fQw0LAOn8Ckjba87HGYzC2oOxjiN56ffaAcFD+NSqQGXSXanqIDQARJUdtQItYz74OL1i9Vg801VSyHdRVbQFUxLBb76ZE2E2zGYKcOSGHb6y+4thz14+YiyhyJRzQCvXqItLVCCmpEM+purWJJ2mB2xpzJw0PUrUKkh6fwvTaAQ6pIIIuDpuMZjMXocuBnt9ZeuhDqChHBH7SOtTNDJuiU6PhlYKkGYgserckwb9pGK5X4Xl8zSzFelSFDw6Zq6QSbrpWAJiGLKdhF49cxmDUoBvYdcxbXALYEA4w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0" name="AutoShape 26" descr="data:image/jpeg;base64,/9j/4AAQSkZJRgABAQAAAQABAAD/2wCEAAkGBxQTEhUUExQWFRUXGRwbGRcYGB8eHBwaHB4fGx0eHRoYHyggHB4lHiAaIzQhJSkrLi4uGh8zODMsNygtLiwBCgoKDg0OGxAQGi4kICQ0LDcwKzAsNDQyNC00LC80LzQvLDQuLywsLDAsLCw0LCwsLCw0LCwsLCwsLCwsLCwsLP/AABEIAQYAwAMBIgACEQEDEQH/xAAcAAACAgMBAQAAAAAAAAAAAAAEBQMGAAIHAQj/xABHEAACAQIEBAQDBQUGBAMJAAABAhEDIQAEEjEFBiJBE1FhcTKBkQcUQqGxI1LB0fAzYpKi4fEVQ3KCFrLCJCU0U1Sjs8PS/8QAGgEAAgMBAQAAAAAAAAAAAAAAAwQBAgUABv/EADIRAAICAQMCAwYFBQEBAAAAAAECAAMRBBIhMUEiUWETcaGx0fAUMoHB4QUVI5HxQjP/2gAMAwEAAhEDEQA/AOKAYzHsYz0x0tPYx4yRggDpb3GNK4svtiJYrIIx5GNhjIxMrPIx5GHPLPAzm6rUlfQwQsOktqIIGkAEXM7+hwz/APAuZ1EDQVDQGLRqXphrAiOtZgmL9r46dKoFxsVxaMpyXVqeOviIKlIUjpuQwqXF9xAvGk9vMSr4twOrl0VnKEFmWUJN1swJiBBDLvcq0SBOOnSPh/BalZKhRSWRBU0RdqckM6/vBTEx5nyOJsny3mHGop4QJgGrK6j5KsFm+Qx0Dk7g1XK1MuKmZonL1upJIGiqNLOFZwdLaNSyhvImCcWTMZACutOiVemq6Qyx+EVBUEjsGej7zPrhe6/Yu7tCpUWOJxXi3Aq2XI8VYVohhMGRI3AIMdmAPfbCw465zHSWtl/Dd2UGIZgpAK06bwkstlVX+IqJdjsZNMPI+a7imBMAlom5Xyt2N+zD1i9Ll1yZV1CnEq0Y9xYqPKbvTR0qIZEvOyjxXpKRp1MwLJvpA6l3vEw5IzBMBqJIOwZpjUyz8HwyrX9DGxwWUlWONYxazyJm9opz26viIJsIG5kEeYIxX+IZQ0nKEq0BTKzBDKGEagDsR2x06Cacexgg0PLETCPpjp2MSKMbFce43dbD546RiQY2p7jGEYynuMdIhAGMjHuPcRC4kqCVb5fyxqqkrPlbHiyLecYkyu4Hn/LES45g0YyMSOIPzxricwZE2y9dqbBkZkYbMpIIkQYIuLSPnialxKssaa1VY2iowjfaDbc/U4HN8S5cJrUVCQmoaiLkLPUQPMCcdOxJU4lXkxWqywAaKjdQBkA3uASd/M4yvxCq4hqtR1sSrOzCRG4JIOw+mLbV5ZyyI7VPFplCQ/7dCv8AbtS6SaI1dKkj96QbdzaPIVBqq0PFqB9J1nWnx06yUqihNEgT4gDFj1ACDBnp2RKVneM1qjuxbTrdqhRRCh2iWA7EgC+LTlOfVCIXSp941KalRSuhtB6WFO3UVCqwkBtPYmQp5W4NRzKhqrMoV2FQhwoSmKD1UPUjbsjyewQCJYEG8Q5Wy6UBUWpUZjQNUEsonopN/Z6JCkub6vIeuIZQy7T0kK21siKuZOYmruuglUpjSsdJNoJMG0ibSdz5nCylxKuJitVEgC1RhIFh32AJHzOL7W5Dyq10p+JU0vVqoD41MdNKmzEg+FB61IY20EFYaNWK3xPga06uXpxUC1GVGqMyyWZaTkClGqkUWqo6iZPsRjlUKMCSW3HJinL5ysAqirUCgwFDtETqNpje/vfE/wDxOsDetWkAtPiNuVmd95xY85yUfEf7tWpGkrQpqVDIIIVtTLTCwH1CbA6fOAR6PJGYJGqpRUEUpnXqArN4aypQGRYkGLEDcECZIwJXV4pWAGmtVBmCfEa4EaQb7C9vXAtRixJYljtJMk9hJPpifiGSNJtBZWOlGlZiHUOI1AE2Ydo8pxAAO+JkQoNt+f8AXywP4cydgNvX+pwQqEgH1E/OSJwNqO3rMYqJdvWYKcap3EfQ/wC4xGdh7fxOCapJBJAEgRHeDiCLD2/icSJUiQtjxPiGNmGMQXGJg5OMNOX+B1c5UNOjo1AT1uFn0E7n0HkcLIxZPs7pzxHLk9nLf4UZvpbAbmK1sw7AwyjJxA8zy5mKYrFlQiiF16aiNGpioA0kywIMjcd8HcP5OzTZhqZVENI0/EL1FCgv8K6gTqY3ELOxw84BxFKWVzmYqolY1a1JDSbaEQ1WIUEG5Y+kx64s9JvFq5tqQotUOaS9RxpRaauBUgEahM2E77GIwtbe6lhjpxnt/wCc9/U/D1lFfgH4f7+gnI6/CqwzLZfQTWDldIi5BIN9osTqmAAT2xZ15BMXzAmBOmkSJ7wS4kesD2wy5JoGrm83WY6iAqBvPxGNQtt3iY7aoxvzVzI2WqlFVSBpmQSSSCxHxAAAR574rbdcbfY1dQOfszR01enFPtr84J4A/iV3i3JjUaTVFq+Jp3Xw9Nu5nWdt8KOAcKq5ipppQpXqLtOlI2JIBMk2AgyfnF54zzNQeg60mJLgqGYaQAbEnUQbCTEYN+z6gGyhZRAarUPveBPsLYg6i6qgvYOc8ZljRprNSK6m8OOe8Q1eXeIEODm6bCoCHBZ+oMxYi9LuST88V3iHE85RdqdSs+pHLb/iLirqDRJlwH98dL4ZxenXrtRRWlQx1ErBCsEMCdUT3IG2EPNVCmOIZYVEVgWpqQRY62cdQ7gQDHp3x1GqtNmywds/vO1Ol0wq30tnkD9pVeHcLz5ofsUqeDUJMAgapU0yYJ1EFSyztcxgurT4nRo6mNRKaCIJSQpUJGm7adIA2gQMdJ41mRQpmq4LXCgCJJNgL2A/QDAvLucXOUWcKIDshAOoWAO5AmzDtGBj+oWFPabfDnrL/wBv04cVmzxY6YnPchX4jnBU0VWqCevVURfiUpbWQbrItgfmP75TemMzVLMsuhDagrMdTQ370gE7iwxYeQ6KrncxTWymmzAeWmrpAnvY/nix84cvfeMuwUS6dS+vmPn+oGDWa32d4rbocfGAr0aWac2KfEM8duD9JSeH8M4i9MVaTjS4JANVLgtrJ0t3Lib3wPkOIZmpqZ809PSyTMsxZWNRTEAHSRMswAsPQXnkChORpe7j/wC42KxlRSarmqDSGrN0KtLxT0NVUgCDB0wdQuI9MXq1LO7qR+U9vfj1+Upfp60rR1PLA9fPGfT5+UQcZptqFQ1PGVlGl4AsvTpgEhYjsSO874bcN5OruiuQlO4I8QsGgTfSqkgG3xQfSL4d0aDDO5NHVwQOnxECFtK1WlU3CqdABIBtOHXN+cfLUQ67s0FiJgBWcmO5OmL+eKXahw61p1bz95H7fxCaampla2w+FfL3Anz7/wDZSOI8uvlaepnVwwCtoBhWkRdgCQRN4Hl3xBwblapmFLo9ML3LE/F+70gmYvtEEXuMX7OnVw5qtRLtQ1FSO5Wdvf8Ahgzl/IaMrRUXASfeb/pA+QwA611qJPUHEa/CUtcqgnaRn1+/5lPp8jdOlsx/hpSNwfxOPLyxVuP8LOWq+HOofhaIJB8xJi8jfti48K5xVqzLWKomjUIB3sQoMksxB2CjCLnXiiV3BUEaYABjV+IkkKTA2ABvc2w1R+J9riwcY/T/AH5xXVHRmkGk+LPfqR7vLvmVVsapuMbHGItxh2ZsMO6AeQn3wXTQxYwSVAPvv/HArDv3wbm6wARlG5Y/QR/PAzGVxzmDZsQzAFrm5m5BAsfzwOSQbEgxEydh29vTBvFRFVvf84wK3niwJ6wbouSAJ1n7I8mTlKjtJL1mubkhVUfrqwkHLo4ln8yDUNNKbMSQoJNxSAEkAf2ZM39sX/7M8np4bl5iW1v/AIqjEf5YxTeG8m8TTPdJ8KiXDPVFQaXAYvOlW1mSzQpEXvbGDVePb3tvCnoCffz8oew+CtMZA+n8zOPfZ3lMtlatUNVZwoCl3WAxIUQFUSb7EnDz7Ocpp4bTPmarf52H6DEH2ykLRo6XioGZhT3sBJeNumAAT3bzxYeQwlThuXFMyBSCN6OBDj5NOA3XO2hV3JOW+Al62C3naMACcy+y8l+INP8A9N+vhsfzJwV9pK6c/Q96B/z1MXDkn7Pjkqxr1KwqOaYQKqwoELJJNz8I7CPXFf8AtPoA8RygESWoAjuP2jgSO2+G11Ndv9QJrORtPyMDyumCnzHzEO+1foyyR3qN+VKoR+YGPfskyw+4EjvWf9EH8MWTnvlZ89RWmjqjK5aWBggoydv+qflgnlHlsZHLCj4nidTOzEaRJiYEmAI7nGcdVX+AFYPiz0jIZvxBs9B+8539nGVniGaP7tMr8zUH/wDJxfKObRsw+XEh0VWMxBDTt3taf+oYr/2aUkbN8QZCGUsulhsVapXMj0thPzrxJspxinWEwNGoDuhXSw9bAkeoGGr6/wATqnTuFBHvwPrB0XmqpQPP6zoOW4atMaUUKJLQPNiWJ+ZJxzfkfhoqcUrVS8GiKhC921vUQn2AP1Ix2CkoYArBBAII2IOxxyL7PFP/ABmsIn9nWB9Iqj+IA+eF9FYxpvOecS99gL1+QMYcXP8A76yyeQUfMpXJ/wDTi6ZrL0wuqpoCp1anAhY7y1hHnij8Scf+IaIJAAeL2uKAgfMtHucWX7ReA5jNUaaZYBiHJYFgB8J0k6jBAN4veLYvcoL0IW2gqOfLqZCXkCxsZ5PHwlR5x5vSrSqJSRmpSuusQbjVICjyYgjU+kHtOHvA+O5Wnk8sKlZNfg05UdTTpG6rJGDeduD06PC6lOlTVVDUiwmZ/aJqLM13Pqb4R8qfZxQfIpVYvVqVqIdVdytJWZZXpSCbxJJMxtgxfSNph1VQx9STgcnsIMW3C0nIJx+gGZZuFcSy2YBSk6m16ZUqdP8A0MBI+WOP/aDwNMpmmWkIpsA4H7uuekenSY94xdvs7+z3M5bNnMV4prT1KiBlY1NQKydBgLeb3kC2Ev2xUtWeCrclKQj1Pi4No9iaw11vuXGeueZFtjPUCw5z5SgGidMwb+lv9cakX9sM+IZbQqrMwYjVMe4G3627YXN/HGyDmAdNvENUCZIMenniehli/wAWyyPyLfxxovYTHuLHBdOuUs8AMBBie2kzjlxnmEcHHEnfhTVAX3NpPyj+WDRyw3hs2k2/TDzlyqrKQXTrlQGsJJYCD/uTGOh8Dy6adIRiqQmoLqBIAsAOo9u3lhg1piK+3YEygcr825rJUfBeiay/8rUSCoG4srFlm4A29og5vtGzxuMooX1Q/q1QH8sXbiPDaIKksqkSAG6TJvs0dgcJ89kB5d8K/wBq0jksygk+/wCsBbrLQeOJzDmCtmc3X111ILROwGkXVFAJhRcmTJJxPy3zdXyCVVohSrOCVZdQBiJWGXcATJPw/U3j2ZCO1pIB+uw/r0wkyCoDSk/G1wYi2xk4iyitlFRAx0x2jdZOC36y0UftUzm5pUiO48Mj/wDbilczcZqZqu1V5VmbUe0QIRVubKved2Jx0mpkKRfKupXTTNMOe0BhVYsTY3dhNx0x2IwtzGZy6usPRCl9VUakUmkz5l0UavxAtT1KotKyIAiU0lNB3VqAT8oJbC/5j0gGU+1nNrSRCtNnUAFyhYtHc9agH5euBuMfaNnKtJqdTpRxB0qEJHcapJAOxi8HD93ylRKop1KBJpZpdIKm9aqnhEkCCAqSSsFQZtgXmF0OcoVlqUiD94CuGp+HqP3jwuv+zsDREk773BwuNLpkYEIuc+UYwzA5JlY5S51q5E1yioxraJLAkLo1QAoZbQ0biIwHzLzQ+bqis4AeALLCgAECBqYz1G84vXDs9kRU6my/g6yKY6Oia9TxHI3CwaDgHdEtsY0yOdygoZfQ9INGU8YeJTWNK0lqTr+JYWWUQZ1eRwcVVhzZjxHqZQA8AdB2g/BPtPqZfJUqfhKzUwV8RySCJOgBV3IWBJYbDCrlXnf7tmq+YNEVDWUgmdABLmoYADHSSdrm2NlzNIZnOOGApVUAQoVW9Splyb6SuoKamsAD4akae0vGsvkWpVXFVTWFNNBFVeoinBGgC5lAD6ue8YCNHRhgFHi69eec+fyl2JyCSYg5n4y2azJrkaGLT0yAphFXSSdRI0g6oHti+UPtYqU6dNHoK9QCGcseoiLhVUgE95I9McxNYGJHn+gA/TG2azOpwf7wP6TibdLTaFV0BA6Dn65kjwqcGW3m3n6rnUCBAiqdWlZgsNizN2XcLG8eWDeUftMqZakMvUpisqALSYHSQAIVWgGR6gT74oIEzGH3L/DVNRF0+NUqQqJ2k79/Lv2vY4q+koNQq2DaOg9ff1+MmtCWzu95Mtdb7TM9VcJRpKuraKRP+aow9b6RtinVGdqzPXYhrsdRltTdJaoRfVv0gWgCBjued4RS4Zw6pVUBaoS7gXEn8MC0Tjg8mprdibmST3mJv3MnBKqa6B/jULny+shVDvyScef0g3FE0nSbGRMQB5/x88Lqhv8APBNepLL6QPpAwM++Dc95D47dI8oZlVU2m9wQCOwv6X8sD5nS7fs1IjcDaZ7dh2xrVyjMYUEnyGJ6PDynxMdwSF27EfFvPtHvgfHWGO48SHhvEGy7yRqU2ZT3Hf54vXDOZsktO1SvlSWE+FEuO9yre0m4iNt6e+W12i5MD12xGvCyphvh7CZg+dvz98EFuBgwLU5OZ1xeINUUVKGbSqtiFZYggMI1J1XDd5PrEAAOK7hgyUOr8SlvKCeq8/w89sUrlLh9c1hTQlR+IXIPrA3EHF2+8IFUA+JuCepeoEgyu4jykz88SdVWPCOsA2kuB3n8sonM7RVJISTPwTH5+v8AXfGmVoGpQ1mBocaSovCxcjf5+mN+YsgYLrqKhgHBvo1SV6gIIMEXi4jyJn4FmBSoOrKJcg7fhHYneNx8z54C1gI3CM1oc7TH1Pg9d7KxdokkKoUAwZLkgAbQSfbCfiHJmaktp8VRuabgx7zffsAZj1GL3y7mgmSpJStUqszGBcnUVWbAfDB+V98C8y8NZjUphm10kNQmkg6F/dLlg1QkWgDt3gyv+LsdjgAARmvRKFyx6ygVR4KU6aGNWpmklfhbTBmCWAkFfPtifhSGozZeoIF2pgAAhyCe9gpXV8zhmaXjKquA8idRsQdNrhpIIKAidwdyMeUKdNAAit4vUJVWYjewqWWASRIuBMY5z1Hf75h1XkeUp+b4W6uYgrPSdpHbfG9Lg9WY6FnuWEfUGB88Pc1RCsE1kAAGDotMyN7EEdsQZmulNlErBI6/iEC8kHcbbb3jBBYx6QfskHJgWYoUqSaJLmZJJhSfKBYjcyZ98Ks/T0tEz+vzjDbi9dXSTp1S3wbA2G53BuR5CNsKm6722/QX+t8ErB6mCux0EDnHhbDSnSXSJvYn+P8AXviCtTGmfTy9SMEzFyhkWVUk237Ttjrv2McKGo5lhMSqGP8AEwt7j/fHIqV/X/b/AFx9Dco8OOXyCjYpTEgdzufnfBEGTmUsbC8RB9r/ABvxQKFN2AG6rHVeACT6yfljmBVgSHQg2HU4USDO0XHoPLDTjNOvVqu7IYljDegJIUbkgdRtA7xOFpo1NIbSQoEauoDzPUbCZJ/7j8gucmNVLtQY/WJ8ymk3I+U+vn64D1XwRmzeSZOBpxcRZzzLFlqmhWJbqNz57xA/I/7YNp54wSYYAD03Pb6498REaACSoEnvbf8AifY/PAWYoKfEiQASAPkpi30wDg9Y6QQIwoVqdVNYMMWHy2O49R+WC8pkWYwepSTfv9cVnIgSQNsX7lmTcjfy/lgN59mMiXqXf1jXg/BH1KUOl1iD6f1+uGeY4WKuZqM06ZHwbloGowbCTPff3w/4SkX7jD7L8KBBc7m+MRbbrLD7Py+EtcVUANOd1uWGiqD8DqtvPS6kW85n64p/MOSGXHXc/hUf1ti0/aDzS6qaWWYoxMEgwb+sz5HHPl464cDNmpmRJLU6lRiDBKmDModyCpE2BkWOjo0tZQzHjyg7DtGMcy7/AGbuK9KlOqnUpVGAMdLoHFQxf8JIn5ecY6FxuuwVigJOk3pxO2+xNvQG8Y5wvNCZd0r0VUUNANNVEBUkJUAUbEFl1Df9md5nHnNHMK1LqzIGU6xTcw3l8JA9fPzww9Fu7KjgyKLFfhz0iLmSqPvVOilXSYp6iSAoGhHUsVEFose23rgdKlNWDeKRT1sgRZHWPintcwYEzbCDOcOd2JQiobyuoFxYNsTL2IuJuCO11RUi3l28vPDJ08H+KyTidE5M5WbPS5LLRp6tdRSJclFZVAMmb3HvcHBGY5OoC65Sq9L4TVFeHJmJVDYmbab4ZcgZ1VyNNKLl2JPjKvTpZmMazuQBtBAicNM01SoGTQRRuNSnbuIjvt2+mEmtYORGqKPaLuacu4ly8Kau1Gp4gSSyMpV1UdyNmgbkRG8RMLeGqL9/LD98865kiT4gcSR5iOr52J73wLzHkxl802lQivDqn7oJVisdgG1ADyAxoAkjmLPWEbIiciWMbfzBxC9Uwvt/p/DErv1t7D/y/wC2Bl7f13nFhAtHPKvDTVzVJYszX8gBf6bY+h+KHw8uQtidscl+zLKhq8n8Ntox0zm3NQiLtNsGr6Zi+oGDgTmvMGeJCgBQq02UQJbrYM0HfYKMUvPZhCoCgiJOlmZ77bFioIvffbFx5uydPKquli1Rwbk7KGk273IA9jjntWqSZJnFLF8UYV8JiDVjiMG+NqhxEDce+IgDLRpipU9FM/4WH6RiLNGDX9G/gB+oOGzZI1Fq1KQCqwiDAuqsOkKNpPeMC8Uow2bG51L/APjLYXVhn79JpOuF+/WIMrUOwmT5Y6Xyir2liPnjnWSBDEbXv5+2L1y3xEU8B1gLJgSNI+DzOq8OEbntg/jnHVoZKq5N0X9SFH5kYr3B86al7xhJzxxpUylTWrftGCIGHxKsMx9R8I9yMYulVxdtHfg+6FvVScmU7IUmq5+mCNRqgaZNr0wx+YGHVDld/EqipSRnghQZ7CxkbepPr54rnLfEKhzlLUOpKrAN26iQZHaNUe3ti/8AE+LU6TTWdaSz1F11bdlsQTsYi+Na3cpCjyhqNrKWM57zFkxS1oCCUqMQAOkTTpORHkQ5BH93CenVYqELAqLrKyQD2ncgeXvgzP5sV9VbbxqtSFP4Y06Qf+0qMLqDwB6GPrcfp+eNoJipc9Z542Z1DeRhnDqRRmYmSrL9GVv4jE3MirVHigAMDDEfiU2BPmZG/kR5YjXNaXXVs/Q3/pPuD+ROIqFUfC/wtZo8miCPUadWDKA1e2LWbq7956Rl9m2eWjmzqYItSlUpyxgaiAVkmwkiJO2rHUXp1EpkMAASe4i/lpxyflLlxszmxRcHQhJqkCwVZO/bVEA+uOkcL4itcNBOha5S5BgO2oAMLQA0D0Ax57W/n46956T+nPjIPSV/N5Ko0HSiI7ENUqsqgAEdSBiGZ9wCLLHnGK3zBwfN1qtSutM1Q5N6ZDmBDQQpkkKVBie2Lg3DszxYV2oBKaU6rgO89WiyJpPSbSIiBNzM4p3Eq1XJV0MPRqbnSf2bXk6bm217G2wwakuABx7oO9/aksf+Sr1GMmbGII9dvribJ+d57Qfr+WD+YXFVaFfSFaoHDkABWZH+IabfCyqf+kYDyhEiTeP62GGz0ia/mnSfs8aBI8/4eeLJzXnvhn0/UYT/AGeUhHzv9BhxzQiOXY7KLe+GE4UCCsObCZzfnPM6tMmTpA/Mk/rinsfLDvmLNB3t2BGEesi47YExyZbGJC2NKa39setjekLY6DM6lkcwAsMwBjspgfn5emBM7w/WcxVXSy1KIIK7agpWb3FiPzwKrBVZSL6GgHefDaSPbf5YJy9Z/uwQKb0tKme+mPPucZ20jkTb3b+JVc2wWrVi/wC0cf5jjbh+ZOoGfl54g4uoFerExrJ+u/5zjThzRUk9hhsjKzO5V8TtPK2bWjlfEqEHq7jsemfqPyxVPtJrmuVZyeipojtpNzA7Hp/TDPxP/ZETuaSuB5z1H/zT8jircwZ2cvp3JYEedpJ/JPzxl6dMW7h5zRZR7Mk9cQ3ko0nzFQOH1h6rLoTVI1d46oWSbA/Ft5M/tCorVy7sTBpDWBvqLEJMrIWFPfuy+eK79n9YLVY7voJDfuy0H5EgT8h3xcOYf2tKuvw+JG5E9IU9uwj0sB5YdY1q+W6j45i6+1avaOh+E5iFimUtstQe8Q4/MH/swMTedwd/6/PGVHKnSfiUEH5iP0OHfDuCqUmvWWjqAITTqcg7HSWUCRcSZi8RfGklirX4zMe+tjb4BzEmZeSg7AyT7fxwZwuh41VV2BaTBAgC0AtYeQJtJGJOI8OoqCaeZV4Okq66DtIKkMysCO5I/MYa8ooKVVKjxq1QqEEwQC4LAC41BbDA3vVayynntCLQ9tgVh06/frLtxHiFGnRFExLsuoglSCzimyoBBMAONTEmVM4pWZ4zRy+bjLKPCp1rHWbhWFyCYkGervbBdflFn0jNVyazh3ACkjTrZmJbTBk6jaIHY4V8Y5YREqNSqGqEPWCpUj/F8QiTOM2tEBO45zNXZZtBUTtGX4XWprS8OqFpaWNReoETLGBq0ySSZYGPleu8RyoqpV+9oDS0atSliehSTCtMbAgrpv2xHybx1szkEoJUTx6QiqtVdZanfSwBN5tJ7em+E3HOZ3CtQyoapVamUdqQJWnKw8MPxXMXtM+QNdrbgISsgVsx/SULj6NTNKg4AalTXVEHrqRVN1sYDKP+3EWUUmBcCReDYbGAYE/Ptg7i3B2VVrSLqviLqJcPfqYmxDWuCbmDEiRMtUggXn+NvS/th7ORxEkG1ueJ0flWp4dIn+pEjAnG+IHSwJ+JsTZKqBlvmTivcYqlgSPU4bPSK5ySZVuJVdVQkbdvYYCepYi0YJztmI8rf188DpSJ+V8Lwh5MHIxMBbERGJsTBGWPLZ9UqVyYYaXUG5kMChAM+s4I4VxWKKqTcT+p3+UYUiiGq1o/+XUYAQBOk9j2H5RgFGItt/I3wIoDHVtZDkesI4tU1VqhGxIP5CfznAuq5AsTjFqAAk3Pl/r/AAwOakzi4HGIBmyc+c7FxFVRnDhlGsohNlKoAgiR6A+V8VbiPDDX1JQBZ2ZSqiPiuHE7AQZkmL+mLTRrLmHStUTxETKU30TIkgF5Pc6nI9IGJKXGm0LrnSx8TomRvCgTZdJK22t5RjJRmTpNY+NcYiXgHBHytN6lXTqgRpJJKPJUmwGmRMX7T2w0zAFSm3hkXgA3Om5kRYfCQIB3OFHDqtXxFQ/tNlGgSxAsCV8xMev0xahwGouiiXDaZLrQGuopaT1D4VMGNTNAk72iWVmbJ6yQ1dSAEyg1OXj4qlmQqr6nm2pdQLib3gGxwj4HR+95xDWMq7F3E9heP0GOvZnhuXSkQyg9JFNa1ULpMESFV+rte53xzLkhlyudNLMKCwlTDArcXGpDEnzGHkdthJ6iI4qe9do4J5zLvzTwzKZmivhAUfDAUFaemQsz8cTuTq2M97YS8m8tUqrVRWqHwqNQKokBql+gEEQAZVZ9Y7gi15tMtRAC0gyVARpYsd2BLbG8+o3OOd8150/e6rUmRUdggAIAGhVpmYuFlRf09MBqJYYzG761TDYxOo0+II2WK09VSokq1TpBKVCx0srXS8rCiBpMECRioc7cQC0SoHU8Ar5T5xYYT8Ao/efASm1WnWJrNWrJYeCt7esgATaW98VfO5lixZmZgAdBYnsbET3nf54sKMvnynfiQlRVR17x3yrwh61TSxphVJJqVBIWRDEeoB1XtKgbxPVl8HJU0oUGEUkKadQ1kuQXdgDMmBci09sVHkzgYp0kz1VVahplFKM5CoSTVbS4VHLyQSG0x2OD+YauXNR3oszuwmS6MhB6pgdQPfz+mF7m3vgHgfOBoUHkieVGpVaSmvJVlKnSOojW1PfuQUJB/wCk74oNTJeDmCmrUAZVhIlTdTB2kdu1xiycsMzq1NrkVAfQKQW+Qkz74D5oywGbgdlEfXDtAxkDpBak8g95OM7FLT5YSZ3M6oE2JE+t9sb1ngEeZwNnFXUoJvucOMYgvWD6RLE7k2t3J/rbEFUdLEbEnqJ7Dyi/8L49bse0nf8AnjzMnp2P0wvHD0i1hjYG2MZfPHlI7jBIq0a8HJeo7GwWlVY+2k2+rAYi4vT01JWNJ2HkBAE3PaD88R8LPXA3YaRcjcjyP62/LDH7qzqsoTpb49PSVMDcxYRtPftih4MOo3LiG8K4fkvCArOA9TpDXMMfLTYASBJ+fpWM9lfDYAzBEiYncjsSDtuN5xZ62Tp03V1LBkEiF6ZgQIbq272iBvhLxqu9U6iLCwJABsPPy2xcOrCVsrKy58jFxw7MVhVA8NhTVGTUHDEMUmZEsy7fvG2MznEarmiiUkRgXpBQxOgUo1TMTv3N8Rcn0zWoZTJo9SjrqVcw1VBu6llUTtZac+5HfA3CF0V88WqGpUomoAxEFmZtJYjYXBm/fGcyjcxP32+cdpdtqg94dw/Pfd2esHL1BTaGMAy5VAB5ATMDyOFX/G6zfE0jy7D5AjESn9g4P79L3jTU/j+gxBTuRG2GK0AzmBuOWj7heZ8aoCxIFMTuJgxcEgw5iA34RJAkDAPMeWoyxFfxHXqshDqCb9cywUQZKgwLzjXI5nw3BEbk/QKF/Mn64c1c1VKsqVKBFUFSKmgewUuAFFz8JkT7RRgVfP38p1ZypxEuV47maJFN6pCq4kMoO0FkNtVNoO+x7EYrlYANcTJNhvf/AH/PDOll62ZZ1FBuput76S4JHU56VIBaYibk4aUuV3oslapWojfoliQdMBrLDXI+Emdwe+CbkTyyYM2M5GT0lzy3OC0qCrZRqCMWVqhH4irVE6dRWwEWJ9LScA4RlqrmoadGoy/2XQBTFIANKqoKkqWPWZOx74pmU4jQy1CvSBNfxfiLEBQYNwilgrRMkmSY8oKT7zVy9OmTrSm5JDKdiyw6+YlSJXY2I2wv7BnzjI+/9w5uB6iXHifOdQZptKoEUPGgEamZRoLmYYgKo1ADfbbCfM6qpFWswlgACtjYmwi83n54QJnUAGjqnuQQB7k4m4eJYMSSG6W/uk7FfL5emCCoJyIRXHQcyy8MzjAFFqJS1G7VJLE7XIAH0GJeacuVq0qhqJU10gJURBUwZEneZn1I7SdK2SNGlrzK1CuyaVGp5gCGPSDJA7ncwQMLc9xlClM/dSohgpZ53Ox0BTIjYjedpjF6rPSC1Cg9DF1V5YD1nA+ePXO8DDnLcPSshq0zoZR/ZmSG9abEkk7yrX2iZjCXM7k4aMRA8Uko6jDBJVRe4HaT72wHnarEAFY92BO5OwGDqFUyOna/rYWFr7jbCvNMdRn22Pb3wMDmMu3hgpUnGqWON3bGg3GLxYx1XysVFKgjUQVjcFSAe8etp+WLBnuIArTVCVQGTpWOlSIECe87/niuVcyx3K2iI3JN9osJM3A7jE1euZ0+gsRJBmSYj5RgJXOMx4MFzjvIs/nCW1Gb3g23/T/XCurmDHsLY3rzFxE4FfbBVEVdyZ9C8v0zSyWWpkDQtFTU9HIDHeBElvrik8d4grJXrBEXxYRWUQX0kyWtcjacW7P0makaKtEqFBHf5/njnvMWupWWnBVKXQqxYadzHqe+5xj0LuckzWK7Egb0x4Tsy9RdAhnaFZnsLH4qXt7zgRZLBRa2Jiw6qRZQyEkSYmYsPPb88b0kAEmL3J2IxpA4EQYbmMjzFRqQLC4urWusix9sOuT+IJSy9V8z/wDDvUQLKBwSsSdHxECALWlTvcYr2Wy/iufFLKigtUYXbSLkKBu5G07XJsDjXOcWII02CqVRZkJpsNMWYwACdiJ3k46xd42QC8NmMOI8drU6pTxdVMjp0kgqDcAT8BjstveTgH7xSvqIn1QMSZuT0yGNjII2M7xhOlGTaQPL+fnhhRyuDrpgo5OIFtVt4UZnnEc9rAAWRpAOrzE3FyRYx5WFrDBozC1si1AgirSAqKZlWWnYgTcEKahjYgAdgMBVqEDEvLtdEzC+J8Jke0/zEj54YWtAOIJb2dsGBcFcxaLEkA7HaRhvw6shrUgZVWqKKi+QmbeeFtTK+DUrUu9N+k+YOx+kH54PXiHho5UdTDeLxEfz+pnCLjJ4mnWcJg9ofxPiDZhdQao1RakqSbKq/CFXsO879InyDXKcpVq+XbMK1MZlCKkCdQA1SgB6QQArARaYm+E3J2ZOhlpUxUqzAWY6T5QJN5+nrjqnDOVKLVPE8R9A/wCWrwqyoMEoereexvB9QE7W2iHWtDWHJ6zlXB0GusVdC6EstZrTBMHSQ0ggE3tcX2kLiOaLwxARzKuEssoY1AA2nyFrW8sdZ505fydKlUqrTIquq0qaKLO8aVBtYabG4sMUzN8vZjM0aapTVTRDKFLdcHS0EkhT/vgyN1BgnpJG5R07ylNVG7NUY7i5gHt3knAdRxNsE5/LVKTlHDIw3VhB977j1wMzz5fngwijHtIpx4DcYxyMaobjFoMx4uRLQZIZjq9DNwR3+e22IfBcMRBLCRuPUYIzOZOub6pkEnt8vp8sDZ/PNOkWJuTPngQBMadlAntTIMW09K+rML/Lc/TEOb4Y9MSwBXaVMifI9xsdwMQpVN9HzYmPqTgvL1QKdRJ1OxW42gEHv8/rggUjvAFlPbmXn7NuNZllcNFWnQ0KAbMA+qBq7gBe99r4l45xUmsW8FlYzG0X+vbBH2coKeTYnerVLT/dQBB/mD4U8y58ftag2QEA+btYfSZ+WM7YGvOBNarwafc335SlM5q12IG/b0GD6dNnhVUCJN7CwksSdlUXP9DAHAj+1/7GH8MOOI0Xo0VqaXHjFgr7AJTN9xcu4Jjypqe+HTwcTMB8OfOD5/iIISnT/s0A0zuxN2J8izEkxcDSJ6RgBaZJk4hpf0MHUcMIgQZ7xO60ngdIRlcv6YYU0AGAhmQuBa/EL7441u3MVD56CFZsjCzw5b543l3+FHb2Un9MDeLBgyCNwbH6HBkAHGZZK3ByRH3EkI8HMEFgVKVI3hTE+4BX6DCKpxY3CqANr3P+mGicZqClpQlTTYOIO4nqBHcHpMemAa1ZKxGtUokA9aAwx7almP8AuEfPCfsyvUTWe0N+U4m3K3G2y2YWpMDY229Y/q046bypzDUVGprXprRWWUEKQ3c9VmDE9MX87RB5V9wFN1FWfDYxrW9vMHY+0424m01nCyqtFthECLC2KMgbpLVXtWu1hnmddqczeM4JkBNJAIsVcWcHvbVH+owTlM6AWcNHWVa8eg/hikcMpeHlKFZ30mu1QIGUsBSpwqkxf4vEA7QMP+DZimxdldG+EIQZUEiSPfVqM7iRhXaVab2msSyoY6nMM4rksvVTRWUuonS5Ugp7OAIHzvjnXMnLXgddJjUpd5jUvvFiNrjz+Z6FWzTshKtpIkFRH5ThFxUqQNU6SSKkWEEdX5T9cGru6CA1miVgW7zmzDHlPce+D+LcPNF9M6lN1bzEx9QQQf8AXACbjDU88QQcGN6rzFjOwFsDZXJPmK+hIkzcmwA9r/ISTYY2Y7Xwz5RZaebAb/mAr6XvE/IYExKqSIwFDuAehMfZfgeWy4Bnx2B8iZJIGlEGzSRYycIKnDXr1xTpJD1H0qD2M31eUbk9oOLfxRAmnw1HQ+uTCgtMt6jeJHriThrk5upWAEeE2g2/GVp9u8F74US1uWzmaltC7dijHT7zC+LhcvQWjTaQAADsYHf3O/zxQeacxLLRUdKCT6uRufl+pxaeMVtdXTNu/wAsVHL52m9SqzGGZiVtYjtf2jBNOCFLQOtwdtY4mcr5VfEarUtSprLHYsQQdCmI1lQTe0A4sHFeYMtVRUelVrkdtWmmt2ug84iLbGSZwlzSqp0CRou1t2YS2ozsOhR238sF5Giopiwk3nvHl7RgjKHIJzMuw7FxFWdqaip06QqKoEyTp7sYEkmbwO3lgfx4wZxA9sLUPWsxEjfbfv6YeVdq5iQ/yGWLhPK9euoqNNOmwlQBNRx5qvZf7x3/AAhr4t9DkTK0l1PTqu4uRUMIe4A0jv5kdyY7YqXGea3H7PLqyMjn9uWbWYMWAMCe8g74P5J4hXrGsrOWZl0EuxNiHcG+zSgFoHV9c697mXdnA8ps6euhGCAZPnCa1ehTJZaWiGOmGYRDMsA0ypm3YmxHsPa3MSVaZp1aAq3H9tUqVJHfSXJekYnqRgfMEYGzfDiKl72MA/hDHUbDYwSO1ww7Yi4vlKBFM0l0MSZN9gI+GTF4uTJvOKIB1yY065GCBE3M1OhTrqcsj00amrGm7a9LEsrKrwNaWF97kGCICymBMfTDjmCkRRplgbvKH0ghvW8U/ofPCakhIJ/dj6HGpQ+9MmY2pp2uVEZZGuoSrScakZSVH7rjZh5X7bHv6A171ahIiO3kNv1jE6AaXJ/ChPzMKPzIxplc4jJpqKNQEKZj5T2wK6vY2R3hKXygUnpLfxrN03+6BSECZOmik+qIY+rP8wcIeE5vS9JTYIdJ8tzf6HfANJSySrjVSA6SdxJuDNoEf1vHWLPNREYD8UCVB3NxYDv6YVCDkTQW4qFIHT+M/ES+PnYGsST3ABM/IYG4yoNHWJCydawSdJsYjvsLeZ8sDcPYvTIepqqU7MPCNRo7aVDAxFutTt2ESr4k1RCYq2IC6XBRoiI0MoUAeQP1wNExNK7Ubkzjt8YRTy4qKVzGlKdypm6T6fS3v5nFQqU9LlTfSxFvQxh2dTNFQ6b7d/5YD4kA0MN1OlvUbofUwGU/9K+eGaz2mNqwDhhMBFjYCfzxBUczIMMOoEdiDjes+w8hgczgqriJu+eBL7R4uuYoio9J9SkjpUFSwGtgCZ7dRHr6Y85frsXc6SqWifXUTA8tsVvLMfuDlZD0cyhJFiEemyzIO2pQNvxDzw05ezJ8OsxYkiAJPp/rhNqgqtialGqNjKrdZHxnO6UqN3bpHz/0xT5w25gq2Rfc4UJg9QwsR1T7rI8p1p1sepmQGfOQsk+dvXfBWXzULGFOUrdJWL3g+cjbBeSyr1DpRSx8gL/TBa1Xkt2iuoDOAFm2ZcHACoS6gRJIifPDvhmSpTVOZLqqKY0i+qDp1TsCRA3kn2mvO0nBntVgVWQlRrAzLhm+Alx4oZEmNSsTKtAm0X87TvhbnsoKeVdwCS7KpI2Av/I/XBPAMznVpNWol3RalKmVbqDs56VAN9oFvMemL0+TbXWWlRYdE6CDuys6kQPRiD/dxkM71nB5E2lFdw8PBx3ld4Plc14LdPjtQqKpUmCyPJV6dQ9uxBkXBsZx7xVhTKGrl6qMxIADBpIiRM/1OLTwrhMUUr9KUqhI1ao6gZTqIEAiQSYFvPCfmHmKlWQ0AhrKzaTVYABZIhqcQQR2JF9bTYAYGG3tnEOC1Y2qcyo84cSSsMuULQEYaSIAvYjzkRPqMJsvUj+P+uLrxnlE1XStQ0vQqdNjApVInw2mY7AGIkAWwg5p5Pr5YaoLIAC0D4e023We/wBQMPafU1oAgMztTTY7Gz5RRmMwGGhNpBY+ZGwA7KJPqZ9BiOjlizqixLEATtJ8z2Hrgag0YPyxZGp1TYTufLYmO4GDO5JyYsgEvWRy2TyEak8TMKwg1KYc1Vt/YKWAprMRUMlt1MjSF3HOJVmKVlTw1I/Z6m1PcwUOozUSdiFA9jOEP3sGoDVJqaRaTNxe87jVc+cnfEWczjuwJOpna5JuSLD52/QWwvsyeYyrBeROgZXKBWZtBZSAAWAuu4Etex9do3OK7x+uWDQooLZQjKCz+bFuwA8p2xvwWvW3aoSBHQW6R5az29hfEPMGfqtaFjzAPtAJMHA14OMzWtcNXuxiKc2KhPVci2obQPUYBrPAK+ZX8pP8cFVGjafngKuPhnucHSZOoOY04Jwx67OUAPhgEhogkyACWsJg+Ztt3Eeedqco9KkASLqAWAGn8YMjVp8+74sfCMlTo5Sn4h1PV/aaFPYjoJPYBT9ScIOYqSrsjqW2lidt5k+WKrcXcjtObThKQ3f79IJw2uodkcxSqqVbvp7o3rpYD3EiROGHC6bLRcHu8WNiAALHuLb4A4fwPMVaNSulMtSpXdvbePOO+DuEM7UwAJ7/AJ7/AJ4tYykHB98ppVO/kdjBM5wyrVcBEZrACB3OJ05SzSOoqUWUMdzEC8EkzYe8Y6jwKqlCguqOqC3qD2BF9r9okd8MczQNWyswUCdZEhiekiZ6Wsog37xGETrTtIA6fLzjv9v/AMgLdD39fLEQ1uScr4CJqCVfxMxhfne0YRcNAyT66J1kA9bCFnyUT32knv2w1z/Da/Wy1FB1BQTPkbWm4GkibdQEzutr5Gm0U3OqB+GATBI2M6TEn54DTkgh3yD9/Yh2rVfyLzEq5T7zUqOzaBWfqIAAF5O5sL+f1wKeXKemowrwVWVWohBafwzMbfix2DhfJOWqZYaDUR4IklWZexAOmw89JBmZgzhevA1pVmQoigrFOoCWIOnQDqfqveQCSs2tvddauDhsY7Y7f6x8YoUrc7dpz59vnn4SHh3L9R8mlI1ASBrqxpJdo6VAEQsyNZgkLax1YAzPJudRNWXr5gtoUVdbhSVpjQmkKZspIE9j6xi3ZKl9xoE1HYX6VXz7sJsTMdRsLbyAQM1z8mrxBTd5kVF13BiAGA6YOwuLGcLJZaxygz+gjAqZjlRnHeUxOGZutTqZd6hK0ApFMtF2uAAdz/MYZ5DgtX7lUpMKJl0bplnj4vIHsRYTc2xE/GzmAUqZV5EsjJ+MSo0l+rpiRqBYx54Y5zh2YomgevMKSUq1RSK6CYCqVYRIIMN5wDFgTur4AOPPHqJdbEzhj9+sI5cyDUC9J6iVIaai/h8OpcSu4OvWQf7x+TPgPMdDO1amWEaNGpJE/wB0t1CCCCPOevfFcp8QSs1Q0XetUrU2DJTQjQreEFPUADCgw0x29S3VxRbLeNSqUKRBakNQJqsNJUMNkUb6T+9bywu9TEksOfl6ymUKjaesQn7N6JpnOkMtNQxfLCQCymOliZWmTeLkbT3xQs5QqM7M6C8ADYKOwAEACIGOqVuJ1GqKfhYAk6ZMiIC6G6QnaP71gROBOOZmhXRCEnUJiZAvMSIIhSLTNxPq3XbYo3NyD3+/v1gW067towD5fKckZbkAd5H8vbGrk7j3x0c8mUa9HVQqBaiiAjEA3v1MJE7/AEwmq8g5oEhqYFi0hhBtO87+mGU1lTHGcHyMXeh1irhZas8vqFEEEhbTeImO/mcEcbGXFT9irqSR0lpC2vFpM7ycFcEzCpltT2Rm8NRqjU6iZg9hIk+Zxtx7IsEZyB4iiSV/ckqVPYlCAZHZhvbHbvHGR/8APOcmV+u4n1wurvJXG1SuO2IJ6h74ZVcRC6zdLNwvi7+GAN6cKPY7RbyxeqXJ6VEVq5kxspPcSJY3t5ADvjzGYzP6kxqwU4zmP6Mm3h+RNspl3y7jLjT4NQDpubE6Rqne427x2k4V0cqqM0KvQwBgfFJMH3gX2xmMwKs5Td3MerUDkeeI4poZNYwwViwBJMRBHuYI33Iw4y9Z2TZfBuRTBKnWDOssLzOoW7RvJxmMwuXIziHukPEWCUjSUXpzV1xpIKX0ppNra7mfa8gfOcHp16q1HLFShKrYaGBbWAQOtZkifyk4zGYqSUUERWk5Yg/fE25n8ahSFHxAAIFIKDC9iSZBG215+hB/C8uYdq4WoVXWTbq1XAjT0xIE3t7Y8xmI3lqlz3zIGCQfPH7Sb/j1StS+7khatVWClVGhBFl31MCpF7FSPxYRcT5JUUmIcK6AsQB0GB3ggk7XP5YzGYtZe9TKE4zjPwkgbMqO+fnHPBctSPhijTFNkVLBjoIPSDAvI1VGgzdvUk2DO0GDeKsOD4eoOdmjSgUaSsTcmAbdzjMZhhjtdQO6kn38zNySxHk30g3AuW9Od1aaJXS1RhoglmClTJ1ExKjTIA0iNhhRzLVq12ViFVDDgay0UyAoTQVCjqGsn0Fz28xmD2EqEI8z85aoBmII7CLOIZIhnFM6TRAaoDcOCCwKn4kNgCAY/TE//C65ywrU6qt8fQw0LAOn8Ckjba87HGYzC2oOxjiN56ffaAcFD+NSqQGXSXanqIDQARJUdtQItYz74OL1i9Vg801VSyHdRVbQFUxLBb76ZE2E2zGYKcOSGHb6y+4thz14+YiyhyJRzQCvXqItLVCCmpEM+purWJJ2mB2xpzJw0PUrUKkh6fwvTaAQ6pIIIuDpuMZjMXocuBnt9ZeuhDqChHBH7SOtTNDJuiU6PhlYKkGYgserckwb9pGK5X4Xl8zSzFelSFDw6Zq6QSbrpWAJiGLKdhF49cxmDUoBvYdcxbXALYEA4w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4" name="Picture 30" descr="http://t1.gstatic.com/images?q=tbn:ANd9GcSk2N1eRImz1mVuCV5ak3NZ1PI8n6Cxm7F6SDDVJNnxjNS9m8p1fw"/>
          <p:cNvPicPr>
            <a:picLocks noChangeAspect="1" noChangeArrowheads="1"/>
          </p:cNvPicPr>
          <p:nvPr/>
        </p:nvPicPr>
        <p:blipFill>
          <a:blip r:embed="rId8" cstate="print"/>
          <a:srcRect/>
          <a:stretch>
            <a:fillRect/>
          </a:stretch>
        </p:blipFill>
        <p:spPr bwMode="auto">
          <a:xfrm>
            <a:off x="2743200" y="3962400"/>
            <a:ext cx="2461550" cy="2428875"/>
          </a:xfrm>
          <a:prstGeom prst="rect">
            <a:avLst/>
          </a:prstGeom>
          <a:noFill/>
        </p:spPr>
      </p:pic>
      <p:pic>
        <p:nvPicPr>
          <p:cNvPr id="1056" name="Picture 32" descr="http://t0.gstatic.com/images?q=tbn:ANd9GcSXeuS7lk1vwdXSfmvBXByjppFp1VABaq0xJSQwrNMjvK3XDRf5"/>
          <p:cNvPicPr>
            <a:picLocks noChangeAspect="1" noChangeArrowheads="1"/>
          </p:cNvPicPr>
          <p:nvPr/>
        </p:nvPicPr>
        <p:blipFill>
          <a:blip r:embed="rId9" cstate="print"/>
          <a:srcRect/>
          <a:stretch>
            <a:fillRect/>
          </a:stretch>
        </p:blipFill>
        <p:spPr bwMode="auto">
          <a:xfrm>
            <a:off x="6858000" y="2971800"/>
            <a:ext cx="2133600" cy="2143125"/>
          </a:xfrm>
          <a:prstGeom prst="rect">
            <a:avLst/>
          </a:prstGeom>
          <a:noFill/>
        </p:spPr>
      </p:pic>
      <p:pic>
        <p:nvPicPr>
          <p:cNvPr id="1058" name="Picture 34" descr="http://t1.gstatic.com/images?q=tbn:ANd9GcQvLHjYQ49pXDvXcLVF8vy1mNVfn6AE5tFhGRLNn3Qgw63JjVYL"/>
          <p:cNvPicPr>
            <a:picLocks noChangeAspect="1" noChangeArrowheads="1"/>
          </p:cNvPicPr>
          <p:nvPr/>
        </p:nvPicPr>
        <p:blipFill>
          <a:blip r:embed="rId10" cstate="print"/>
          <a:srcRect/>
          <a:stretch>
            <a:fillRect/>
          </a:stretch>
        </p:blipFill>
        <p:spPr bwMode="auto">
          <a:xfrm>
            <a:off x="4845834" y="2971800"/>
            <a:ext cx="1783566" cy="2238375"/>
          </a:xfrm>
          <a:prstGeom prst="rect">
            <a:avLst/>
          </a:prstGeom>
          <a:noFill/>
        </p:spPr>
      </p:pic>
      <p:pic>
        <p:nvPicPr>
          <p:cNvPr id="1060" name="Picture 36" descr="http://t1.gstatic.com/images?q=tbn:ANd9GcTyLtOZP3Z2zvVi9_aVDBZgedJKmspiB50kW3UEx4G6pn51Y5NsV9TYkv85"/>
          <p:cNvPicPr>
            <a:picLocks noChangeAspect="1" noChangeArrowheads="1"/>
          </p:cNvPicPr>
          <p:nvPr/>
        </p:nvPicPr>
        <p:blipFill>
          <a:blip r:embed="rId11" cstate="print"/>
          <a:srcRect/>
          <a:stretch>
            <a:fillRect/>
          </a:stretch>
        </p:blipFill>
        <p:spPr bwMode="auto">
          <a:xfrm>
            <a:off x="6172200" y="4257675"/>
            <a:ext cx="1752600" cy="26003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8DED55C-1439-4796-8907-76565C62CC9B}" type="slidenum">
              <a:rPr lang="en-US"/>
              <a:pPr/>
              <a:t>31</a:t>
            </a:fld>
            <a:endParaRPr lang="en-US"/>
          </a:p>
        </p:txBody>
      </p:sp>
      <p:sp>
        <p:nvSpPr>
          <p:cNvPr id="248834" name="Text Box 2"/>
          <p:cNvSpPr txBox="1">
            <a:spLocks noChangeArrowheads="1"/>
          </p:cNvSpPr>
          <p:nvPr/>
        </p:nvSpPr>
        <p:spPr bwMode="auto">
          <a:xfrm>
            <a:off x="838200" y="381000"/>
            <a:ext cx="7543800" cy="466725"/>
          </a:xfrm>
          <a:prstGeom prst="rect">
            <a:avLst/>
          </a:prstGeom>
          <a:solidFill>
            <a:schemeClr val="accent5">
              <a:lumMod val="75000"/>
            </a:schemeClr>
          </a:solidFill>
          <a:ln w="9525">
            <a:solidFill>
              <a:schemeClr val="tx1"/>
            </a:solidFill>
            <a:miter lim="800000"/>
            <a:headEnd/>
            <a:tailEnd/>
          </a:ln>
          <a:effectLst/>
        </p:spPr>
        <p:txBody>
          <a:bodyPr>
            <a:spAutoFit/>
          </a:bodyPr>
          <a:lstStyle/>
          <a:p>
            <a:pPr algn="ctr">
              <a:spcBef>
                <a:spcPct val="50000"/>
              </a:spcBef>
            </a:pPr>
            <a:r>
              <a:rPr lang="en-US" sz="2400" b="1" dirty="0" smtClean="0"/>
              <a:t>Election of 1992</a:t>
            </a:r>
            <a:endParaRPr lang="en-US" sz="2400" b="1" dirty="0"/>
          </a:p>
        </p:txBody>
      </p:sp>
      <p:sp>
        <p:nvSpPr>
          <p:cNvPr id="9" name="TextBox 8"/>
          <p:cNvSpPr txBox="1"/>
          <p:nvPr/>
        </p:nvSpPr>
        <p:spPr>
          <a:xfrm>
            <a:off x="457200" y="1295400"/>
            <a:ext cx="5410200" cy="3693319"/>
          </a:xfrm>
          <a:prstGeom prst="rect">
            <a:avLst/>
          </a:prstGeom>
          <a:noFill/>
        </p:spPr>
        <p:txBody>
          <a:bodyPr wrap="square" rtlCol="0">
            <a:spAutoFit/>
          </a:bodyPr>
          <a:lstStyle/>
          <a:p>
            <a:r>
              <a:rPr lang="en-US" dirty="0" smtClean="0"/>
              <a:t>Bush </a:t>
            </a:r>
            <a:r>
              <a:rPr lang="en-US" dirty="0" err="1" smtClean="0"/>
              <a:t>vs</a:t>
            </a:r>
            <a:r>
              <a:rPr lang="en-US" dirty="0" smtClean="0"/>
              <a:t> Clinton (</a:t>
            </a:r>
            <a:r>
              <a:rPr lang="en-US" dirty="0" err="1" smtClean="0"/>
              <a:t>vs</a:t>
            </a:r>
            <a:r>
              <a:rPr lang="en-US" dirty="0" smtClean="0"/>
              <a:t> H Ross Perot?)</a:t>
            </a:r>
          </a:p>
          <a:p>
            <a:endParaRPr lang="en-US" dirty="0" smtClean="0"/>
          </a:p>
          <a:p>
            <a:r>
              <a:rPr lang="en-US" dirty="0" smtClean="0"/>
              <a:t>George Bush lost the election due to a severe recession after the Persian Gulf War and the third-party candidate, H Ross Perot</a:t>
            </a:r>
          </a:p>
          <a:p>
            <a:endParaRPr lang="en-US" dirty="0" smtClean="0"/>
          </a:p>
          <a:p>
            <a:r>
              <a:rPr lang="en-US" dirty="0" smtClean="0"/>
              <a:t>Clinton 43%, Bush 38%, Perot 19% (most ever by a third party) of total votes</a:t>
            </a:r>
          </a:p>
          <a:p>
            <a:endParaRPr lang="en-US" dirty="0" smtClean="0"/>
          </a:p>
          <a:p>
            <a:r>
              <a:rPr lang="en-US" dirty="0" smtClean="0"/>
              <a:t>Clinton wanted to lower federal spending (balance budget), create Health Care reform, reform welfare but could not get Congress to help pass many of his bills.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8DED55C-1439-4796-8907-76565C62CC9B}" type="slidenum">
              <a:rPr lang="en-US"/>
              <a:pPr/>
              <a:t>32</a:t>
            </a:fld>
            <a:endParaRPr lang="en-US"/>
          </a:p>
        </p:txBody>
      </p:sp>
      <p:sp>
        <p:nvSpPr>
          <p:cNvPr id="248834" name="Text Box 2"/>
          <p:cNvSpPr txBox="1">
            <a:spLocks noChangeArrowheads="1"/>
          </p:cNvSpPr>
          <p:nvPr/>
        </p:nvSpPr>
        <p:spPr bwMode="auto">
          <a:xfrm>
            <a:off x="838200" y="381000"/>
            <a:ext cx="7543800" cy="466725"/>
          </a:xfrm>
          <a:prstGeom prst="rect">
            <a:avLst/>
          </a:prstGeom>
          <a:solidFill>
            <a:schemeClr val="accent5">
              <a:lumMod val="75000"/>
            </a:schemeClr>
          </a:solidFill>
          <a:ln w="9525">
            <a:solidFill>
              <a:schemeClr val="tx1"/>
            </a:solidFill>
            <a:miter lim="800000"/>
            <a:headEnd/>
            <a:tailEnd/>
          </a:ln>
          <a:effectLst/>
        </p:spPr>
        <p:txBody>
          <a:bodyPr>
            <a:spAutoFit/>
          </a:bodyPr>
          <a:lstStyle/>
          <a:p>
            <a:pPr algn="ctr">
              <a:spcBef>
                <a:spcPct val="50000"/>
              </a:spcBef>
            </a:pPr>
            <a:r>
              <a:rPr lang="en-US" sz="2400" b="1" dirty="0" smtClean="0"/>
              <a:t>NAFTA, WTO, &amp; Contract With America</a:t>
            </a:r>
            <a:endParaRPr lang="en-US" sz="2400" b="1" dirty="0"/>
          </a:p>
        </p:txBody>
      </p:sp>
      <p:sp>
        <p:nvSpPr>
          <p:cNvPr id="9" name="TextBox 8"/>
          <p:cNvSpPr txBox="1"/>
          <p:nvPr/>
        </p:nvSpPr>
        <p:spPr>
          <a:xfrm>
            <a:off x="457200" y="1295400"/>
            <a:ext cx="8305800" cy="5355312"/>
          </a:xfrm>
          <a:prstGeom prst="rect">
            <a:avLst/>
          </a:prstGeom>
          <a:noFill/>
        </p:spPr>
        <p:txBody>
          <a:bodyPr wrap="square" rtlCol="0">
            <a:spAutoFit/>
          </a:bodyPr>
          <a:lstStyle/>
          <a:p>
            <a:r>
              <a:rPr lang="en-US" dirty="0" smtClean="0"/>
              <a:t>NAFTA – North American Free Trade Agreement – would create a free trade zone between Canada, the United States, and Mexico.  Designed to strengthen the economy and create jobs, many opponents felt that it would move many jobs to Mexico because of lower wages and lack of environmental regulation.</a:t>
            </a:r>
          </a:p>
          <a:p>
            <a:endParaRPr lang="en-US" dirty="0" smtClean="0"/>
          </a:p>
          <a:p>
            <a:r>
              <a:rPr lang="en-US" dirty="0" smtClean="0"/>
              <a:t>GATT – General Agreement on Tariffs and Trade &amp; WTO – World Trade Organization – establishes rules for global trade (like tariff levels) and helps settle trade disputes.  Help accelerate the globalization of the world’s economies</a:t>
            </a:r>
          </a:p>
          <a:p>
            <a:endParaRPr lang="en-US" dirty="0" smtClean="0"/>
          </a:p>
          <a:p>
            <a:r>
              <a:rPr lang="en-US" dirty="0" smtClean="0"/>
              <a:t>Contract With America – created by Republican Newt Gingrich to attract voters.  It was 10 promises made by the Republican Party is it won control of Congress. They include: congressional term limits, balance budget amendment, tax cuts, tougher crime laws, and welfare reform.  Clinton and the Democrats voted against most bills.  Created the 1</a:t>
            </a:r>
            <a:r>
              <a:rPr lang="en-US" baseline="30000" dirty="0" smtClean="0"/>
              <a:t>st</a:t>
            </a:r>
            <a:r>
              <a:rPr lang="en-US" dirty="0" smtClean="0"/>
              <a:t> “shut down” of the government.</a:t>
            </a:r>
          </a:p>
          <a:p>
            <a:endParaRPr lang="en-US" dirty="0" smtClean="0"/>
          </a:p>
          <a:p>
            <a:r>
              <a:rPr lang="en-US" dirty="0" smtClean="0"/>
              <a:t>Marks the beginning of the lack of compromise in Washington DC</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8DED55C-1439-4796-8907-76565C62CC9B}" type="slidenum">
              <a:rPr lang="en-US"/>
              <a:pPr/>
              <a:t>33</a:t>
            </a:fld>
            <a:endParaRPr lang="en-US"/>
          </a:p>
        </p:txBody>
      </p:sp>
      <p:sp>
        <p:nvSpPr>
          <p:cNvPr id="248834" name="Text Box 2"/>
          <p:cNvSpPr txBox="1">
            <a:spLocks noChangeArrowheads="1"/>
          </p:cNvSpPr>
          <p:nvPr/>
        </p:nvSpPr>
        <p:spPr bwMode="auto">
          <a:xfrm>
            <a:off x="838200" y="381000"/>
            <a:ext cx="7543800" cy="466725"/>
          </a:xfrm>
          <a:prstGeom prst="rect">
            <a:avLst/>
          </a:prstGeom>
          <a:solidFill>
            <a:schemeClr val="accent5">
              <a:lumMod val="75000"/>
            </a:schemeClr>
          </a:solidFill>
          <a:ln w="9525">
            <a:solidFill>
              <a:schemeClr val="tx1"/>
            </a:solidFill>
            <a:miter lim="800000"/>
            <a:headEnd/>
            <a:tailEnd/>
          </a:ln>
          <a:effectLst/>
        </p:spPr>
        <p:txBody>
          <a:bodyPr>
            <a:spAutoFit/>
          </a:bodyPr>
          <a:lstStyle/>
          <a:p>
            <a:pPr algn="ctr">
              <a:spcBef>
                <a:spcPct val="50000"/>
              </a:spcBef>
            </a:pPr>
            <a:r>
              <a:rPr lang="en-US" sz="2400" b="1" dirty="0" smtClean="0"/>
              <a:t>Clinton’s Impeachment</a:t>
            </a:r>
            <a:endParaRPr lang="en-US" sz="2400" b="1" dirty="0"/>
          </a:p>
        </p:txBody>
      </p:sp>
      <p:sp>
        <p:nvSpPr>
          <p:cNvPr id="9" name="TextBox 8"/>
          <p:cNvSpPr txBox="1"/>
          <p:nvPr/>
        </p:nvSpPr>
        <p:spPr>
          <a:xfrm>
            <a:off x="457200" y="1295400"/>
            <a:ext cx="8305800" cy="3693319"/>
          </a:xfrm>
          <a:prstGeom prst="rect">
            <a:avLst/>
          </a:prstGeom>
          <a:noFill/>
        </p:spPr>
        <p:txBody>
          <a:bodyPr wrap="square" rtlCol="0">
            <a:spAutoFit/>
          </a:bodyPr>
          <a:lstStyle/>
          <a:p>
            <a:r>
              <a:rPr lang="en-US" dirty="0" smtClean="0"/>
              <a:t>Clinton was investigated during the beginning of his 1</a:t>
            </a:r>
            <a:r>
              <a:rPr lang="en-US" baseline="30000" dirty="0" smtClean="0"/>
              <a:t>st</a:t>
            </a:r>
            <a:r>
              <a:rPr lang="en-US" dirty="0" smtClean="0"/>
              <a:t> term for improper campaign funding while Governor of Arkansas through the Whitewater Development Company.  During the investigation, matters unrelated to Whitewater became public – specifically sexual harassment claims and sexual affairs.</a:t>
            </a:r>
          </a:p>
          <a:p>
            <a:endParaRPr lang="en-US" dirty="0" smtClean="0"/>
          </a:p>
          <a:p>
            <a:r>
              <a:rPr lang="en-US" dirty="0" smtClean="0"/>
              <a:t>Impeachment was started in December of 1998 against President Clinton on two chargers – perjury and obstruction of justice.</a:t>
            </a:r>
          </a:p>
          <a:p>
            <a:endParaRPr lang="en-US" dirty="0" smtClean="0"/>
          </a:p>
          <a:p>
            <a:r>
              <a:rPr lang="en-US" dirty="0" smtClean="0"/>
              <a:t>Impeachment failed to get a 2/3’s majority vote but damaged the administration for the rest of his term.</a:t>
            </a:r>
          </a:p>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8DED55C-1439-4796-8907-76565C62CC9B}" type="slidenum">
              <a:rPr lang="en-US"/>
              <a:pPr/>
              <a:t>34</a:t>
            </a:fld>
            <a:endParaRPr lang="en-US"/>
          </a:p>
        </p:txBody>
      </p:sp>
      <p:sp>
        <p:nvSpPr>
          <p:cNvPr id="248834" name="Text Box 2"/>
          <p:cNvSpPr txBox="1">
            <a:spLocks noChangeArrowheads="1"/>
          </p:cNvSpPr>
          <p:nvPr/>
        </p:nvSpPr>
        <p:spPr bwMode="auto">
          <a:xfrm>
            <a:off x="838200" y="381000"/>
            <a:ext cx="7543800" cy="466725"/>
          </a:xfrm>
          <a:prstGeom prst="rect">
            <a:avLst/>
          </a:prstGeom>
          <a:solidFill>
            <a:schemeClr val="accent5">
              <a:lumMod val="75000"/>
            </a:schemeClr>
          </a:solidFill>
          <a:ln w="9525">
            <a:solidFill>
              <a:schemeClr val="tx1"/>
            </a:solidFill>
            <a:miter lim="800000"/>
            <a:headEnd/>
            <a:tailEnd/>
          </a:ln>
          <a:effectLst/>
        </p:spPr>
        <p:txBody>
          <a:bodyPr>
            <a:spAutoFit/>
          </a:bodyPr>
          <a:lstStyle/>
          <a:p>
            <a:pPr algn="ctr">
              <a:spcBef>
                <a:spcPct val="50000"/>
              </a:spcBef>
            </a:pPr>
            <a:r>
              <a:rPr lang="en-US" sz="2400" b="1" dirty="0" smtClean="0"/>
              <a:t>Election of 2000</a:t>
            </a:r>
            <a:endParaRPr lang="en-US" sz="2400" b="1" dirty="0"/>
          </a:p>
        </p:txBody>
      </p:sp>
      <p:sp>
        <p:nvSpPr>
          <p:cNvPr id="9" name="TextBox 8"/>
          <p:cNvSpPr txBox="1"/>
          <p:nvPr/>
        </p:nvSpPr>
        <p:spPr>
          <a:xfrm>
            <a:off x="457200" y="990600"/>
            <a:ext cx="8305800" cy="5355312"/>
          </a:xfrm>
          <a:prstGeom prst="rect">
            <a:avLst/>
          </a:prstGeom>
          <a:noFill/>
        </p:spPr>
        <p:txBody>
          <a:bodyPr wrap="square" rtlCol="0">
            <a:spAutoFit/>
          </a:bodyPr>
          <a:lstStyle/>
          <a:p>
            <a:r>
              <a:rPr lang="en-US" dirty="0" smtClean="0"/>
              <a:t>George W Bush </a:t>
            </a:r>
            <a:r>
              <a:rPr lang="en-US" dirty="0" err="1" smtClean="0"/>
              <a:t>vs</a:t>
            </a:r>
            <a:r>
              <a:rPr lang="en-US" dirty="0" smtClean="0"/>
              <a:t> Al Gore</a:t>
            </a:r>
          </a:p>
          <a:p>
            <a:endParaRPr lang="en-US" dirty="0" smtClean="0"/>
          </a:p>
          <a:p>
            <a:r>
              <a:rPr lang="en-US" dirty="0" smtClean="0"/>
              <a:t>Very close election that came down to one state: Florida.  TV stations first predicted Gore to win Florida (and the Presidency) but later changed to “ too close to call”, then to Bush, and then back to “too close to call”.</a:t>
            </a:r>
          </a:p>
          <a:p>
            <a:endParaRPr lang="en-US" dirty="0" smtClean="0"/>
          </a:p>
          <a:p>
            <a:r>
              <a:rPr lang="en-US" dirty="0" smtClean="0"/>
              <a:t>Bush was declared the winner on the day after the election by a few  thousand votes.  The thin margin triggered an automatic recount which shrunk Bush’s victory to only a few hundred votes.  </a:t>
            </a:r>
          </a:p>
          <a:p>
            <a:endParaRPr lang="en-US" dirty="0" smtClean="0"/>
          </a:p>
          <a:p>
            <a:r>
              <a:rPr lang="en-US" dirty="0" smtClean="0"/>
              <a:t>Democrats sued for a manual recount based on voting irregularities (butterfly ballot) and the fact that the governor of Florida, Jeb Bush, was George’s brother.</a:t>
            </a:r>
          </a:p>
          <a:p>
            <a:endParaRPr lang="en-US" dirty="0" smtClean="0"/>
          </a:p>
          <a:p>
            <a:r>
              <a:rPr lang="en-US" dirty="0" smtClean="0"/>
              <a:t>The Supreme Court ended the manual recount on a 5-4 decision based on the lack of uniform standards violated the equal protection of voters. (Hanging Chad)</a:t>
            </a:r>
          </a:p>
          <a:p>
            <a:endParaRPr lang="en-US" dirty="0" smtClean="0"/>
          </a:p>
          <a:p>
            <a:r>
              <a:rPr lang="en-US" dirty="0" smtClean="0"/>
              <a:t>Bush wins the electoral vote despite have less popular votes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8DED55C-1439-4796-8907-76565C62CC9B}" type="slidenum">
              <a:rPr lang="en-US"/>
              <a:pPr/>
              <a:t>35</a:t>
            </a:fld>
            <a:endParaRPr lang="en-US"/>
          </a:p>
        </p:txBody>
      </p:sp>
      <p:sp>
        <p:nvSpPr>
          <p:cNvPr id="248834" name="Text Box 2"/>
          <p:cNvSpPr txBox="1">
            <a:spLocks noChangeArrowheads="1"/>
          </p:cNvSpPr>
          <p:nvPr/>
        </p:nvSpPr>
        <p:spPr bwMode="auto">
          <a:xfrm>
            <a:off x="838200" y="381000"/>
            <a:ext cx="7543800" cy="466725"/>
          </a:xfrm>
          <a:prstGeom prst="rect">
            <a:avLst/>
          </a:prstGeom>
          <a:solidFill>
            <a:schemeClr val="accent5">
              <a:lumMod val="75000"/>
            </a:schemeClr>
          </a:solidFill>
          <a:ln w="9525">
            <a:solidFill>
              <a:schemeClr val="tx1"/>
            </a:solidFill>
            <a:miter lim="800000"/>
            <a:headEnd/>
            <a:tailEnd/>
          </a:ln>
          <a:effectLst/>
        </p:spPr>
        <p:txBody>
          <a:bodyPr>
            <a:spAutoFit/>
          </a:bodyPr>
          <a:lstStyle/>
          <a:p>
            <a:pPr algn="ctr">
              <a:spcBef>
                <a:spcPct val="50000"/>
              </a:spcBef>
            </a:pPr>
            <a:r>
              <a:rPr lang="en-US" sz="2400" b="1" dirty="0" smtClean="0"/>
              <a:t>The George W Bush Years</a:t>
            </a:r>
            <a:endParaRPr lang="en-US" sz="2400" b="1" dirty="0"/>
          </a:p>
        </p:txBody>
      </p:sp>
      <p:sp>
        <p:nvSpPr>
          <p:cNvPr id="9" name="TextBox 8"/>
          <p:cNvSpPr txBox="1"/>
          <p:nvPr/>
        </p:nvSpPr>
        <p:spPr>
          <a:xfrm>
            <a:off x="457200" y="1295400"/>
            <a:ext cx="8305800" cy="4801314"/>
          </a:xfrm>
          <a:prstGeom prst="rect">
            <a:avLst/>
          </a:prstGeom>
          <a:noFill/>
        </p:spPr>
        <p:txBody>
          <a:bodyPr wrap="square" rtlCol="0">
            <a:spAutoFit/>
          </a:bodyPr>
          <a:lstStyle/>
          <a:p>
            <a:r>
              <a:rPr lang="en-US" dirty="0" smtClean="0"/>
              <a:t>High tech industries make millionaires “over night” – dot.com</a:t>
            </a:r>
          </a:p>
          <a:p>
            <a:endParaRPr lang="en-US" dirty="0" smtClean="0"/>
          </a:p>
          <a:p>
            <a:r>
              <a:rPr lang="en-US" dirty="0" smtClean="0"/>
              <a:t>Service industry begins to dominate US economy</a:t>
            </a:r>
          </a:p>
          <a:p>
            <a:endParaRPr lang="en-US" dirty="0" smtClean="0"/>
          </a:p>
          <a:p>
            <a:r>
              <a:rPr lang="en-US" dirty="0" smtClean="0"/>
              <a:t>No Child Left Behind Act – required states to test all students in federal standardized tests</a:t>
            </a:r>
          </a:p>
          <a:p>
            <a:endParaRPr lang="en-US" dirty="0" smtClean="0"/>
          </a:p>
          <a:p>
            <a:r>
              <a:rPr lang="en-US" dirty="0" smtClean="0"/>
              <a:t>2008 Financial Crisis</a:t>
            </a:r>
          </a:p>
          <a:p>
            <a:r>
              <a:rPr lang="en-US" dirty="0" smtClean="0"/>
              <a:t>Worst since the Great Depression</a:t>
            </a:r>
          </a:p>
          <a:p>
            <a:r>
              <a:rPr lang="en-US" dirty="0" smtClean="0"/>
              <a:t>Housing Crisis caused by low interest rates to stimulate the economy in 2000 increased the number of buyers and raising prices.  Overbuilding led to lower prices around 2007 and the rising of interest rates cause many foreclosures.  Business became to fail when mortgages and other investments began to lose money creating the recession.  In 2008, the federal government spent over $700 billion to buy distressed investments and fund failing banks, brokerage houses, insurance, and investment groups.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8DED55C-1439-4796-8907-76565C62CC9B}" type="slidenum">
              <a:rPr lang="en-US"/>
              <a:pPr/>
              <a:t>36</a:t>
            </a:fld>
            <a:endParaRPr lang="en-US"/>
          </a:p>
        </p:txBody>
      </p:sp>
      <p:sp>
        <p:nvSpPr>
          <p:cNvPr id="248834" name="Text Box 2"/>
          <p:cNvSpPr txBox="1">
            <a:spLocks noChangeArrowheads="1"/>
          </p:cNvSpPr>
          <p:nvPr/>
        </p:nvSpPr>
        <p:spPr bwMode="auto">
          <a:xfrm>
            <a:off x="838200" y="381000"/>
            <a:ext cx="7543800" cy="466725"/>
          </a:xfrm>
          <a:prstGeom prst="rect">
            <a:avLst/>
          </a:prstGeom>
          <a:solidFill>
            <a:schemeClr val="accent5">
              <a:lumMod val="75000"/>
            </a:schemeClr>
          </a:solidFill>
          <a:ln w="9525">
            <a:solidFill>
              <a:schemeClr val="tx1"/>
            </a:solidFill>
            <a:miter lim="800000"/>
            <a:headEnd/>
            <a:tailEnd/>
          </a:ln>
          <a:effectLst/>
        </p:spPr>
        <p:txBody>
          <a:bodyPr>
            <a:spAutoFit/>
          </a:bodyPr>
          <a:lstStyle/>
          <a:p>
            <a:pPr algn="ctr">
              <a:spcBef>
                <a:spcPct val="50000"/>
              </a:spcBef>
            </a:pPr>
            <a:r>
              <a:rPr lang="en-US" sz="2400" b="1" dirty="0" smtClean="0"/>
              <a:t>The George W Bush Years</a:t>
            </a:r>
            <a:endParaRPr lang="en-US" sz="2400" b="1" dirty="0"/>
          </a:p>
        </p:txBody>
      </p:sp>
      <p:sp>
        <p:nvSpPr>
          <p:cNvPr id="9" name="TextBox 8"/>
          <p:cNvSpPr txBox="1"/>
          <p:nvPr/>
        </p:nvSpPr>
        <p:spPr>
          <a:xfrm>
            <a:off x="457200" y="1295400"/>
            <a:ext cx="8305800" cy="2585323"/>
          </a:xfrm>
          <a:prstGeom prst="rect">
            <a:avLst/>
          </a:prstGeom>
          <a:noFill/>
        </p:spPr>
        <p:txBody>
          <a:bodyPr wrap="square" rtlCol="0">
            <a:spAutoFit/>
          </a:bodyPr>
          <a:lstStyle/>
          <a:p>
            <a:r>
              <a:rPr lang="en-US" dirty="0" smtClean="0"/>
              <a:t>Hurricane Katrina, 2005</a:t>
            </a:r>
          </a:p>
          <a:p>
            <a:endParaRPr lang="en-US" dirty="0" smtClean="0"/>
          </a:p>
          <a:p>
            <a:r>
              <a:rPr lang="en-US" dirty="0" smtClean="0"/>
              <a:t>Category 5 (strongest level), 3</a:t>
            </a:r>
            <a:r>
              <a:rPr lang="en-US" baseline="30000" dirty="0" smtClean="0"/>
              <a:t>rd</a:t>
            </a:r>
            <a:r>
              <a:rPr lang="en-US" dirty="0" smtClean="0"/>
              <a:t> most intense ever to hit the US, 5</a:t>
            </a:r>
            <a:r>
              <a:rPr lang="en-US" baseline="30000" dirty="0" smtClean="0"/>
              <a:t>th</a:t>
            </a:r>
            <a:r>
              <a:rPr lang="en-US" dirty="0" smtClean="0"/>
              <a:t> deadliest (could have been worse if 80% of New Orleans and the Gulf Coast region had not been evacuated), Most damaging at over $108 billion</a:t>
            </a:r>
          </a:p>
          <a:p>
            <a:endParaRPr lang="en-US" dirty="0" smtClean="0"/>
          </a:p>
          <a:p>
            <a:r>
              <a:rPr lang="en-US" dirty="0" smtClean="0"/>
              <a:t>Most damage occurred in New Orleans where the levees failed and flooded the city, trapping 20,000 people at the Superdome</a:t>
            </a:r>
            <a:endParaRPr lang="en-US" dirty="0"/>
          </a:p>
        </p:txBody>
      </p:sp>
      <p:pic>
        <p:nvPicPr>
          <p:cNvPr id="5" name="Picture 4" descr="th.jpg"/>
          <p:cNvPicPr>
            <a:picLocks noChangeAspect="1"/>
          </p:cNvPicPr>
          <p:nvPr/>
        </p:nvPicPr>
        <p:blipFill>
          <a:blip r:embed="rId3" cstate="print"/>
          <a:stretch>
            <a:fillRect/>
          </a:stretch>
        </p:blipFill>
        <p:spPr>
          <a:xfrm>
            <a:off x="4952999" y="4038600"/>
            <a:ext cx="3970421" cy="2514600"/>
          </a:xfrm>
          <a:prstGeom prst="rect">
            <a:avLst/>
          </a:prstGeom>
        </p:spPr>
      </p:pic>
      <p:pic>
        <p:nvPicPr>
          <p:cNvPr id="8" name="Picture 7" descr="the.jpg"/>
          <p:cNvPicPr>
            <a:picLocks noChangeAspect="1"/>
          </p:cNvPicPr>
          <p:nvPr/>
        </p:nvPicPr>
        <p:blipFill>
          <a:blip r:embed="rId4" cstate="print"/>
          <a:stretch>
            <a:fillRect/>
          </a:stretch>
        </p:blipFill>
        <p:spPr>
          <a:xfrm>
            <a:off x="685800" y="4013200"/>
            <a:ext cx="3810000" cy="2540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8DED55C-1439-4796-8907-76565C62CC9B}" type="slidenum">
              <a:rPr lang="en-US"/>
              <a:pPr/>
              <a:t>37</a:t>
            </a:fld>
            <a:endParaRPr lang="en-US"/>
          </a:p>
        </p:txBody>
      </p:sp>
      <p:sp>
        <p:nvSpPr>
          <p:cNvPr id="248834" name="Text Box 2"/>
          <p:cNvSpPr txBox="1">
            <a:spLocks noChangeArrowheads="1"/>
          </p:cNvSpPr>
          <p:nvPr/>
        </p:nvSpPr>
        <p:spPr bwMode="auto">
          <a:xfrm>
            <a:off x="838200" y="381000"/>
            <a:ext cx="7543800" cy="466725"/>
          </a:xfrm>
          <a:prstGeom prst="rect">
            <a:avLst/>
          </a:prstGeom>
          <a:solidFill>
            <a:schemeClr val="accent5">
              <a:lumMod val="75000"/>
            </a:schemeClr>
          </a:solidFill>
          <a:ln w="9525">
            <a:solidFill>
              <a:schemeClr val="tx1"/>
            </a:solidFill>
            <a:miter lim="800000"/>
            <a:headEnd/>
            <a:tailEnd/>
          </a:ln>
          <a:effectLst/>
        </p:spPr>
        <p:txBody>
          <a:bodyPr>
            <a:spAutoFit/>
          </a:bodyPr>
          <a:lstStyle/>
          <a:p>
            <a:pPr algn="ctr">
              <a:spcBef>
                <a:spcPct val="50000"/>
              </a:spcBef>
            </a:pPr>
            <a:r>
              <a:rPr lang="en-US" sz="2400" b="1" dirty="0" smtClean="0"/>
              <a:t>War on Terror</a:t>
            </a:r>
            <a:endParaRPr lang="en-US" sz="2400" b="1" dirty="0"/>
          </a:p>
        </p:txBody>
      </p:sp>
      <p:sp>
        <p:nvSpPr>
          <p:cNvPr id="9" name="TextBox 8"/>
          <p:cNvSpPr txBox="1"/>
          <p:nvPr/>
        </p:nvSpPr>
        <p:spPr>
          <a:xfrm>
            <a:off x="457200" y="1295400"/>
            <a:ext cx="8305800" cy="5078313"/>
          </a:xfrm>
          <a:prstGeom prst="rect">
            <a:avLst/>
          </a:prstGeom>
          <a:noFill/>
        </p:spPr>
        <p:txBody>
          <a:bodyPr wrap="square" rtlCol="0">
            <a:spAutoFit/>
          </a:bodyPr>
          <a:lstStyle/>
          <a:p>
            <a:r>
              <a:rPr lang="en-US" dirty="0" smtClean="0"/>
              <a:t>War on Terror began after the 9/11/01 attack on the World Trade Center and the Pentagon by Islamic Fundamentalist who flew hijacked planes into the buildings destroying the World Trade Center and killing around 3,000 people.</a:t>
            </a:r>
          </a:p>
          <a:p>
            <a:endParaRPr lang="en-US" dirty="0" smtClean="0"/>
          </a:p>
          <a:p>
            <a:r>
              <a:rPr lang="en-US" dirty="0" smtClean="0"/>
              <a:t>The War on Terror focused on Osama bin Laden and al-Qaeda (responsible for 9/11), the Taliban in Afghanistan, and any country that sponsors terrorist activities (Iraq, Chad, Libya). </a:t>
            </a:r>
          </a:p>
          <a:p>
            <a:endParaRPr lang="en-US" dirty="0" smtClean="0"/>
          </a:p>
          <a:p>
            <a:r>
              <a:rPr lang="en-US" dirty="0" smtClean="0"/>
              <a:t>TSA – Transportation Security Agency created to protect security at US airports</a:t>
            </a:r>
          </a:p>
          <a:p>
            <a:endParaRPr lang="en-US" dirty="0" smtClean="0"/>
          </a:p>
          <a:p>
            <a:r>
              <a:rPr lang="en-US" dirty="0" smtClean="0"/>
              <a:t>Department of Homeland Security created to keep the US secure from all threats</a:t>
            </a:r>
          </a:p>
          <a:p>
            <a:endParaRPr lang="en-US" dirty="0" smtClean="0"/>
          </a:p>
          <a:p>
            <a:r>
              <a:rPr lang="en-US" dirty="0" smtClean="0"/>
              <a:t>USA Patriot Act, 2001 – expanded the government’s powers to protect citizens.  Used to collect information, imprison suspected terrorists, detain and search with less “cause”, and monitor peoples activities.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8DED55C-1439-4796-8907-76565C62CC9B}" type="slidenum">
              <a:rPr lang="en-US"/>
              <a:pPr/>
              <a:t>38</a:t>
            </a:fld>
            <a:endParaRPr lang="en-US" dirty="0"/>
          </a:p>
        </p:txBody>
      </p:sp>
      <p:sp>
        <p:nvSpPr>
          <p:cNvPr id="248834" name="Text Box 2"/>
          <p:cNvSpPr txBox="1">
            <a:spLocks noChangeArrowheads="1"/>
          </p:cNvSpPr>
          <p:nvPr/>
        </p:nvSpPr>
        <p:spPr bwMode="auto">
          <a:xfrm>
            <a:off x="838200" y="381000"/>
            <a:ext cx="7543800" cy="466725"/>
          </a:xfrm>
          <a:prstGeom prst="rect">
            <a:avLst/>
          </a:prstGeom>
          <a:solidFill>
            <a:schemeClr val="accent5">
              <a:lumMod val="75000"/>
            </a:schemeClr>
          </a:solidFill>
          <a:ln w="9525">
            <a:solidFill>
              <a:schemeClr val="tx1"/>
            </a:solidFill>
            <a:miter lim="800000"/>
            <a:headEnd/>
            <a:tailEnd/>
          </a:ln>
          <a:effectLst/>
        </p:spPr>
        <p:txBody>
          <a:bodyPr>
            <a:spAutoFit/>
          </a:bodyPr>
          <a:lstStyle/>
          <a:p>
            <a:pPr algn="ctr">
              <a:spcBef>
                <a:spcPct val="50000"/>
              </a:spcBef>
            </a:pPr>
            <a:r>
              <a:rPr lang="en-US" sz="2400" b="1" dirty="0" smtClean="0"/>
              <a:t>Election of 2008 and Barack Obama</a:t>
            </a:r>
            <a:endParaRPr lang="en-US" sz="2400" b="1" dirty="0"/>
          </a:p>
        </p:txBody>
      </p:sp>
      <p:sp>
        <p:nvSpPr>
          <p:cNvPr id="9" name="TextBox 8"/>
          <p:cNvSpPr txBox="1"/>
          <p:nvPr/>
        </p:nvSpPr>
        <p:spPr>
          <a:xfrm>
            <a:off x="457200" y="1295400"/>
            <a:ext cx="8305800" cy="4247317"/>
          </a:xfrm>
          <a:prstGeom prst="rect">
            <a:avLst/>
          </a:prstGeom>
          <a:noFill/>
        </p:spPr>
        <p:txBody>
          <a:bodyPr wrap="square" rtlCol="0">
            <a:spAutoFit/>
          </a:bodyPr>
          <a:lstStyle/>
          <a:p>
            <a:r>
              <a:rPr lang="en-US" dirty="0" smtClean="0"/>
              <a:t>Barack Obama </a:t>
            </a:r>
            <a:r>
              <a:rPr lang="en-US" dirty="0" err="1" smtClean="0"/>
              <a:t>vs</a:t>
            </a:r>
            <a:r>
              <a:rPr lang="en-US" dirty="0" smtClean="0"/>
              <a:t> John McCain</a:t>
            </a:r>
          </a:p>
          <a:p>
            <a:endParaRPr lang="en-US" dirty="0" smtClean="0"/>
          </a:p>
          <a:p>
            <a:r>
              <a:rPr lang="en-US" dirty="0" smtClean="0"/>
              <a:t>Major difference was the support of the war in Iraq and Afghanistan.</a:t>
            </a:r>
          </a:p>
          <a:p>
            <a:r>
              <a:rPr lang="en-US" dirty="0" smtClean="0"/>
              <a:t>Another major factor was Obama’s use of social media.</a:t>
            </a:r>
          </a:p>
          <a:p>
            <a:endParaRPr lang="en-US" dirty="0" smtClean="0"/>
          </a:p>
          <a:p>
            <a:r>
              <a:rPr lang="en-US" dirty="0" smtClean="0"/>
              <a:t>Barack Obama is the 1</a:t>
            </a:r>
            <a:r>
              <a:rPr lang="en-US" baseline="30000" dirty="0" smtClean="0"/>
              <a:t>st</a:t>
            </a:r>
            <a:r>
              <a:rPr lang="en-US" dirty="0" smtClean="0"/>
              <a:t> African-American US President</a:t>
            </a:r>
          </a:p>
          <a:p>
            <a:endParaRPr lang="en-US" dirty="0" smtClean="0"/>
          </a:p>
          <a:p>
            <a:endParaRPr lang="en-US" dirty="0" smtClean="0"/>
          </a:p>
          <a:p>
            <a:r>
              <a:rPr lang="en-US" dirty="0" smtClean="0"/>
              <a:t>Obama appointed Sonia </a:t>
            </a:r>
            <a:r>
              <a:rPr lang="en-US" dirty="0" err="1" smtClean="0"/>
              <a:t>Sotomayor</a:t>
            </a:r>
            <a:r>
              <a:rPr lang="en-US" dirty="0" smtClean="0"/>
              <a:t> to the Supreme Court in 2009, the 1</a:t>
            </a:r>
            <a:r>
              <a:rPr lang="en-US" baseline="30000" dirty="0" smtClean="0"/>
              <a:t>st</a:t>
            </a:r>
            <a:r>
              <a:rPr lang="en-US" dirty="0" smtClean="0"/>
              <a:t> Hispanic Justice</a:t>
            </a:r>
          </a:p>
          <a:p>
            <a:endParaRPr lang="en-US" dirty="0" smtClean="0"/>
          </a:p>
          <a:p>
            <a:endParaRPr lang="en-US" dirty="0" smtClean="0"/>
          </a:p>
          <a:p>
            <a:r>
              <a:rPr lang="en-US" dirty="0" smtClean="0"/>
              <a:t>Legacy?</a:t>
            </a:r>
          </a:p>
          <a:p>
            <a:r>
              <a:rPr lang="en-US" dirty="0" smtClean="0"/>
              <a:t>American Recovery and Reinvestment Act</a:t>
            </a:r>
          </a:p>
          <a:p>
            <a:r>
              <a:rPr lang="en-US" dirty="0" smtClean="0"/>
              <a:t>“Obama Care” – health </a:t>
            </a:r>
            <a:r>
              <a:rPr lang="en-US" smtClean="0"/>
              <a:t>care reform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41A07FC2-9136-42F1-AF23-73E029D34844}" type="slidenum">
              <a:rPr lang="en-US"/>
              <a:pPr/>
              <a:t>4</a:t>
            </a:fld>
            <a:endParaRPr lang="en-US" dirty="0"/>
          </a:p>
        </p:txBody>
      </p:sp>
      <p:sp>
        <p:nvSpPr>
          <p:cNvPr id="201730" name="Text Box 2"/>
          <p:cNvSpPr txBox="1">
            <a:spLocks noChangeArrowheads="1"/>
          </p:cNvSpPr>
          <p:nvPr/>
        </p:nvSpPr>
        <p:spPr bwMode="auto">
          <a:xfrm>
            <a:off x="152400" y="77788"/>
            <a:ext cx="8915400" cy="608012"/>
          </a:xfrm>
          <a:prstGeom prst="rect">
            <a:avLst/>
          </a:prstGeom>
          <a:gradFill rotWithShape="1">
            <a:gsLst>
              <a:gs pos="0">
                <a:srgbClr val="B7DBFF"/>
              </a:gs>
              <a:gs pos="100000">
                <a:srgbClr val="AECA9E"/>
              </a:gs>
            </a:gsLst>
            <a:lin ang="5400000" scaled="1"/>
          </a:gradFill>
          <a:ln w="28575">
            <a:solidFill>
              <a:schemeClr val="tx1"/>
            </a:solidFill>
            <a:miter lim="800000"/>
            <a:headEnd/>
            <a:tailEnd/>
          </a:ln>
          <a:effectLst/>
        </p:spPr>
        <p:txBody>
          <a:bodyPr>
            <a:spAutoFit/>
          </a:bodyPr>
          <a:lstStyle/>
          <a:p>
            <a:pPr algn="ctr">
              <a:spcBef>
                <a:spcPct val="50000"/>
              </a:spcBef>
            </a:pPr>
            <a:r>
              <a:rPr lang="en-US" sz="3200" b="1" dirty="0"/>
              <a:t>The 1980 election:  Carter vs. Reagan</a:t>
            </a:r>
          </a:p>
        </p:txBody>
      </p:sp>
      <p:pic>
        <p:nvPicPr>
          <p:cNvPr id="201731" name="Picture 3" descr="198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685800"/>
            <a:ext cx="7162800" cy="4656138"/>
          </a:xfrm>
          <a:prstGeom prst="rect">
            <a:avLst/>
          </a:prstGeom>
          <a:noFill/>
        </p:spPr>
      </p:pic>
      <p:pic>
        <p:nvPicPr>
          <p:cNvPr id="201732" name="Picture 4" descr="eelctiomn2"/>
          <p:cNvPicPr>
            <a:picLocks noChangeAspect="1" noChangeArrowheads="1"/>
          </p:cNvPicPr>
          <p:nvPr/>
        </p:nvPicPr>
        <p:blipFill>
          <a:blip r:embed="rId4" cstate="print"/>
          <a:srcRect/>
          <a:stretch>
            <a:fillRect/>
          </a:stretch>
        </p:blipFill>
        <p:spPr bwMode="auto">
          <a:xfrm>
            <a:off x="152400" y="5500688"/>
            <a:ext cx="8763000" cy="1204912"/>
          </a:xfrm>
          <a:prstGeom prst="rect">
            <a:avLst/>
          </a:prstGeom>
          <a:noFill/>
          <a:ln w="28575">
            <a:solidFill>
              <a:srgbClr val="000000"/>
            </a:solidFill>
            <a:miter lim="800000"/>
            <a:headEnd/>
            <a:tailEnd/>
          </a:ln>
        </p:spPr>
      </p:pic>
      <p:pic>
        <p:nvPicPr>
          <p:cNvPr id="201733" name="Picture 5" descr="18c"/>
          <p:cNvPicPr>
            <a:picLocks noChangeAspect="1" noChangeArrowheads="1"/>
          </p:cNvPicPr>
          <p:nvPr/>
        </p:nvPicPr>
        <p:blipFill>
          <a:blip r:embed="rId5" cstate="print"/>
          <a:srcRect/>
          <a:stretch>
            <a:fillRect/>
          </a:stretch>
        </p:blipFill>
        <p:spPr bwMode="auto">
          <a:xfrm>
            <a:off x="7467600" y="3810000"/>
            <a:ext cx="1447800" cy="1268413"/>
          </a:xfrm>
          <a:prstGeom prst="rect">
            <a:avLst/>
          </a:prstGeom>
          <a:noFill/>
          <a:ln w="38100">
            <a:solidFill>
              <a:srgbClr val="000000"/>
            </a:solidFill>
            <a:miter lim="800000"/>
            <a:headEnd/>
            <a:tailEnd/>
          </a:ln>
        </p:spPr>
      </p:pic>
      <p:pic>
        <p:nvPicPr>
          <p:cNvPr id="201734" name="Picture 6" descr="carter15E"/>
          <p:cNvPicPr>
            <a:picLocks noChangeAspect="1" noChangeArrowheads="1"/>
          </p:cNvPicPr>
          <p:nvPr/>
        </p:nvPicPr>
        <p:blipFill>
          <a:blip r:embed="rId6" cstate="print"/>
          <a:srcRect/>
          <a:stretch>
            <a:fillRect/>
          </a:stretch>
        </p:blipFill>
        <p:spPr bwMode="auto">
          <a:xfrm>
            <a:off x="7467600" y="1981200"/>
            <a:ext cx="1419225" cy="1476375"/>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E710D3-36D8-49FA-9BBC-4E790DC65D6B}" type="slidenum">
              <a:rPr lang="en-US"/>
              <a:pPr/>
              <a:t>5</a:t>
            </a:fld>
            <a:endParaRPr lang="en-US" dirty="0"/>
          </a:p>
        </p:txBody>
      </p:sp>
      <p:graphicFrame>
        <p:nvGraphicFramePr>
          <p:cNvPr id="5" name="Object 2"/>
          <p:cNvGraphicFramePr>
            <a:graphicFrameLocks noChangeAspect="1"/>
          </p:cNvGraphicFramePr>
          <p:nvPr/>
        </p:nvGraphicFramePr>
        <p:xfrm>
          <a:off x="355600" y="973138"/>
          <a:ext cx="8680450" cy="5757862"/>
        </p:xfrm>
        <a:graphic>
          <a:graphicData uri="http://schemas.openxmlformats.org/drawingml/2006/chart">
            <c:chart xmlns:c="http://schemas.openxmlformats.org/drawingml/2006/chart" xmlns:r="http://schemas.openxmlformats.org/officeDocument/2006/relationships" r:id="rId3"/>
          </a:graphicData>
        </a:graphic>
      </p:graphicFrame>
      <p:sp>
        <p:nvSpPr>
          <p:cNvPr id="203779" name="Text Box 3"/>
          <p:cNvSpPr txBox="1">
            <a:spLocks noChangeArrowheads="1"/>
          </p:cNvSpPr>
          <p:nvPr/>
        </p:nvSpPr>
        <p:spPr bwMode="auto">
          <a:xfrm>
            <a:off x="914400" y="152400"/>
            <a:ext cx="7391400" cy="819150"/>
          </a:xfrm>
          <a:prstGeom prst="rect">
            <a:avLst/>
          </a:prstGeom>
          <a:solidFill>
            <a:schemeClr val="tx2">
              <a:lumMod val="50000"/>
            </a:schemeClr>
          </a:solidFill>
          <a:ln w="57150" cmpd="thinThick">
            <a:solidFill>
              <a:schemeClr val="tx1"/>
            </a:solidFill>
            <a:miter lim="800000"/>
            <a:headEnd/>
            <a:tailEnd/>
          </a:ln>
          <a:effectLst/>
        </p:spPr>
        <p:txBody>
          <a:bodyPr>
            <a:spAutoFit/>
          </a:bodyPr>
          <a:lstStyle/>
          <a:p>
            <a:pPr algn="ctr">
              <a:spcBef>
                <a:spcPct val="50000"/>
              </a:spcBef>
            </a:pPr>
            <a:r>
              <a:rPr lang="en-US" sz="4400" b="1" dirty="0"/>
              <a:t>Ronald Reagan won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98E5E2D-A3E3-4940-B9A5-21148FADE1B9}" type="slidenum">
              <a:rPr lang="en-US"/>
              <a:pPr/>
              <a:t>6</a:t>
            </a:fld>
            <a:endParaRPr lang="en-US" dirty="0"/>
          </a:p>
        </p:txBody>
      </p:sp>
      <p:sp>
        <p:nvSpPr>
          <p:cNvPr id="6" name="Text Box 2"/>
          <p:cNvSpPr txBox="1">
            <a:spLocks noChangeArrowheads="1"/>
          </p:cNvSpPr>
          <p:nvPr/>
        </p:nvSpPr>
        <p:spPr bwMode="auto">
          <a:xfrm>
            <a:off x="838200" y="304800"/>
            <a:ext cx="7467600" cy="466725"/>
          </a:xfrm>
          <a:prstGeom prst="rect">
            <a:avLst/>
          </a:prstGeom>
          <a:solidFill>
            <a:schemeClr val="accent2">
              <a:lumMod val="40000"/>
              <a:lumOff val="60000"/>
            </a:schemeClr>
          </a:solidFill>
          <a:ln w="9525">
            <a:solidFill>
              <a:schemeClr val="tx1"/>
            </a:solidFill>
            <a:miter lim="800000"/>
            <a:headEnd/>
            <a:tailEnd/>
          </a:ln>
          <a:effectLst/>
        </p:spPr>
        <p:txBody>
          <a:bodyPr>
            <a:spAutoFit/>
          </a:bodyPr>
          <a:lstStyle/>
          <a:p>
            <a:pPr algn="ctr">
              <a:spcBef>
                <a:spcPct val="50000"/>
              </a:spcBef>
            </a:pPr>
            <a:r>
              <a:rPr lang="en-US" sz="2400" b="1" dirty="0" smtClean="0"/>
              <a:t>Religious Right – Moral Majority</a:t>
            </a:r>
            <a:endParaRPr lang="en-US" sz="2400" b="1" dirty="0"/>
          </a:p>
        </p:txBody>
      </p:sp>
      <p:sp>
        <p:nvSpPr>
          <p:cNvPr id="7" name="TextBox 6"/>
          <p:cNvSpPr txBox="1"/>
          <p:nvPr/>
        </p:nvSpPr>
        <p:spPr>
          <a:xfrm>
            <a:off x="457200" y="1447800"/>
            <a:ext cx="8109912" cy="369332"/>
          </a:xfrm>
          <a:prstGeom prst="rect">
            <a:avLst/>
          </a:prstGeom>
          <a:noFill/>
        </p:spPr>
        <p:txBody>
          <a:bodyPr wrap="none" rtlCol="0">
            <a:spAutoFit/>
          </a:bodyPr>
          <a:lstStyle/>
          <a:p>
            <a:r>
              <a:rPr lang="en-US" b="1" dirty="0" smtClean="0"/>
              <a:t>Moral Majority formed by evangelicals Jerry Farwell and Pat Robertson</a:t>
            </a:r>
            <a:endParaRPr lang="en-US" b="1" dirty="0"/>
          </a:p>
        </p:txBody>
      </p:sp>
      <p:pic>
        <p:nvPicPr>
          <p:cNvPr id="8" name="Picture 7" descr="th.jpg"/>
          <p:cNvPicPr>
            <a:picLocks noChangeAspect="1"/>
          </p:cNvPicPr>
          <p:nvPr/>
        </p:nvPicPr>
        <p:blipFill>
          <a:blip r:embed="rId3" cstate="print"/>
          <a:stretch>
            <a:fillRect/>
          </a:stretch>
        </p:blipFill>
        <p:spPr>
          <a:xfrm>
            <a:off x="1676400" y="1905000"/>
            <a:ext cx="2347912" cy="3087665"/>
          </a:xfrm>
          <a:prstGeom prst="rect">
            <a:avLst/>
          </a:prstGeom>
        </p:spPr>
      </p:pic>
      <p:pic>
        <p:nvPicPr>
          <p:cNvPr id="9" name="Picture 8" descr="the.jpg"/>
          <p:cNvPicPr>
            <a:picLocks noChangeAspect="1"/>
          </p:cNvPicPr>
          <p:nvPr/>
        </p:nvPicPr>
        <p:blipFill>
          <a:blip r:embed="rId4" cstate="print"/>
          <a:stretch>
            <a:fillRect/>
          </a:stretch>
        </p:blipFill>
        <p:spPr>
          <a:xfrm>
            <a:off x="4800600" y="1905000"/>
            <a:ext cx="2600325" cy="3081867"/>
          </a:xfrm>
          <a:prstGeom prst="rect">
            <a:avLst/>
          </a:prstGeom>
        </p:spPr>
      </p:pic>
      <p:sp>
        <p:nvSpPr>
          <p:cNvPr id="10" name="TextBox 9"/>
          <p:cNvSpPr txBox="1"/>
          <p:nvPr/>
        </p:nvSpPr>
        <p:spPr>
          <a:xfrm>
            <a:off x="1752600" y="5257800"/>
            <a:ext cx="5658921" cy="369332"/>
          </a:xfrm>
          <a:prstGeom prst="rect">
            <a:avLst/>
          </a:prstGeom>
          <a:noFill/>
        </p:spPr>
        <p:txBody>
          <a:bodyPr wrap="none" rtlCol="0">
            <a:spAutoFit/>
          </a:bodyPr>
          <a:lstStyle/>
          <a:p>
            <a:r>
              <a:rPr lang="en-US" b="1" dirty="0" smtClean="0"/>
              <a:t>Believed in absolute wrong and right by the bible</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98E5E2D-A3E3-4940-B9A5-21148FADE1B9}" type="slidenum">
              <a:rPr lang="en-US"/>
              <a:pPr/>
              <a:t>7</a:t>
            </a:fld>
            <a:endParaRPr lang="en-US" dirty="0"/>
          </a:p>
        </p:txBody>
      </p:sp>
      <p:pic>
        <p:nvPicPr>
          <p:cNvPr id="207874" name="Picture 2" descr="official portrait"/>
          <p:cNvPicPr>
            <a:picLocks noChangeAspect="1" noChangeArrowheads="1"/>
          </p:cNvPicPr>
          <p:nvPr/>
        </p:nvPicPr>
        <p:blipFill>
          <a:blip r:embed="rId3" cstate="print"/>
          <a:srcRect/>
          <a:stretch>
            <a:fillRect/>
          </a:stretch>
        </p:blipFill>
        <p:spPr bwMode="auto">
          <a:xfrm>
            <a:off x="5138738" y="762000"/>
            <a:ext cx="3929062" cy="4953000"/>
          </a:xfrm>
          <a:prstGeom prst="rect">
            <a:avLst/>
          </a:prstGeom>
          <a:noFill/>
          <a:ln w="38100">
            <a:solidFill>
              <a:srgbClr val="000000"/>
            </a:solidFill>
            <a:miter lim="800000"/>
            <a:headEnd/>
            <a:tailEnd/>
          </a:ln>
        </p:spPr>
      </p:pic>
      <p:sp>
        <p:nvSpPr>
          <p:cNvPr id="207875" name="Text Box 3"/>
          <p:cNvSpPr txBox="1">
            <a:spLocks noChangeArrowheads="1"/>
          </p:cNvSpPr>
          <p:nvPr/>
        </p:nvSpPr>
        <p:spPr bwMode="auto">
          <a:xfrm>
            <a:off x="152400" y="304800"/>
            <a:ext cx="4648200" cy="6126163"/>
          </a:xfrm>
          <a:prstGeom prst="rect">
            <a:avLst/>
          </a:prstGeom>
          <a:solidFill>
            <a:srgbClr val="00B0F0"/>
          </a:solidFill>
          <a:ln w="9525">
            <a:solidFill>
              <a:schemeClr val="tx1"/>
            </a:solidFill>
            <a:miter lim="800000"/>
            <a:headEnd/>
            <a:tailEnd/>
          </a:ln>
          <a:effectLst/>
        </p:spPr>
        <p:txBody>
          <a:bodyPr>
            <a:spAutoFit/>
          </a:bodyPr>
          <a:lstStyle/>
          <a:p>
            <a:pPr algn="ctr">
              <a:spcBef>
                <a:spcPct val="50000"/>
              </a:spcBef>
            </a:pPr>
            <a:r>
              <a:rPr lang="en-US" sz="2400" b="1" dirty="0"/>
              <a:t>Ronald Reagan</a:t>
            </a:r>
          </a:p>
          <a:p>
            <a:pPr>
              <a:spcBef>
                <a:spcPct val="50000"/>
              </a:spcBef>
              <a:buFont typeface="Wingdings" pitchFamily="2" charset="2"/>
              <a:buChar char="Ø"/>
            </a:pPr>
            <a:r>
              <a:rPr lang="en-US" sz="2400" b="1" dirty="0"/>
              <a:t>Reaganomics or “trickle-down theory” of economics</a:t>
            </a:r>
          </a:p>
          <a:p>
            <a:pPr>
              <a:spcBef>
                <a:spcPct val="50000"/>
              </a:spcBef>
              <a:buFont typeface="Wingdings" pitchFamily="2" charset="2"/>
              <a:buChar char="Ø"/>
            </a:pPr>
            <a:r>
              <a:rPr lang="en-US" sz="2400" b="1" dirty="0"/>
              <a:t>Increased defense spending</a:t>
            </a:r>
          </a:p>
          <a:p>
            <a:pPr>
              <a:spcBef>
                <a:spcPct val="50000"/>
              </a:spcBef>
              <a:buFont typeface="Wingdings" pitchFamily="2" charset="2"/>
              <a:buChar char="Ø"/>
            </a:pPr>
            <a:r>
              <a:rPr lang="en-US" sz="2400" b="1" dirty="0"/>
              <a:t>Cut taxes</a:t>
            </a:r>
          </a:p>
          <a:p>
            <a:pPr>
              <a:spcBef>
                <a:spcPct val="50000"/>
              </a:spcBef>
              <a:buFont typeface="Wingdings" pitchFamily="2" charset="2"/>
              <a:buChar char="Ø"/>
            </a:pPr>
            <a:r>
              <a:rPr lang="en-US" sz="2400" b="1" dirty="0"/>
              <a:t>Reduced funding of social welfare programs</a:t>
            </a:r>
          </a:p>
          <a:p>
            <a:pPr>
              <a:spcBef>
                <a:spcPct val="50000"/>
              </a:spcBef>
              <a:buFont typeface="Wingdings" pitchFamily="2" charset="2"/>
              <a:buChar char="Ø"/>
            </a:pPr>
            <a:r>
              <a:rPr lang="en-US" sz="2400" b="1" dirty="0"/>
              <a:t>Tripled the debt</a:t>
            </a:r>
          </a:p>
          <a:p>
            <a:pPr>
              <a:spcBef>
                <a:spcPct val="50000"/>
              </a:spcBef>
              <a:buFont typeface="Wingdings" pitchFamily="2" charset="2"/>
              <a:buChar char="Ø"/>
            </a:pPr>
            <a:r>
              <a:rPr lang="en-US" sz="2400" b="1" dirty="0"/>
              <a:t>Iran-contra scandal</a:t>
            </a:r>
          </a:p>
          <a:p>
            <a:pPr>
              <a:spcBef>
                <a:spcPct val="50000"/>
              </a:spcBef>
              <a:buFont typeface="Wingdings" pitchFamily="2" charset="2"/>
              <a:buChar char="Ø"/>
            </a:pPr>
            <a:r>
              <a:rPr lang="en-US" sz="2400" b="1" dirty="0"/>
              <a:t>Helped end the Cold War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838200"/>
          </a:xfrm>
        </p:spPr>
        <p:txBody>
          <a:bodyPr/>
          <a:lstStyle/>
          <a:p>
            <a:r>
              <a:rPr lang="en-US" sz="4000" b="1" dirty="0" smtClean="0">
                <a:latin typeface="Times New Roman" pitchFamily="18" charset="0"/>
                <a:cs typeface="Times New Roman" pitchFamily="18" charset="0"/>
              </a:rPr>
              <a:t>Supply-Side Economics (Reaganomics)</a:t>
            </a:r>
          </a:p>
        </p:txBody>
      </p:sp>
      <p:sp>
        <p:nvSpPr>
          <p:cNvPr id="30723" name="Content Placeholder 2"/>
          <p:cNvSpPr>
            <a:spLocks noGrp="1"/>
          </p:cNvSpPr>
          <p:nvPr>
            <p:ph idx="1"/>
          </p:nvPr>
        </p:nvSpPr>
        <p:spPr>
          <a:xfrm>
            <a:off x="0" y="1219200"/>
            <a:ext cx="5791200" cy="5638800"/>
          </a:xfrm>
        </p:spPr>
        <p:txBody>
          <a:bodyPr>
            <a:normAutofit/>
          </a:bodyPr>
          <a:lstStyle/>
          <a:p>
            <a:r>
              <a:rPr lang="en-US" sz="2400" dirty="0" smtClean="0">
                <a:latin typeface="Times New Roman" pitchFamily="18" charset="0"/>
                <a:cs typeface="Times New Roman" pitchFamily="18" charset="0"/>
              </a:rPr>
              <a:t>The Reagan administration advocated </a:t>
            </a:r>
            <a:r>
              <a:rPr lang="en-US" sz="2400" dirty="0" smtClean="0">
                <a:solidFill>
                  <a:srgbClr val="FFFF00"/>
                </a:solidFill>
                <a:latin typeface="Times New Roman" pitchFamily="18" charset="0"/>
                <a:cs typeface="Times New Roman" pitchFamily="18" charset="0"/>
              </a:rPr>
              <a:t>supply-side economics</a:t>
            </a:r>
            <a:r>
              <a:rPr lang="en-US" sz="2400" dirty="0" smtClean="0">
                <a:latin typeface="Times New Roman" pitchFamily="18" charset="0"/>
                <a:cs typeface="Times New Roman" pitchFamily="18" charset="0"/>
              </a:rPr>
              <a:t>, arguing that tax cuts reduced government spending would increase investment by the private sector (more jobs, production, and prosperity)</a:t>
            </a:r>
          </a:p>
          <a:p>
            <a:endParaRPr lang="en-US" sz="2400" dirty="0" smtClean="0">
              <a:latin typeface="Times New Roman" pitchFamily="18" charset="0"/>
              <a:cs typeface="Times New Roman" pitchFamily="18" charset="0"/>
            </a:endParaRPr>
          </a:p>
        </p:txBody>
      </p:sp>
      <p:pic>
        <p:nvPicPr>
          <p:cNvPr id="29701" name="Picture 5" descr="Reganomics"/>
          <p:cNvPicPr>
            <a:picLocks noChangeAspect="1" noChangeArrowheads="1"/>
          </p:cNvPicPr>
          <p:nvPr/>
        </p:nvPicPr>
        <p:blipFill>
          <a:blip r:embed="rId2" cstate="print"/>
          <a:srcRect/>
          <a:stretch>
            <a:fillRect/>
          </a:stretch>
        </p:blipFill>
        <p:spPr bwMode="auto">
          <a:xfrm>
            <a:off x="5943600" y="1371600"/>
            <a:ext cx="2895600" cy="21717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0725" name="Rectangle 4"/>
          <p:cNvSpPr>
            <a:spLocks noChangeArrowheads="1"/>
          </p:cNvSpPr>
          <p:nvPr/>
        </p:nvSpPr>
        <p:spPr bwMode="auto">
          <a:xfrm>
            <a:off x="6019800" y="3733800"/>
            <a:ext cx="2590800" cy="1600200"/>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Based on trickle-down theory, the idea is that with a lower tax burden and increased investment, business can produce (or supply) more, increasing employment and worker pay.  (It did not work!)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AD28FB-45EF-4444-8D84-2E786D1C0434}" type="slidenum">
              <a:rPr lang="en-US"/>
              <a:pPr/>
              <a:t>9</a:t>
            </a:fld>
            <a:endParaRPr lang="en-US" dirty="0"/>
          </a:p>
        </p:txBody>
      </p:sp>
      <p:sp>
        <p:nvSpPr>
          <p:cNvPr id="216067" name="Text Box 3"/>
          <p:cNvSpPr txBox="1">
            <a:spLocks noChangeArrowheads="1"/>
          </p:cNvSpPr>
          <p:nvPr/>
        </p:nvSpPr>
        <p:spPr bwMode="auto">
          <a:xfrm>
            <a:off x="304800" y="304800"/>
            <a:ext cx="8610600" cy="830997"/>
          </a:xfrm>
          <a:prstGeom prst="rect">
            <a:avLst/>
          </a:prstGeom>
          <a:solidFill>
            <a:srgbClr val="0070C0"/>
          </a:solidFill>
          <a:ln w="9525">
            <a:solidFill>
              <a:schemeClr val="tx1"/>
            </a:solidFill>
            <a:miter lim="800000"/>
            <a:headEnd/>
            <a:tailEnd/>
          </a:ln>
          <a:effectLst/>
        </p:spPr>
        <p:txBody>
          <a:bodyPr>
            <a:spAutoFit/>
          </a:bodyPr>
          <a:lstStyle/>
          <a:p>
            <a:pPr algn="ctr">
              <a:spcBef>
                <a:spcPct val="50000"/>
              </a:spcBef>
            </a:pPr>
            <a:r>
              <a:rPr lang="en-US" sz="2400" b="1" dirty="0" smtClean="0"/>
              <a:t>Space Shuttle Program and the Strategic Defense Initiative (SDI, Star Wars)</a:t>
            </a:r>
            <a:endParaRPr lang="en-US" sz="2400" b="1" dirty="0"/>
          </a:p>
        </p:txBody>
      </p:sp>
      <p:sp>
        <p:nvSpPr>
          <p:cNvPr id="6" name="TextBox 5"/>
          <p:cNvSpPr txBox="1"/>
          <p:nvPr/>
        </p:nvSpPr>
        <p:spPr>
          <a:xfrm>
            <a:off x="304800" y="1752600"/>
            <a:ext cx="6172200" cy="4524315"/>
          </a:xfrm>
          <a:prstGeom prst="rect">
            <a:avLst/>
          </a:prstGeom>
          <a:noFill/>
        </p:spPr>
        <p:txBody>
          <a:bodyPr wrap="square" rtlCol="0">
            <a:spAutoFit/>
          </a:bodyPr>
          <a:lstStyle/>
          <a:p>
            <a:r>
              <a:rPr lang="en-US" dirty="0" smtClean="0"/>
              <a:t>Space Shuttle Program lasted from 1972 – 2011</a:t>
            </a:r>
          </a:p>
          <a:p>
            <a:r>
              <a:rPr lang="en-US" dirty="0" smtClean="0"/>
              <a:t>  - 1</a:t>
            </a:r>
            <a:r>
              <a:rPr lang="en-US" baseline="30000" dirty="0" smtClean="0"/>
              <a:t>st</a:t>
            </a:r>
            <a:r>
              <a:rPr lang="en-US" dirty="0" smtClean="0"/>
              <a:t> launch was Columbia in 1981</a:t>
            </a:r>
          </a:p>
          <a:p>
            <a:r>
              <a:rPr lang="en-US" dirty="0" smtClean="0"/>
              <a:t>  - goal was to create a less expensive form of space travel and revision of space travel and existence (space station, colonizing the moon and planets)</a:t>
            </a:r>
          </a:p>
          <a:p>
            <a:r>
              <a:rPr lang="en-US" dirty="0" smtClean="0"/>
              <a:t>  - disaster: Challenger exploded after liftoff on Jan. 28, 1986 and Columbia re-entry failure on Feb. 1, 2003</a:t>
            </a:r>
          </a:p>
          <a:p>
            <a:endParaRPr lang="en-US" dirty="0" smtClean="0"/>
          </a:p>
          <a:p>
            <a:endParaRPr lang="en-US" dirty="0" smtClean="0"/>
          </a:p>
          <a:p>
            <a:r>
              <a:rPr lang="en-US" dirty="0" smtClean="0"/>
              <a:t>Strategic Defense Initiative</a:t>
            </a:r>
          </a:p>
          <a:p>
            <a:r>
              <a:rPr lang="en-US" dirty="0" smtClean="0"/>
              <a:t>AKA – Star Wars</a:t>
            </a:r>
          </a:p>
          <a:p>
            <a:r>
              <a:rPr lang="en-US" dirty="0" smtClean="0"/>
              <a:t>Proposed in 1983, it was a ground and space based system to protect the United States from missile attack.</a:t>
            </a:r>
          </a:p>
          <a:p>
            <a:r>
              <a:rPr lang="en-US" dirty="0" smtClean="0"/>
              <a:t>Very ambitious but unrealistic and unscientific. Restarted the Cold War Arms race.</a:t>
            </a:r>
          </a:p>
        </p:txBody>
      </p:sp>
      <p:pic>
        <p:nvPicPr>
          <p:cNvPr id="7" name="Picture 6" descr="Space_Shuttle_Program_Commemorative_Patch.png"/>
          <p:cNvPicPr>
            <a:picLocks noChangeAspect="1"/>
          </p:cNvPicPr>
          <p:nvPr/>
        </p:nvPicPr>
        <p:blipFill>
          <a:blip r:embed="rId3" cstate="print"/>
          <a:stretch>
            <a:fillRect/>
          </a:stretch>
        </p:blipFill>
        <p:spPr>
          <a:xfrm>
            <a:off x="6477000" y="1219200"/>
            <a:ext cx="2385116" cy="2971800"/>
          </a:xfrm>
          <a:prstGeom prst="rect">
            <a:avLst/>
          </a:prstGeom>
        </p:spPr>
      </p:pic>
      <p:pic>
        <p:nvPicPr>
          <p:cNvPr id="8" name="Picture 7" descr="sdi-image02.jpg"/>
          <p:cNvPicPr>
            <a:picLocks noChangeAspect="1"/>
          </p:cNvPicPr>
          <p:nvPr/>
        </p:nvPicPr>
        <p:blipFill>
          <a:blip r:embed="rId4" cstate="print"/>
          <a:stretch>
            <a:fillRect/>
          </a:stretch>
        </p:blipFill>
        <p:spPr>
          <a:xfrm>
            <a:off x="6324600" y="4419600"/>
            <a:ext cx="2590800" cy="182003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1086</TotalTime>
  <Words>2605</Words>
  <Application>Microsoft Office PowerPoint</Application>
  <PresentationFormat>On-screen Show (4:3)</PresentationFormat>
  <Paragraphs>343</Paragraphs>
  <Slides>38</Slides>
  <Notes>27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Verve</vt:lpstr>
      <vt:lpstr>Unit 12: 1980’s</vt:lpstr>
      <vt:lpstr>Slide 2</vt:lpstr>
      <vt:lpstr>Slide 3</vt:lpstr>
      <vt:lpstr>Slide 4</vt:lpstr>
      <vt:lpstr>Slide 5</vt:lpstr>
      <vt:lpstr>Slide 6</vt:lpstr>
      <vt:lpstr>Slide 7</vt:lpstr>
      <vt:lpstr>Supply-Side Economics (Reaganomics)</vt:lpstr>
      <vt:lpstr>Slide 9</vt:lpstr>
      <vt:lpstr>Slide 10</vt:lpstr>
      <vt:lpstr>Slide 11</vt:lpstr>
      <vt:lpstr>Slide 12</vt:lpstr>
      <vt:lpstr>Slide 13</vt:lpstr>
      <vt:lpstr>Slide 14</vt:lpstr>
      <vt:lpstr>Slide 15</vt:lpstr>
      <vt:lpstr>Slide 16</vt:lpstr>
      <vt:lpstr>Slide 17</vt:lpstr>
      <vt:lpstr>1980’s Migration and the Urban Crisis</vt:lpstr>
      <vt:lpstr>Slide 19</vt:lpstr>
      <vt:lpstr>Slide 20</vt:lpstr>
      <vt:lpstr>Iran-Contra Affair</vt:lpstr>
      <vt:lpstr>Slide 22</vt:lpstr>
      <vt:lpstr>Slide 23</vt:lpstr>
      <vt:lpstr>Slide 24</vt:lpstr>
      <vt:lpstr>Slide 25</vt:lpstr>
      <vt:lpstr>Slide 26</vt:lpstr>
      <vt:lpstr>Slide 27</vt:lpstr>
      <vt:lpstr>Slide 28</vt:lpstr>
      <vt:lpstr>1980’s FADS</vt:lpstr>
      <vt:lpstr>Movies and Television of the 1980’s</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12: 1980’s</dc:title>
  <dc:creator>EPISD</dc:creator>
  <cp:lastModifiedBy>EPISD</cp:lastModifiedBy>
  <cp:revision>81</cp:revision>
  <dcterms:created xsi:type="dcterms:W3CDTF">2014-04-09T20:02:32Z</dcterms:created>
  <dcterms:modified xsi:type="dcterms:W3CDTF">2015-04-21T16:14:18Z</dcterms:modified>
</cp:coreProperties>
</file>