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6" r:id="rId2"/>
    <p:sldId id="260" r:id="rId3"/>
    <p:sldId id="282" r:id="rId4"/>
    <p:sldId id="285" r:id="rId5"/>
    <p:sldId id="257" r:id="rId6"/>
    <p:sldId id="284" r:id="rId7"/>
    <p:sldId id="259" r:id="rId8"/>
    <p:sldId id="283" r:id="rId9"/>
    <p:sldId id="263" r:id="rId10"/>
    <p:sldId id="280" r:id="rId11"/>
    <p:sldId id="287" r:id="rId12"/>
    <p:sldId id="268" r:id="rId13"/>
    <p:sldId id="286" r:id="rId14"/>
    <p:sldId id="264" r:id="rId15"/>
    <p:sldId id="288" r:id="rId16"/>
    <p:sldId id="265" r:id="rId17"/>
    <p:sldId id="266" r:id="rId18"/>
    <p:sldId id="267" r:id="rId19"/>
    <p:sldId id="270" r:id="rId20"/>
    <p:sldId id="271" r:id="rId21"/>
    <p:sldId id="272" r:id="rId22"/>
    <p:sldId id="273" r:id="rId23"/>
    <p:sldId id="290" r:id="rId24"/>
    <p:sldId id="289" r:id="rId25"/>
    <p:sldId id="274" r:id="rId26"/>
    <p:sldId id="279" r:id="rId27"/>
    <p:sldId id="269" r:id="rId28"/>
    <p:sldId id="276" r:id="rId29"/>
    <p:sldId id="277" r:id="rId30"/>
    <p:sldId id="278" r:id="rId31"/>
    <p:sldId id="291" r:id="rId32"/>
    <p:sldId id="281" r:id="rId33"/>
    <p:sldId id="275"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6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596"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482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3031" tIns="46516" rIns="93031" bIns="46516" rtlCol="0"/>
          <a:lstStyle>
            <a:lvl1pPr algn="r">
              <a:defRPr sz="1200"/>
            </a:lvl1pPr>
          </a:lstStyle>
          <a:p>
            <a:fld id="{43A99E08-1433-4FCB-8CF5-897B7BF9A634}" type="datetimeFigureOut">
              <a:rPr lang="en-US" smtClean="0"/>
              <a:pPr/>
              <a:t>12/4/2013</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031" tIns="46516" rIns="93031" bIns="46516" rtlCol="0" anchor="b"/>
          <a:lstStyle>
            <a:lvl1pPr algn="r">
              <a:defRPr sz="1200"/>
            </a:lvl1pPr>
          </a:lstStyle>
          <a:p>
            <a:fld id="{15473B74-0F9C-46E0-91FE-3AB2E7D0FB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473B74-0F9C-46E0-91FE-3AB2E7D0FBB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DEF7D479-1D82-464D-A977-0C3CD27931C6}"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F7D479-1D82-464D-A977-0C3CD27931C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EF7D479-1D82-464D-A977-0C3CD27931C6}"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F0DB0E-DB9D-4936-AB5D-DBF7108B5E4D}" type="datetimeFigureOut">
              <a:rPr lang="en-US" smtClean="0"/>
              <a:pPr/>
              <a:t>12/4/2013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F7D479-1D82-464D-A977-0C3CD27931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6F0DB0E-DB9D-4936-AB5D-DBF7108B5E4D}" type="datetimeFigureOut">
              <a:rPr lang="en-US" smtClean="0"/>
              <a:pPr/>
              <a:t>12/4/2013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EF7D479-1D82-464D-A977-0C3CD27931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6F0DB0E-DB9D-4936-AB5D-DBF7108B5E4D}" type="datetimeFigureOut">
              <a:rPr lang="en-US" smtClean="0"/>
              <a:pPr/>
              <a:t>12/4/2013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EF7D479-1D82-464D-A977-0C3CD27931C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iki.answers.com/Q/Who_were_Presidents_during_the_Gilded_Ag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nswers.com/topic/chinese-exclusion-act-of-188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and Unit 3</a:t>
            </a:r>
            <a:br>
              <a:rPr lang="en-US" dirty="0" smtClean="0"/>
            </a:br>
            <a:r>
              <a:rPr lang="en-US" dirty="0" smtClean="0"/>
              <a:t>Chapters 6, 7, 8</a:t>
            </a:r>
            <a:endParaRPr lang="en-US" dirty="0"/>
          </a:p>
        </p:txBody>
      </p:sp>
      <p:sp>
        <p:nvSpPr>
          <p:cNvPr id="3" name="Subtitle 2"/>
          <p:cNvSpPr>
            <a:spLocks noGrp="1"/>
          </p:cNvSpPr>
          <p:nvPr>
            <p:ph type="subTitle" idx="1"/>
          </p:nvPr>
        </p:nvSpPr>
        <p:spPr/>
        <p:txBody>
          <a:bodyPr>
            <a:normAutofit/>
          </a:bodyPr>
          <a:lstStyle/>
          <a:p>
            <a:pPr algn="ctr"/>
            <a:r>
              <a:rPr lang="en-US" sz="3600" b="1" dirty="0" smtClean="0"/>
              <a:t>The Gilded Age</a:t>
            </a:r>
          </a:p>
          <a:p>
            <a:pPr algn="ctr"/>
            <a:r>
              <a:rPr lang="en-US" sz="2800" b="1" dirty="0" smtClean="0"/>
              <a:t>Captains of Industry, Immigration, Urbanization</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“Forgettable Presidents”</a:t>
            </a:r>
            <a:endParaRPr lang="en-US" dirty="0"/>
          </a:p>
        </p:txBody>
      </p:sp>
      <p:sp>
        <p:nvSpPr>
          <p:cNvPr id="3" name="Content Placeholder 2"/>
          <p:cNvSpPr>
            <a:spLocks noGrp="1"/>
          </p:cNvSpPr>
          <p:nvPr>
            <p:ph idx="1"/>
          </p:nvPr>
        </p:nvSpPr>
        <p:spPr/>
        <p:txBody>
          <a:bodyPr>
            <a:normAutofit/>
          </a:bodyPr>
          <a:lstStyle/>
          <a:p>
            <a:r>
              <a:rPr lang="en-US" dirty="0" smtClean="0"/>
              <a:t>Hayes (1876-1880) </a:t>
            </a:r>
            <a:br>
              <a:rPr lang="en-US" dirty="0" smtClean="0"/>
            </a:br>
            <a:r>
              <a:rPr lang="en-US" dirty="0" smtClean="0">
                <a:solidFill>
                  <a:schemeClr val="bg1"/>
                </a:solidFill>
                <a:hlinkClick r:id="rId2"/>
              </a:rPr>
              <a:t>Garfield</a:t>
            </a:r>
            <a:r>
              <a:rPr lang="en-US" dirty="0" smtClean="0"/>
              <a:t> (1881) </a:t>
            </a:r>
            <a:br>
              <a:rPr lang="en-US" dirty="0" smtClean="0"/>
            </a:br>
            <a:r>
              <a:rPr lang="en-US" dirty="0" smtClean="0"/>
              <a:t>Arthur (1881-1885) </a:t>
            </a:r>
            <a:br>
              <a:rPr lang="en-US" dirty="0" smtClean="0"/>
            </a:br>
            <a:r>
              <a:rPr lang="en-US" dirty="0" smtClean="0"/>
              <a:t>Cleveland (1885-1889, 1893-1897) </a:t>
            </a:r>
            <a:br>
              <a:rPr lang="en-US" dirty="0" smtClean="0"/>
            </a:br>
            <a:r>
              <a:rPr lang="en-US" dirty="0" smtClean="0"/>
              <a:t>Harrison (1889-1893) </a:t>
            </a:r>
            <a:br>
              <a:rPr lang="en-US" dirty="0" smtClean="0"/>
            </a:br>
            <a:r>
              <a:rPr lang="en-US" dirty="0" smtClean="0"/>
              <a:t>McKinley (1897-1901)</a:t>
            </a:r>
            <a:br>
              <a:rPr lang="en-US" dirty="0" smtClean="0"/>
            </a:br>
            <a:r>
              <a:rPr lang="en-US" dirty="0" smtClean="0"/>
              <a:t/>
            </a:r>
            <a:br>
              <a:rPr lang="en-US" dirty="0" smtClean="0"/>
            </a:br>
            <a:endParaRPr lang="en-US" dirty="0" smtClean="0"/>
          </a:p>
          <a:p>
            <a:endParaRPr lang="en-US" dirty="0"/>
          </a:p>
        </p:txBody>
      </p:sp>
      <p:pic>
        <p:nvPicPr>
          <p:cNvPr id="2050" name="Picture 2" descr="Garfield wears a double breasted suit and has a full beard and receding hairline"/>
          <p:cNvPicPr>
            <a:picLocks noChangeAspect="1" noChangeArrowheads="1"/>
          </p:cNvPicPr>
          <p:nvPr/>
        </p:nvPicPr>
        <p:blipFill>
          <a:blip r:embed="rId3" cstate="print"/>
          <a:srcRect/>
          <a:stretch>
            <a:fillRect/>
          </a:stretch>
        </p:blipFill>
        <p:spPr bwMode="auto">
          <a:xfrm>
            <a:off x="6705600" y="1143000"/>
            <a:ext cx="2095500" cy="2657476"/>
          </a:xfrm>
          <a:prstGeom prst="rect">
            <a:avLst/>
          </a:prstGeom>
          <a:noFill/>
        </p:spPr>
      </p:pic>
      <p:pic>
        <p:nvPicPr>
          <p:cNvPr id="2052" name="Picture 4" descr="http://upload.wikimedia.org/wikipedia/commons/thumb/8/8c/Garfield_assassination_engraving_cropped.jpg/220px-Garfield_assassination_engraving_cropped.jpg"/>
          <p:cNvPicPr>
            <a:picLocks noChangeAspect="1" noChangeArrowheads="1"/>
          </p:cNvPicPr>
          <p:nvPr/>
        </p:nvPicPr>
        <p:blipFill>
          <a:blip r:embed="rId4" cstate="print"/>
          <a:srcRect/>
          <a:stretch>
            <a:fillRect/>
          </a:stretch>
        </p:blipFill>
        <p:spPr bwMode="auto">
          <a:xfrm>
            <a:off x="4892040" y="4114800"/>
            <a:ext cx="368808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Machines</a:t>
            </a:r>
            <a:endParaRPr lang="en-US" dirty="0"/>
          </a:p>
        </p:txBody>
      </p:sp>
      <p:sp>
        <p:nvSpPr>
          <p:cNvPr id="3" name="Content Placeholder 2"/>
          <p:cNvSpPr>
            <a:spLocks noGrp="1"/>
          </p:cNvSpPr>
          <p:nvPr>
            <p:ph idx="1"/>
          </p:nvPr>
        </p:nvSpPr>
        <p:spPr>
          <a:xfrm>
            <a:off x="914400" y="1219200"/>
            <a:ext cx="7772400" cy="5943600"/>
          </a:xfrm>
        </p:spPr>
        <p:txBody>
          <a:bodyPr>
            <a:normAutofit fontScale="70000" lnSpcReduction="20000"/>
          </a:bodyPr>
          <a:lstStyle/>
          <a:p>
            <a:r>
              <a:rPr lang="en-US" dirty="0" smtClean="0"/>
              <a:t>Informal organizations that control formal processes of government, are created by elected officials to guarantee their power.  </a:t>
            </a:r>
          </a:p>
          <a:p>
            <a:r>
              <a:rPr lang="en-US" dirty="0" smtClean="0">
                <a:solidFill>
                  <a:srgbClr val="FFC000"/>
                </a:solidFill>
              </a:rPr>
              <a:t>Leaders resort to bribery and force, if necessary, to hold office.  Friends are rewarded with jobs within the government, a process called the spoils system.  </a:t>
            </a:r>
          </a:p>
          <a:p>
            <a:r>
              <a:rPr lang="en-US" dirty="0" smtClean="0"/>
              <a:t> At this time it challenged the near monopoly of government participation held by the upper classes.  </a:t>
            </a:r>
          </a:p>
          <a:p>
            <a:r>
              <a:rPr lang="en-US" dirty="0" smtClean="0"/>
              <a:t>Political machines also engage in gerrymandering by supporting the division of election districts unfairly to assure that the candidates favorable to the machine carry more districts than the opposition.  </a:t>
            </a:r>
          </a:p>
          <a:p>
            <a:r>
              <a:rPr lang="en-US" dirty="0" smtClean="0"/>
              <a:t>Political machines plant representatives in election districts, make deals with judges and other professions, and buy votes by offering services in exchange for support.  </a:t>
            </a:r>
          </a:p>
          <a:p>
            <a:r>
              <a:rPr lang="en-US" dirty="0" smtClean="0"/>
              <a:t>Political machines often exist in big cities.  One of the most notorious, the </a:t>
            </a:r>
            <a:r>
              <a:rPr lang="en-US" b="1" dirty="0" smtClean="0">
                <a:solidFill>
                  <a:srgbClr val="FFC000"/>
                </a:solidFill>
              </a:rPr>
              <a:t>Tweed Ring </a:t>
            </a:r>
            <a:r>
              <a:rPr lang="en-US" dirty="0" smtClean="0"/>
              <a:t>led by “Boss” Tweed, used bribes and fraudulent elections to wrest $200 million from New York City coffers.  His undercover dealings were disclosed by The New York Times in 1871.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240"/>
            <a:ext cx="8153400" cy="6203160"/>
          </a:xfrm>
        </p:spPr>
        <p:txBody>
          <a:bodyPr/>
          <a:lstStyle/>
          <a:p>
            <a:r>
              <a:rPr lang="en-US" b="1" u="sng" dirty="0" smtClean="0">
                <a:solidFill>
                  <a:srgbClr val="FFFF00"/>
                </a:solidFill>
              </a:rPr>
              <a:t>Tammany Hall and Tweed Ring</a:t>
            </a:r>
            <a:endParaRPr lang="en-US" b="1" u="sng" dirty="0">
              <a:solidFill>
                <a:srgbClr val="FFFF00"/>
              </a:solidFill>
            </a:endParaRPr>
          </a:p>
        </p:txBody>
      </p:sp>
      <p:pic>
        <p:nvPicPr>
          <p:cNvPr id="5122" name="Picture 2"/>
          <p:cNvPicPr>
            <a:picLocks noChangeAspect="1" noChangeArrowheads="1"/>
          </p:cNvPicPr>
          <p:nvPr/>
        </p:nvPicPr>
        <p:blipFill>
          <a:blip r:embed="rId2" cstate="print"/>
          <a:srcRect/>
          <a:stretch>
            <a:fillRect/>
          </a:stretch>
        </p:blipFill>
        <p:spPr bwMode="auto">
          <a:xfrm>
            <a:off x="6172200" y="228600"/>
            <a:ext cx="2667000" cy="21240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838200" y="1066800"/>
            <a:ext cx="3501957" cy="2286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257800" y="2590800"/>
            <a:ext cx="3553524" cy="40767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838200" y="3581400"/>
            <a:ext cx="3695700" cy="26362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The rapid and massive growth of, and migration to, large cities.  </a:t>
            </a:r>
          </a:p>
          <a:p>
            <a:r>
              <a:rPr lang="en-US" dirty="0" smtClean="0"/>
              <a:t>Positive and negative consequences can result.  </a:t>
            </a:r>
          </a:p>
          <a:p>
            <a:r>
              <a:rPr lang="en-US" dirty="0" smtClean="0"/>
              <a:t>In U.S. urbanization, some of these issues are: employment, sanitation, housing, sewage, water, fire, social welfare, role of government, and political machines (controlling organizations).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Growth of Cities:</a:t>
            </a:r>
            <a:endParaRPr lang="en-US" b="1" u="sng" dirty="0"/>
          </a:p>
        </p:txBody>
      </p:sp>
      <p:sp>
        <p:nvSpPr>
          <p:cNvPr id="3" name="Content Placeholder 2"/>
          <p:cNvSpPr>
            <a:spLocks noGrp="1"/>
          </p:cNvSpPr>
          <p:nvPr>
            <p:ph idx="1"/>
          </p:nvPr>
        </p:nvSpPr>
        <p:spPr>
          <a:xfrm>
            <a:off x="457200" y="1219200"/>
            <a:ext cx="8686800" cy="5638800"/>
          </a:xfrm>
        </p:spPr>
        <p:txBody>
          <a:bodyPr>
            <a:normAutofit fontScale="92500" lnSpcReduction="10000"/>
          </a:bodyPr>
          <a:lstStyle/>
          <a:p>
            <a:r>
              <a:rPr lang="en-US" b="1" u="sng" dirty="0" smtClean="0">
                <a:solidFill>
                  <a:srgbClr val="FFC000"/>
                </a:solidFill>
              </a:rPr>
              <a:t>New Technology: </a:t>
            </a:r>
            <a:r>
              <a:rPr lang="en-US" dirty="0" smtClean="0"/>
              <a:t>bridges, mass transportation</a:t>
            </a:r>
          </a:p>
          <a:p>
            <a:r>
              <a:rPr lang="en-US" b="1" u="sng" dirty="0" smtClean="0">
                <a:solidFill>
                  <a:srgbClr val="0070C0"/>
                </a:solidFill>
              </a:rPr>
              <a:t>New Construction Techniques: </a:t>
            </a:r>
            <a:r>
              <a:rPr lang="en-US" dirty="0" smtClean="0"/>
              <a:t>iron skeleton, elevator</a:t>
            </a:r>
          </a:p>
          <a:p>
            <a:r>
              <a:rPr lang="en-US" b="1" u="sng" dirty="0" smtClean="0">
                <a:solidFill>
                  <a:srgbClr val="C00000"/>
                </a:solidFill>
              </a:rPr>
              <a:t>Urban Political Machines</a:t>
            </a:r>
          </a:p>
          <a:p>
            <a:r>
              <a:rPr lang="en-US" dirty="0" smtClean="0"/>
              <a:t>Social Services to poor, housing reforms</a:t>
            </a:r>
          </a:p>
          <a:p>
            <a:pPr lvl="1"/>
            <a:endParaRPr lang="en-US" dirty="0" smtClean="0"/>
          </a:p>
          <a:p>
            <a:pPr lvl="1"/>
            <a:r>
              <a:rPr lang="en-US" dirty="0" smtClean="0"/>
              <a:t>15% Urban in 1850</a:t>
            </a:r>
          </a:p>
          <a:p>
            <a:pPr lvl="1"/>
            <a:r>
              <a:rPr lang="en-US" dirty="0" smtClean="0"/>
              <a:t>40% Urban in 1900</a:t>
            </a:r>
          </a:p>
          <a:p>
            <a:pPr lvl="1"/>
            <a:endParaRPr lang="en-US" dirty="0" smtClean="0"/>
          </a:p>
          <a:p>
            <a:pPr lvl="1"/>
            <a:r>
              <a:rPr lang="en-US" dirty="0" smtClean="0"/>
              <a:t>4 million city dwellers in 1850</a:t>
            </a:r>
          </a:p>
          <a:p>
            <a:pPr lvl="1"/>
            <a:r>
              <a:rPr lang="en-US" dirty="0" smtClean="0"/>
              <a:t>30 million city dwellers in 1900</a:t>
            </a:r>
          </a:p>
          <a:p>
            <a:pPr lvl="1"/>
            <a:endParaRPr lang="en-US" dirty="0" smtClean="0"/>
          </a:p>
          <a:p>
            <a:pPr lvl="1"/>
            <a:r>
              <a:rPr lang="en-US" dirty="0" smtClean="0"/>
              <a:t>62 US cities over 10,000 in 1850</a:t>
            </a:r>
          </a:p>
          <a:p>
            <a:pPr lvl="1"/>
            <a:r>
              <a:rPr lang="en-US" dirty="0" smtClean="0"/>
              <a:t>440 US cities over 10,000 in 1900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Push-Pull Factors</a:t>
            </a:r>
            <a:endParaRPr lang="en-US" dirty="0"/>
          </a:p>
        </p:txBody>
      </p:sp>
      <p:sp>
        <p:nvSpPr>
          <p:cNvPr id="3" name="Content Placeholder 2"/>
          <p:cNvSpPr>
            <a:spLocks noGrp="1"/>
          </p:cNvSpPr>
          <p:nvPr>
            <p:ph idx="1"/>
          </p:nvPr>
        </p:nvSpPr>
        <p:spPr/>
        <p:txBody>
          <a:bodyPr>
            <a:normAutofit/>
          </a:bodyPr>
          <a:lstStyle/>
          <a:p>
            <a:r>
              <a:rPr lang="en-US" dirty="0" smtClean="0"/>
              <a:t>Push factors are factors or causes with which people tend to be pushed away or repelled from certain locations; while pull factors are those conditions that attract people to a particular location.  </a:t>
            </a:r>
          </a:p>
          <a:p>
            <a:r>
              <a:rPr lang="en-US" dirty="0" smtClean="0"/>
              <a:t>These factors may be due to economic, environmental, religious and even political conditions present in the concerned locations.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7640"/>
            <a:ext cx="8839200" cy="6355560"/>
          </a:xfrm>
        </p:spPr>
        <p:txBody>
          <a:bodyPr/>
          <a:lstStyle/>
          <a:p>
            <a:r>
              <a:rPr lang="en-US" b="1" u="sng" dirty="0" smtClean="0">
                <a:solidFill>
                  <a:srgbClr val="00B0F0"/>
                </a:solidFill>
              </a:rPr>
              <a:t>John Augustus Roebling: </a:t>
            </a:r>
            <a:r>
              <a:rPr lang="en-US" dirty="0" smtClean="0"/>
              <a:t>German/American engineer who designed suspension bridges that allowed cities by rivers or waterways to expand.  Most famous bridge is the </a:t>
            </a:r>
            <a:r>
              <a:rPr lang="en-US" b="1" u="sng" dirty="0" smtClean="0">
                <a:solidFill>
                  <a:srgbClr val="FFFF00"/>
                </a:solidFill>
              </a:rPr>
              <a:t>Brooklyn Bridge</a:t>
            </a:r>
            <a:r>
              <a:rPr lang="en-US" dirty="0" smtClean="0"/>
              <a:t> that linked Manhattan Island to Brooklyn, NY.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2667000"/>
            <a:ext cx="188595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638800" y="2581275"/>
            <a:ext cx="3467100" cy="26003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666548" y="4605845"/>
            <a:ext cx="2905577" cy="2175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8458200" cy="6203160"/>
          </a:xfrm>
        </p:spPr>
        <p:txBody>
          <a:bodyPr/>
          <a:lstStyle/>
          <a:p>
            <a:r>
              <a:rPr lang="en-US" b="1" u="sng" dirty="0" smtClean="0">
                <a:solidFill>
                  <a:srgbClr val="00B050"/>
                </a:solidFill>
              </a:rPr>
              <a:t>Streetcars</a:t>
            </a:r>
            <a:r>
              <a:rPr lang="en-US" dirty="0" smtClean="0"/>
              <a:t> pulled by horses were developed.  Then underground cable streetcars.  Transportation built cities even more, why?</a:t>
            </a:r>
          </a:p>
          <a:p>
            <a:endParaRPr lang="en-US" dirty="0" smtClean="0"/>
          </a:p>
          <a:p>
            <a:endParaRPr lang="en-US" dirty="0" smtClean="0"/>
          </a:p>
          <a:p>
            <a:endParaRPr lang="en-US" dirty="0" smtClean="0"/>
          </a:p>
          <a:p>
            <a:pPr>
              <a:buNone/>
            </a:pPr>
            <a:endParaRPr lang="en-US" dirty="0" smtClean="0"/>
          </a:p>
          <a:p>
            <a:r>
              <a:rPr lang="en-US" b="1" u="sng" dirty="0" smtClean="0">
                <a:solidFill>
                  <a:srgbClr val="FFC000"/>
                </a:solidFill>
              </a:rPr>
              <a:t>Louis Sullivan: </a:t>
            </a:r>
            <a:r>
              <a:rPr lang="en-US" dirty="0" smtClean="0"/>
              <a:t>one of the 1</a:t>
            </a:r>
            <a:r>
              <a:rPr lang="en-US" baseline="30000" dirty="0" smtClean="0"/>
              <a:t>st</a:t>
            </a:r>
            <a:r>
              <a:rPr lang="en-US" dirty="0" smtClean="0"/>
              <a:t> architects to use new technology to design sky scrapers.</a:t>
            </a:r>
          </a:p>
          <a:p>
            <a:endParaRPr lang="en-US" dirty="0" smtClean="0"/>
          </a:p>
          <a:p>
            <a:r>
              <a:rPr lang="en-US" dirty="0" smtClean="0"/>
              <a:t>Department stores and the “shopping district” emerged in mid 1800’s.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324600" y="1600200"/>
            <a:ext cx="2400300" cy="189357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600200" y="1600200"/>
            <a:ext cx="1600200" cy="2246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7640"/>
            <a:ext cx="7772400" cy="6203160"/>
          </a:xfrm>
        </p:spPr>
        <p:txBody>
          <a:bodyPr/>
          <a:lstStyle/>
          <a:p>
            <a:r>
              <a:rPr lang="en-US" b="1" u="sng" dirty="0" smtClean="0">
                <a:solidFill>
                  <a:srgbClr val="FF0000"/>
                </a:solidFill>
              </a:rPr>
              <a:t>The Great Chicago Fire: </a:t>
            </a:r>
            <a:r>
              <a:rPr lang="en-US" dirty="0" smtClean="0"/>
              <a:t>October 8-10, 1871</a:t>
            </a:r>
          </a:p>
          <a:p>
            <a:pPr lvl="1"/>
            <a:r>
              <a:rPr lang="en-US" dirty="0" smtClean="0"/>
              <a:t>How was it started?</a:t>
            </a:r>
          </a:p>
          <a:p>
            <a:pPr lvl="1"/>
            <a:r>
              <a:rPr lang="en-US" dirty="0" smtClean="0"/>
              <a:t>What was the effect of Chicago after the fire?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1676400"/>
            <a:ext cx="2857500" cy="1905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324600" y="1647825"/>
            <a:ext cx="2381250" cy="23145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276600" y="3450336"/>
            <a:ext cx="2971800" cy="3407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914400"/>
          </a:xfrm>
        </p:spPr>
        <p:txBody>
          <a:bodyPr/>
          <a:lstStyle/>
          <a:p>
            <a:r>
              <a:rPr lang="en-US" sz="3200" dirty="0" smtClean="0"/>
              <a:t>What fueled American Industries?</a:t>
            </a:r>
            <a:br>
              <a:rPr lang="en-US" sz="3200" dirty="0" smtClean="0"/>
            </a:br>
            <a:endParaRPr lang="en-US" sz="3200" dirty="0"/>
          </a:p>
        </p:txBody>
      </p:sp>
      <p:sp>
        <p:nvSpPr>
          <p:cNvPr id="3" name="Content Placeholder 2"/>
          <p:cNvSpPr>
            <a:spLocks noGrp="1"/>
          </p:cNvSpPr>
          <p:nvPr>
            <p:ph idx="1"/>
          </p:nvPr>
        </p:nvSpPr>
        <p:spPr>
          <a:xfrm>
            <a:off x="914400" y="533400"/>
            <a:ext cx="7772400" cy="5822160"/>
          </a:xfrm>
        </p:spPr>
        <p:txBody>
          <a:bodyPr>
            <a:normAutofit fontScale="92500" lnSpcReduction="20000"/>
          </a:bodyPr>
          <a:lstStyle/>
          <a:p>
            <a:r>
              <a:rPr lang="en-US" b="1" u="sng" dirty="0" smtClean="0">
                <a:solidFill>
                  <a:srgbClr val="FFC000"/>
                </a:solidFill>
              </a:rPr>
              <a:t>Ellis Island- </a:t>
            </a:r>
            <a:r>
              <a:rPr lang="en-US" dirty="0" smtClean="0"/>
              <a:t>Immigration Center in New York City1892 to 1943.  Officially closed in 1954, the site was designated a National Monument in 1965, and the main building was opened to the public as a museum in 1990.</a:t>
            </a:r>
          </a:p>
          <a:p>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b="1" u="sng" dirty="0" smtClean="0">
              <a:solidFill>
                <a:srgbClr val="92D050"/>
              </a:solidFill>
            </a:endParaRPr>
          </a:p>
          <a:p>
            <a:pPr>
              <a:buNone/>
            </a:pPr>
            <a:endParaRPr lang="en-US" b="1" u="sng" dirty="0" smtClean="0">
              <a:solidFill>
                <a:srgbClr val="92D050"/>
              </a:solidFill>
            </a:endParaRPr>
          </a:p>
          <a:p>
            <a:pPr>
              <a:buNone/>
            </a:pPr>
            <a:r>
              <a:rPr lang="en-US" b="1" u="sng" dirty="0" smtClean="0">
                <a:solidFill>
                  <a:srgbClr val="92D050"/>
                </a:solidFill>
              </a:rPr>
              <a:t>Angel Island- </a:t>
            </a:r>
            <a:r>
              <a:rPr lang="en-US" dirty="0" smtClean="0"/>
              <a:t>Immigration Center in </a:t>
            </a:r>
          </a:p>
          <a:p>
            <a:pPr>
              <a:buNone/>
            </a:pPr>
            <a:r>
              <a:rPr lang="en-US" dirty="0" smtClean="0"/>
              <a:t>San Francisco (1910-1940)</a:t>
            </a:r>
          </a:p>
          <a:p>
            <a:pPr>
              <a:buNone/>
            </a:pPr>
            <a:endParaRPr lang="en-US" dirty="0" smtClean="0"/>
          </a:p>
        </p:txBody>
      </p:sp>
      <p:pic>
        <p:nvPicPr>
          <p:cNvPr id="1027" name="Picture 3"/>
          <p:cNvPicPr>
            <a:picLocks noChangeAspect="1" noChangeArrowheads="1"/>
          </p:cNvPicPr>
          <p:nvPr/>
        </p:nvPicPr>
        <p:blipFill>
          <a:blip r:embed="rId2" cstate="print"/>
          <a:srcRect/>
          <a:stretch>
            <a:fillRect/>
          </a:stretch>
        </p:blipFill>
        <p:spPr bwMode="auto">
          <a:xfrm>
            <a:off x="5105400" y="2667000"/>
            <a:ext cx="3404704" cy="2181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914400" y="2514600"/>
            <a:ext cx="2901966" cy="2362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6477000" y="5181600"/>
            <a:ext cx="2486025" cy="1439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Gilded Age: (1870-1900)</a:t>
            </a:r>
            <a:endParaRPr lang="en-US" b="1" u="sng" dirty="0"/>
          </a:p>
        </p:txBody>
      </p:sp>
      <p:sp>
        <p:nvSpPr>
          <p:cNvPr id="3" name="Content Placeholder 2"/>
          <p:cNvSpPr>
            <a:spLocks noGrp="1"/>
          </p:cNvSpPr>
          <p:nvPr>
            <p:ph idx="1"/>
          </p:nvPr>
        </p:nvSpPr>
        <p:spPr>
          <a:xfrm>
            <a:off x="533400" y="1219200"/>
            <a:ext cx="8610600" cy="5638800"/>
          </a:xfrm>
        </p:spPr>
        <p:txBody>
          <a:bodyPr>
            <a:normAutofit fontScale="92500" lnSpcReduction="20000"/>
          </a:bodyPr>
          <a:lstStyle/>
          <a:p>
            <a:r>
              <a:rPr lang="en-US" b="1" u="sng" dirty="0" smtClean="0">
                <a:solidFill>
                  <a:srgbClr val="00B0F0"/>
                </a:solidFill>
              </a:rPr>
              <a:t>Government:</a:t>
            </a:r>
          </a:p>
          <a:p>
            <a:pPr lvl="1"/>
            <a:r>
              <a:rPr lang="en-US" dirty="0" smtClean="0"/>
              <a:t>Filled with scandal, corruption</a:t>
            </a:r>
          </a:p>
          <a:p>
            <a:pPr lvl="1"/>
            <a:r>
              <a:rPr lang="en-US" dirty="0" smtClean="0"/>
              <a:t>Encouraged economic growth</a:t>
            </a:r>
          </a:p>
          <a:p>
            <a:pPr lvl="1"/>
            <a:r>
              <a:rPr lang="en-US" dirty="0" smtClean="0"/>
              <a:t>Enacted weak regulation of business</a:t>
            </a:r>
          </a:p>
          <a:p>
            <a:pPr lvl="1"/>
            <a:endParaRPr lang="en-US" dirty="0" smtClean="0"/>
          </a:p>
          <a:p>
            <a:pPr lvl="1"/>
            <a:r>
              <a:rPr lang="en-US" b="1" u="sng" dirty="0" smtClean="0">
                <a:solidFill>
                  <a:srgbClr val="FF0000"/>
                </a:solidFill>
              </a:rPr>
              <a:t>Women:</a:t>
            </a:r>
          </a:p>
          <a:p>
            <a:pPr lvl="2"/>
            <a:r>
              <a:rPr lang="en-US" dirty="0" smtClean="0"/>
              <a:t>Sought equal rights</a:t>
            </a:r>
          </a:p>
          <a:p>
            <a:pPr lvl="2"/>
            <a:r>
              <a:rPr lang="en-US" dirty="0" smtClean="0"/>
              <a:t>Initiated growth in Suffrage Movement</a:t>
            </a:r>
          </a:p>
          <a:p>
            <a:pPr lvl="2"/>
            <a:r>
              <a:rPr lang="en-US" dirty="0" smtClean="0"/>
              <a:t>Founded women’s colleges</a:t>
            </a:r>
          </a:p>
          <a:p>
            <a:pPr lvl="2"/>
            <a:endParaRPr lang="en-US" dirty="0" smtClean="0"/>
          </a:p>
          <a:p>
            <a:pPr lvl="2"/>
            <a:r>
              <a:rPr lang="en-US" b="1" u="sng" dirty="0" smtClean="0">
                <a:solidFill>
                  <a:srgbClr val="00B050"/>
                </a:solidFill>
              </a:rPr>
              <a:t>African Americans:</a:t>
            </a:r>
          </a:p>
          <a:p>
            <a:pPr lvl="3"/>
            <a:r>
              <a:rPr lang="en-US" dirty="0" smtClean="0"/>
              <a:t>Suffered wave of racism</a:t>
            </a:r>
          </a:p>
          <a:p>
            <a:pPr lvl="3"/>
            <a:r>
              <a:rPr lang="en-US" dirty="0" smtClean="0"/>
              <a:t>Become disenfranchised</a:t>
            </a:r>
          </a:p>
          <a:p>
            <a:pPr lvl="3"/>
            <a:r>
              <a:rPr lang="en-US" dirty="0" smtClean="0"/>
              <a:t>Segregated by Plessey vs. Ferguson</a:t>
            </a:r>
          </a:p>
          <a:p>
            <a:pPr lvl="3"/>
            <a:r>
              <a:rPr lang="en-US" dirty="0" smtClean="0"/>
              <a:t>“Forgotten”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7772400" cy="4800600"/>
          </a:xfrm>
        </p:spPr>
        <p:txBody>
          <a:bodyPr>
            <a:normAutofit fontScale="92500" lnSpcReduction="10000"/>
          </a:bodyPr>
          <a:lstStyle/>
          <a:p>
            <a:endParaRPr lang="en-US" dirty="0" smtClean="0"/>
          </a:p>
          <a:p>
            <a:r>
              <a:rPr lang="en-US" b="1" u="sng" dirty="0" smtClean="0">
                <a:solidFill>
                  <a:srgbClr val="BA06B1"/>
                </a:solidFill>
              </a:rPr>
              <a:t>Emma Lazarus- </a:t>
            </a:r>
            <a:r>
              <a:rPr lang="en-US" dirty="0" smtClean="0"/>
              <a:t>Born in NY of Jewish parents, she wrote the sonnet that is now on the  Statue of Liberty</a:t>
            </a:r>
          </a:p>
          <a:p>
            <a:pPr lvl="1"/>
            <a:r>
              <a:rPr lang="en-US" dirty="0" smtClean="0"/>
              <a:t>Ironically she died in 1887 at the age of 38, one year after the Statue of Liberty was dedicated.</a:t>
            </a:r>
          </a:p>
          <a:p>
            <a:pPr lvl="1"/>
            <a:r>
              <a:rPr lang="en-US" dirty="0" smtClean="0"/>
              <a:t>Her words were placed in 1903.</a:t>
            </a:r>
          </a:p>
          <a:p>
            <a:endParaRPr lang="en-US" dirty="0" smtClean="0"/>
          </a:p>
          <a:p>
            <a:r>
              <a:rPr lang="en-US" b="1" u="sng" dirty="0" err="1" smtClean="0">
                <a:solidFill>
                  <a:srgbClr val="FFC000"/>
                </a:solidFill>
              </a:rPr>
              <a:t>Nativism</a:t>
            </a:r>
            <a:r>
              <a:rPr lang="en-US" b="1" u="sng" dirty="0" smtClean="0">
                <a:solidFill>
                  <a:srgbClr val="FFC000"/>
                </a:solidFill>
              </a:rPr>
              <a:t>-</a:t>
            </a:r>
            <a:r>
              <a:rPr lang="en-US" dirty="0" smtClean="0"/>
              <a:t> Anti-Immigrant attitudes</a:t>
            </a:r>
          </a:p>
          <a:p>
            <a:r>
              <a:rPr lang="en-US" b="1" u="sng" dirty="0" smtClean="0">
                <a:solidFill>
                  <a:srgbClr val="92D050"/>
                </a:solidFill>
              </a:rPr>
              <a:t>Xenophobia-</a:t>
            </a:r>
            <a:r>
              <a:rPr lang="en-US" dirty="0" smtClean="0"/>
              <a:t> Fear or hatred of foreigners or strangers</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495800" y="104775"/>
            <a:ext cx="444817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smtClean="0">
                <a:solidFill>
                  <a:srgbClr val="FFFF00"/>
                </a:solidFill>
              </a:rPr>
              <a:t>Melting Pot</a:t>
            </a:r>
            <a:endParaRPr lang="en-US" b="1" u="sng" dirty="0">
              <a:solidFill>
                <a:srgbClr val="FFFF00"/>
              </a:solidFill>
            </a:endParaRPr>
          </a:p>
        </p:txBody>
      </p:sp>
      <p:pic>
        <p:nvPicPr>
          <p:cNvPr id="3074" name="Picture 2"/>
          <p:cNvPicPr>
            <a:picLocks noChangeAspect="1" noChangeArrowheads="1"/>
          </p:cNvPicPr>
          <p:nvPr/>
        </p:nvPicPr>
        <p:blipFill>
          <a:blip r:embed="rId2" cstate="print"/>
          <a:srcRect/>
          <a:stretch>
            <a:fillRect/>
          </a:stretch>
        </p:blipFill>
        <p:spPr bwMode="auto">
          <a:xfrm>
            <a:off x="6019800" y="228600"/>
            <a:ext cx="2857500" cy="3362325"/>
          </a:xfrm>
          <a:prstGeom prst="rect">
            <a:avLst/>
          </a:prstGeom>
          <a:noFill/>
          <a:ln w="9525">
            <a:noFill/>
            <a:miter lim="800000"/>
            <a:headEnd/>
            <a:tailEnd/>
          </a:ln>
          <a:effectLst/>
        </p:spPr>
      </p:pic>
      <p:sp>
        <p:nvSpPr>
          <p:cNvPr id="5" name="Rectangle 4"/>
          <p:cNvSpPr/>
          <p:nvPr/>
        </p:nvSpPr>
        <p:spPr>
          <a:xfrm>
            <a:off x="838200" y="2362200"/>
            <a:ext cx="4572000" cy="3139321"/>
          </a:xfrm>
          <a:prstGeom prst="rect">
            <a:avLst/>
          </a:prstGeom>
        </p:spPr>
        <p:txBody>
          <a:bodyPr>
            <a:spAutoFit/>
          </a:bodyPr>
          <a:lstStyle/>
          <a:p>
            <a:r>
              <a:rPr lang="en-US" dirty="0" smtClean="0"/>
              <a:t>“The term ‘Melting pot’ is often thought of as a good thing. New York is known as a melting pot because it has a variety of different people and different cultures all in one area. This helps create diversity and opens out minds up to other areas of the world and how they do things. Unfortunately not all people like the idea of a melting pot.”</a:t>
            </a:r>
          </a:p>
          <a:p>
            <a:endParaRPr lang="en-US" dirty="0" smtClean="0"/>
          </a:p>
          <a:p>
            <a:r>
              <a:rPr lang="en-US" dirty="0" smtClean="0"/>
              <a:t>http://www.dominiquemanzione.blogspot/2008/02/advertising</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791200" y="3962400"/>
            <a:ext cx="2346334"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772400" cy="6629400"/>
          </a:xfrm>
        </p:spPr>
        <p:txBody>
          <a:bodyPr/>
          <a:lstStyle/>
          <a:p>
            <a:r>
              <a:rPr lang="en-US" b="1" u="sng" dirty="0" smtClean="0">
                <a:solidFill>
                  <a:srgbClr val="92D050"/>
                </a:solidFill>
              </a:rPr>
              <a:t>Old Immigrants- </a:t>
            </a:r>
            <a:r>
              <a:rPr lang="en-US" dirty="0" smtClean="0"/>
              <a:t>England, Ireland, France, Germany, and Scandinavia</a:t>
            </a:r>
          </a:p>
          <a:p>
            <a:pPr lvl="1"/>
            <a:r>
              <a:rPr lang="en-US" dirty="0" smtClean="0"/>
              <a:t>White, mostly literate, Protestant, and somewhat familiar with Constitutional government</a:t>
            </a:r>
          </a:p>
          <a:p>
            <a:endParaRPr lang="en-US" dirty="0" smtClean="0"/>
          </a:p>
          <a:p>
            <a:r>
              <a:rPr lang="en-US" b="1" u="sng" dirty="0" smtClean="0">
                <a:solidFill>
                  <a:srgbClr val="00B0F0"/>
                </a:solidFill>
              </a:rPr>
              <a:t>New Immigrants- </a:t>
            </a:r>
            <a:r>
              <a:rPr lang="en-US" dirty="0" smtClean="0"/>
              <a:t>Greece, Poland, Russia, Italy, Slavic countries</a:t>
            </a:r>
          </a:p>
          <a:p>
            <a:pPr lvl="1"/>
            <a:r>
              <a:rPr lang="en-US" dirty="0" smtClean="0"/>
              <a:t>Mostly illiterate, Catholic or Jewish, unfamiliar with Constitutional government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Assimilation</a:t>
            </a:r>
            <a:endParaRPr lang="en-US" dirty="0"/>
          </a:p>
        </p:txBody>
      </p:sp>
      <p:sp>
        <p:nvSpPr>
          <p:cNvPr id="3" name="Content Placeholder 2"/>
          <p:cNvSpPr>
            <a:spLocks noGrp="1"/>
          </p:cNvSpPr>
          <p:nvPr>
            <p:ph idx="1"/>
          </p:nvPr>
        </p:nvSpPr>
        <p:spPr>
          <a:xfrm>
            <a:off x="914400" y="1783560"/>
            <a:ext cx="7772400" cy="5074440"/>
          </a:xfrm>
        </p:spPr>
        <p:txBody>
          <a:bodyPr>
            <a:normAutofit fontScale="92500" lnSpcReduction="20000"/>
          </a:bodyPr>
          <a:lstStyle/>
          <a:p>
            <a:r>
              <a:rPr lang="en-US" dirty="0" smtClean="0">
                <a:solidFill>
                  <a:srgbClr val="FFFF00"/>
                </a:solidFill>
              </a:rPr>
              <a:t>Cultural assimilation is the process by which a person or a group's language or culture come to resemble those of another group. </a:t>
            </a:r>
          </a:p>
          <a:p>
            <a:r>
              <a:rPr lang="en-US" dirty="0" smtClean="0"/>
              <a:t> The term is used both to refer to both individuals and groups, and in the latter case it can refer to either immigrant or native residents that come to be culturally dominated by another society.  </a:t>
            </a:r>
          </a:p>
          <a:p>
            <a:r>
              <a:rPr lang="en-US" dirty="0" smtClean="0"/>
              <a:t>Assimilation may involve either a quick or gradual change depending on circumstances.  </a:t>
            </a:r>
          </a:p>
          <a:p>
            <a:r>
              <a:rPr lang="en-US" dirty="0" smtClean="0"/>
              <a:t>Whether or not it is desirable for an immigrant group to assimilate is often disputed by both members of the group and those of the dominant society.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04800"/>
            <a:ext cx="7772400" cy="4572000"/>
          </a:xfrm>
        </p:spPr>
        <p:txBody>
          <a:bodyPr/>
          <a:lstStyle/>
          <a:p>
            <a:r>
              <a:rPr lang="en-US" b="1" u="sng" dirty="0" smtClean="0">
                <a:solidFill>
                  <a:srgbClr val="FFC000"/>
                </a:solidFill>
              </a:rPr>
              <a:t>Tenements</a:t>
            </a:r>
            <a:r>
              <a:rPr lang="en-US" dirty="0" smtClean="0"/>
              <a:t>- Also called tenement house; a run-down and often overcrowded apartment house, especially in a poor section of a large city.</a:t>
            </a:r>
          </a:p>
          <a:p>
            <a:endParaRPr lang="en-US" dirty="0"/>
          </a:p>
        </p:txBody>
      </p:sp>
      <p:sp>
        <p:nvSpPr>
          <p:cNvPr id="11266" name="AutoShape 2" descr="data:image/jpeg;base64,/9j/4AAQSkZJRgABAQAAAQABAAD/2wCEAAkGBhQSERUTExQWFRUWGR4aGBcYFx4cGhseIBsbHxwZGRgbICYfHh8lGh0cHy8gIycpLCwsHh4xNTAqNSYrLCkBCQoKDgwOGg8PGiwkHyQsLCwsLCwsLCwsKSwsLCwsLCwsLCwsLCwsLCwsLCwsLCwsLCwsLCwsLCwsLCwsLCwsLP/AABEIAMIBAwMBIgACEQEDEQH/xAAbAAACAgMBAAAAAAAAAAAAAAAFBgMEAAIHAf/EAE0QAAIBAgQDBQMJAwkGBAcAAAECEQMhAAQSMQVBUQYTImFxMoGRBxQjQqGxwdHwM1LhFSRTYnKSorLSFkOCg5PCNGNz8RdEVGTT4uP/xAAZAQADAQEBAAAAAAAAAAAAAAABAgMABAX/xAAjEQACAgICAwEBAQEBAAAAAAAAAQIRITESQQMyUWEigXET/9oADAMBAAIRAxEAPwDk/DOJmiG+jVi0e0AY32BBxDmmNSozAAajMCwE8gMdPPyV5q0Ll45+Jrb9UONa/Yz5sD3tegagE90lNmbnAMRp6TAxWkRzujmppVHgXtbb8RviwuQrFNHiImYvpn0646ZwPs784MPX7jUYRRR9odVZ7T5AnBvO9jMvRIV8xmqlQiRTpBdZ84CwB5kjGZqZx6n2frAGFa9jePj19MbL2frU/ECVaOun3SDjoeQ4R3uYqIFrulExUpionejoCQRJ5mJw68B7G5E/SpTLxKlapLaTzBR5AYen34FoPFnDK+UzEIoYkxfxTu3W/XAdeGOT7LfDHaO03Zmi71WUlL6UVKmlQbKCKa23uffhbPZ7SmtqlQoPrvUVEJHIEgE7cp9cB0FRYhU+F1dJXSYnaBM28pxIOzlT9xvfh9yHBqdZGq6j3a+0KdadI6srS3/tiwOzNGYCVKkiVguJHViVAA/V8b/geLEKp2frNp1y1rS2w6XxjdnCsFtCrIltcx7sNh+bqwpeHST+4z/Cpa3pbBvh/Zun3iH5uDfUhTSQYvaW9N8Y3FnNqnB6cAJVUkm8zHPa0Ys0uBr+/S9wn7sdT4vwg1Xpj5vqIUldQQgTF9yNl6cxhaz+fRCUVWLLYmiqheVpiTYgTscFWZx/RRrcMpwfpqW3JP4YnzHBEFIvoqKpA8ZpnSJIgz0Mx78PuQCui6VBQ2M6dQgGxAQAgweciD6YPZ/LDufqso0iA08xA3jA5UZQOQUeCqYioST+7SY/cMbjgdMfWeecUz5ciMOvFmIimi1MxUjUFpAlFtG4DMd97DlPIWuC1iPBUWrlnAmKpOhvPxgEe633YNurNw/REPBEPKsf+WfyxIvZpdwtWNogTO2xOrfyx0rNZ6mVP0gACyVRxqY/ug8gOo68sARks4ziqmQfu4ndtR85LBv8M+WMm3ozgl2KtHgMuqrRqszSAH8K7TuRHLF+t2fqDw/N0BvY1FAi1wfWcOFGrSPdvOmSAUYElfFFzF/ffrsRi/xThUspE87LTH4/fjcn2Hgjm1PhVzOXrghiDpkrufZYbjFocGUgRRdp5AgnbmNQjfDdnlCqVPeFlFl9knmBYfdv6wMB/wCQc+hNV8k2gdB4gPcxP2HDK3oRwQN/kY//AEtb+8MaDgw1XoOhj6zBZ35z9mGjKZ0FRJaItIZvQSBcfbGKWb4Jm8ySMpRNWPadrR5S8R6AHra043BACtw0galytYkXHikEjbnMTjyvwWpAY0EIJFqdQ95foMHkoZnLsKeYovRqAAgrJVgDygkG5uQbWti9QqEg92Kh08gukidvCbwOvlhXgKihTXhF4bL1k83cAfHlirmMgFJihXaLjSZUx5jB+tw+tXcJRptUcKWaQVjkAdUWkmLnbY741bJZnLkJXoNTnZ1LAGGM3DEE6YtbZsNxwDigCOCMq96cswUwfA4LQSNlAn3euJEyasQO5rj+14R8WIGGeh3bWBqgm53G9+e/mes4q5rJVahKUKTOwNwS3hAN7EhbmbzyG84CRnFCwOF0xbuK5udktvyIaMZgwez+e55VZ5+Bj9oaMZhv/JgGz/bWt82RAyBmkFgT3iqJvJPtRAn8bivlchms+jUkqLl8ubHTY1OuojxPuJLNF+ZxmTzoh0qKKblCaWkKBYeOZLFhaY9JN8e8Gz1QUQhrJl1kTUKSbtpBgvCjUbm1lM2wySMb8MqV8rSrZOprzJUCAQx7rfRpZQxO0gWiPWJmTM5yMmhOXepL16pDB3FpJmCRyAsNhsMGezSZhqrVtK61mlVLkjXDHSwidrRvYnmcQ8LzHfZrM5h67UQIpju9NwN7urGLLtG+Eq2P0Qr8ltHJgV6DVnrpGgah4mkco2ibTtODGSHENDVP5vT1nUQULPYBROlomFG3XBGjQM6kzDtpEk1W1KJ2IHhUHe/r1xvWVSISu9RuYFUbdSF5YSbGQu8c7ypppLJYnUdaiCAPIDmRzxX4R2JXiVV6uaZilIimqJ4QSBJuLgXFhEk32GCWYBD1Kmtl7tRIMNqtqiTMTIFsEOxvZ1GyqVHNWahLwteqqwT4YVGA9kDlgR+hkCOPdjcpkwvcEZfvFZWLVDBBAt4ybm+0THkML9StTFMB89SOrSrDvUgddje/LBT5UOFqlIdzqBp1abGXdi0LUOmWYm4YAeZxzymq1JpK5ZkY3DXXfSZ9ArT+OGWWLR2fJ8F4fTphRlQwAgtUolma27Mwkna+AFHJLTZX8WmTpVkq6YMwPFY2OKvZbtnlno1FrZSka9MaioppqZDcOAdxcTc8jsRilV7YUKRFXTUDQFJLJMSFmJIABjYYMgoJ1silRiYI0oB4KYAESZMv58vLFvg/bHKZSmlJUlmUEle7BY+K7eKZtEEyIUYV63bTLamcpqYr+0JuBEQGWmf0eeKfEvlLot3AAAFFNAI1MTDUyCZQfVDbdcCP6ZhjjvaHLZjMrNMp3rhJcKEnuzuQ03B3jkPXDLxEp3SpVcCnKg6gFUQZEmLXAiTvjl68fp185SqAFgaqW0k/UdD7QA5qROOnVOIqDTLpWALC5Gq8GxAYn7MLPY8S/wBl87Qy5rC4llgqjtI028Sg85MT1xv2i4lSrtRgPCsZLU3QeztqYC/lOF/Ocdr0Wc5dqelzJFSnUkQN5C8+nkOuI8vxvM1HU5lk0q2oLTpPckEXlZ229fTABWS3WOVqI4pEFtJIhX5CdzbDVR4wxUEZXMGQD7NPp51RgNV4irowCVLg3NNgOY5jFbKdrqwUKr5eFAA8DE2sJ+kGCmaSKWbqoGrl0ZHNQlVKamBJBAJQsBc9YvvgjnmlA+lhB5sxsbbe/FTL501KlV301GeCe7UBQVAAsztyHXExqMaIPc040iPFfbyTf34V5Yy0AzXVXBhgZWJDEW84IHLfpjpFPjrsARlMxe+1L/8ALhAq8TpTLIEBm4iPuX8cHMt8odKnTRNJYqAskqJgC8T0wRBZ4pTCVauqm6AOfDpDMoJkAhNX1YuCRfB3sXxLuy606dSprE6RpUjTafpCtoOBfGON0a1c1h3g1ASoRWFgFJJ1jov6OPch2po0KoqDXCzKhVvI/tn1nywzyANdtqlSrRGrK1UCMDrY0iAD4TOlyYuNhywl0yO8MJC6eZ0KSOQ3Gx8rDDZxP5QstWpPTcEB1IPiW0jeJ5b+7C6vG6KpKBqmkk3AWdwQSCY3bkcFvBkDKfaMZQ5isqwwplQBcTB0SeveMLeXngJn8tGUWporlmAKlnBBkEr4Z3IgbbnE3bLPirSGimV2ZpMyFBI2AA8UHzwCzHamoRSQ01KoFtJ8QEETPmq28sPF1sDQwJwCAgKuW+taoNVtyQLX5eeCXDOFUlqBqtKrpNoQ1J3vJsRI6mNsIbcT1al7oD0bzvA+zGuXzc1U+j8onmxA6chOBYDtadnMrH7KsPL53/8A0xmOR5jtNSpsU0a9NtUJfrup9MZili0W3ztbMaWrxTSlLMVPiAsCB/WaygfxjVctmK2uoIh/CgklVQjlIM2gfE4nzOap3pGsSKbFqxA91yLWnTbdi1jvjTI5pKjEI2ZNMQPoQ0KBsAIHKMI3SoKyM/ZXhHEmpftmpq24UBTYBZJMfVUARifIcEDVjlRVrBpMiG0Su/iWqAbjeP4a8U+UPuFUBc1SlYE01meoDOeX44C8J7e1O+1LSzJLGPDA1S5PiOmBJN+WJ9jHReG9hNLEVnapTYQULvB6SpYg+hOLf+y9Cj4aSlepVmBPTUQRMcvU9cBaPHs6QCtOnQDQAKoaq7HmfAQoW4F/icRcT7RZ2nTcvRptAMspILcvCNVrkcj78KxkWTR0UqlQVGuSwDEkb+Eddo54qNxarpH0xANgq67Ry9q3x9ML/EO0BpMpZMyA2yCoQBawChCeuID2kepCrlsy0mL1K4F+sKBHnjJMzYa7R0CMkajd49QaHjW31XVtME9ARjlVXhFZPYDwQJt5edsPtVqnippTTxGD43qEFSQYOowQftwDriszMEy4cAxIBYe+WmeeAk+hrSWQJw7L5mm6VqXhensYHnYjmCJEc5j0aKKpXT5xSVQpMOhcL3TkXW8SrT4d7WjcYoZXh2YNQBqC0wZ3pAYs5fhzZX+cUxqRiUr0iPCyhgJEDcG+1jeY1YfWGL+o2r5QFGGikLXJqr4fK2/66YEPwdbfSUL8zUH5euGCunzhFahSASQELQO8YmIYEmBaJ3npbFvLfJ/xFrCnRXylZHLYQcZRYGAchlAmkJVoEBw0jU/iUhgJRY5bb74dMt2kYlO9qUyAwJC06g5G8tY+nO+KPZ3gzpVNKoimzamgGGVivgNzFjIPkfLDHX4MKgAkUzrB1LYiFbZhGEl+lIoGcVy9LMv3mqp7IECg7dfTqf0be8M4WKTrUVapibfN3HKNzjKXYTM5ipU7rN6VpkKdYZiZk28VhEDGuZ+T/MUCj1c2XQuFKoGU3m8ljgqAOfQ1Uc79GG0OZNlCeLfmvLAxEYM30VUg8jl55zzbrPr92+X7JU0BEvf+v7+n6jAzJ/Jw9YNUGaZBrYadMxBjctjRRpMKZTPGlqmlWMx/uwNp/rYuLxKiiENURWuNLEA7mBGF+p2BFCrTFSs9VamoeyBBABHWcFsh2coojLp1aWaNVje8fE40lRo5QtZrNJdQwYBvZtEciDMm09MWv5NqGCLWH1qcEWEEF+gg4qcVy2mo6AQCBaZAHutvizwbsVTzlQgu9LSs/R6b3A8WoHrhkIzelwipeWBJ6tT6z+/5RgPWVGq92aiDcTqQD3nVp984aOK/JLSo0XrLXrOaY1aW0aSARMgKD7MnCyuUp/0a2jcnl78HRiVOyIj9sI6ipSj/ADfq3TGuZ4GKSO3eLzt3tPfpE39MH+BfJllc3TaqzVkbWQVR4UbRAKk4rdoewFLIaKlIuwYlW7xtUGxEWESNXwGDVgF6lVWsi/zYtIg/TAAnY27uBN7SfU4BZk0aLDvKDw0wBUUxBiJZRz6YYXy41kRAsw8ut/txHX4ElaxBYs0LDlfEwhRKgwNRFsBJBYuNxXLcqNXf+kQYJZOmrIKi0GJ0yPpZ8jPgsRhqr/JK3dEIPGBYmsSCRG6lOfrzOF+lw9WQMCVM+LxEWgyxHUKL+mG4ULYEr9katRi6rpDGQI1R79N8Zi62VLEla9ampNlFVrDlz5i8cpx7h6X0GRk4R2EC5cuUpPIBIIENBPiJ3PONvUScG+zGRoGnrpKqIxPhkWIs0zF5GEPMdtaneilTq5q94ZU1DVyOmSAAZjf2QfJz4NwmnSp1cw10ILBGUGCOh6Gw88CbXQIl7hvDlzOfqPAZKChF6ajufdB+IwxcQppSC6yEBbnYW8X3gfHALsB2XSrlu/q6y1V2aBUdViYHhVgOU4M5vJZfKsWWnBgDckksTzY8gJ9+FtpUGslmkwPimRpEEbXvI92nAriyCERoClpJLQIF9z/W04tU+Iq7aApvJJMQIIEHST1A35YqZqlTeowqAMqJMEAi8kkgyNgMQZZFPg1DvM7WYXFNAoPLxET/AJT8cHOLCKUE+0QN7xMn7Acc74XxHI6qzZkFn1+z3bsAoH9URvqxb4rn8r82rPkqIp1KdJ2190FPsmIJEm948hivKo0Tq2SZfiSa3CuGIJIG9iC5/wAWv4YOdiszSp5UaqlMM7sxDOoIuBcbiy9OYxz1O0tR6bHvHDFRAsNJIg2A3DhsHfk74stUPTzDF6inV46lT2SEII0kCFDAEXIPOCIMFWgyYydrOJBzS7shwgYnuyWMkqAPCN97euA3DKLimvgIkkkEN9abER54nznEaVViURqSqsQ5YBjJJYSxtEb3ttihrokeJlnn4x082nCS2PF4KvDOGVspmUC0Xq5ZqgYAA/RlWmYiwMD1BHMGepUu0NHSA4eQBtTZgD/agc8ckz1bKOyJVqqlL/ePTddYH9WLzIHXfA3hHavK5dnpljUClgr6PaAclTe4kNz6dIw6prIj2PeWqxmpIMN3pg7iaisJ6SL3wRzLlSpRNbEzBYgbH60EfZjmHZPtBRGdDsYBp1FvYT3oZd9/CTjo+X49QqVERagJ3gTOx92Iz2Viwx2e4mab5gChVqyyn6MKQPDsdTLfG/aXiheiB82rUwHQ637vSIPPTUJ8tsCRxiple+enS7/vHUBO8RLROvU3nKx54iftHXzK1EOXGXA0lScxSYt4hKkAiLSfs54dUTey22azOqAlACbTUedPWAkA+/44ucK4rUQVETLNVAqsdS1Kai8GIZgfsxqnE6Y/3lMf8xft8WA9XjNek7dycsyO2olqqC8AW8YtbCw2NMJ8ez9RzRLZc0gKo8RqK+4NtK+nXliThYcM4qFC1jKAgRfkSTNuuAOa4tXqrpq1MsACrALUSdQnnrNvzwRTjNLX4XVmK7J4yL8wm2+564M2jQA3aehFYGJke/f8jiXsNWrU640BKjOCAGYoNpMtpYzbpj3jlZajKZqKepptFx035Yj4NmUoVqbmoulGEzIaOfhg/ffGTBJHQs787qUnTucv4lK/t35gj+hxx6ujkiGjaZA333Pwx1r/AG9yf9J/hP5Y5vnu6NVytVNLMxUFKuxZiJAToQMFPAow/J5mq8PTRqcwGJqBuVrBYje+CHa9q9TLuGbLMEhyE1a4B8REsfqk8tsJeXzQoyRWKggj6OnVU3HXQJE8seN2travHVpFWs4WhVkqbMJNgSJG2MpJM1A2qrAhi0jVp2FtxHpqjfHozDI6NBAXxf8AEPZJ9JJ9wxJVakKbEs9SL6VpuCYAsGIIBJ5kH0xBneInuy4y1QHTKzVQj7Ev8Rg2YYc321zlTMPRo5iiBTRCzJRkanGoLDlzIBA3F9XTCBnM9WNetSZ5W5dgigEsZgLptJnyjAjgvaZ8uKsLL1DqJJiDBvHO5mMR0u0cM7lIZiJjYACFEEcgB674pyQtBoGp/SR/wr/oxmBDdrDNkH+H/RjMbAMlZeIOj96B9LUnXfk3unxX+zDPR45m6lFaAkKFAIFNmJA6tabjHtDNPqjTSsJO5ANoE+pvHQ4JP2kqhDdFDKZ8JBUQQbardNsSbCW+G9quJhEo0ncKqhVC5QWAFp1D9XxFxI5ytpbNPXCTJ1IFmF6LN9ItaMUeznHHphmSug1AAahqNuQEyJk8sdF7IZirVpmpUIImFXSARFjtPOPhgbGA/ZHhrqruKhBOlSdG8KCY1CwlvPE9N6rNUJemylmUalMkAaTOlkHLlywdztbSHc8pPwG2EzNZv5tTUVasMQbKoL7Ha0x/HCNlUiH5zGs9zlrbwpJN4nxMefnjV8zUqrVpKaCq1Ng3dopMEEfjuD+GAC8VqswVde/9Hcif3ZiQPM78sHaFEV6THW1pkQQRaIIBkHnjMyQmZbirpqdTM3EKky4VmEaeT6h5fZiiOKVlrjMUwwqKZErINzqBAAlSDERti5U4YlPwozk9ANv7XLA0ZZ9QgHmTBEx64PJmcRg4rmNapmKIPd1ZUjnSf61MiNpIImZGBlfhrIx0gtqgwGYBfUyJHT4csTZDPig5kEUKmkVUNyDPhqCwFiOmxO+D3GcqAljq1EXmQQRNvUCR6DBbxaAoq6YiVsnBgsLchLR78QLQHMn3CcMFThVjAGn99jFvwOPclw4O8UmpuQPZ1TtG1vwwqbGcVao07NZdUzNJliqDqBWIPsnkcdPzFKjFEmmimfrBf3TaNpvt5YTez3DR85pnQQRq8J29k8wMOPFKKp3ZcQoJMDc22HK+wwrbHjFIh4pw9WJZKqKkbaWIm8my2BHTaMV6HDFlZriJBZdLCdvK22wiJPvr8dqkU9VQ0svT+ohUNUaCLbTPoLYpdn8+Xb6CrSd2voenDGOhYSTzgE4PQO6Hhc1ltRJ0yYg6TvA8sUM69EuXBTSYnxMPI7LAxY4bm1amxdQj05LLaw6zG36jqD4tmW7ouxWjSNhqUF3mTIAB5chePLGTC0mWaL05USrGQb6pImRYACIt8cGaPEkNVFHNW67aZv8ADHPODcbptUYDMmmeRZJU+RsQPVow8ZDiBVkSsoVraWXZpkExyN9j1xmLH6Tdo1JphhsCNpJ5jyPPC2c5UUxpDKN5MDzF+eGfj1SaD3na/vB2mMJ71akBaf1/O0je3p9xw8RJEFfjiqwVlupmxtHMEg3Ex/GcW8vxLWg0qNwZ22kRB9cC+NtRoLpd6lStMmDYeV+cHlJ9Jx7w2vl6wApu9OoFghjKk/E/Ax6YYQLVMw5U+FSDbeeUEXAGF6vSRWhlPwtFuen0Hw6CCtSq8d2BDm0xa/PAni6UqfhWm9esbkiY5clvtyG1r4IC9wtyV0oNzNwefOQMW8xVc0xTYkCbzyBE2B9eeAfC85ROlClShVWxMm/SQYI94jzwcfUHIqEDw3bkSDa3KxwDCXnOFt3z6FlZ57xEen69cVfmpmCDh0q0FqEKGGncnmdhGFvO8VRamlKOoLvMyfMgA/bPu2wwCg3A6k2WRjMGV4nlyJNGoCdwGt94+7GY2DWNuT7ItBOtQCRaTsBEeyTsT8TjTs/8nFLiBq16utRqCKKZAB0qJNwfIe7DBxfjNNMtUCsZIgCCIn+E4K9juOpRylKmMvmnaJYrRsWYliQSRIk74KrsVgN/kny2Vem9Iv3haxdtQAAM+EATyEnYkYL0uCpl6JLVswFUFiEMKIvYAT9uL+d493tQTRr09I0gOgBliJY6WIAgL9uJuJ6XolTqhiF90/kMJJ/B4oT+M9sqBpFELSYEsCq7ixLRuLYD5qpUZkpZPTVzNb2qtjptfSSLAC5J2EWk2IcS7Mo9elTXUAJqG5m3Kffz6YJ9iczlqGerNWqpTCoVTW9ySwBid7Jy64SNN5Ku4oG5T5Kc3T+nOcHeG5XQxWd4LFvtK+7A7ifH6cKaRIqxpqeBouPIHYzGOr8W7V5M0KgpVVZyhChQxkwQLxHxxzdOFUBUWRZ10TOzC4O/PxD+7hpJdCRsXH4c1dky+W1LqE1GKMDb2mvBNuUibCd5Pp8jlEJK1M13ke0VpaZ5+HUGi/Jp88WOE5qlQz1UlXOmmVUIjvclJnSDAgHe2GVu2ChWhK+zf/K1o63JiNt/XFIwXGxZyd0cmr5sa1Vk1EeFpkB5BG48r25zjMjm9KLQqAkAzR3JjxTTLEXi/wDC2DiZFRUQizaZNtzbnztONONcN73u1DaSNTIbSCdj8ffiKaRZxbPOF9nzn6hRg4RAGKgqDuQIa4DGGk7wBgtxL5NqNKmzpTqIyAuGNbV7N4Kkc+oIIxZ+TvjyI9UVKVWpXJRGSmB7SliTBYAgk+YkYbe0HHGbL1l+Z5lZpv4mFIKs/WMVCYHkDiySSItt5Zzbh+bqNmFVKfjVSNREg2BmFI5E3O22CfEc3XRqRqU1aX8ICFYIBJMgtsQBBF59+L+SzSjOhbSUG29pBiPVcEuM56mtWkXZVgmNUC5EDfnfHO8F0rKHB+ylPiFWpWzC6tOlRTk6djuLExG20ljucT8f+TnL0qTVaNPunpw0qSJgje/vB3Bg48y/bD5i9WaYYVKigEvp8Xi8MBGO1+WNM58qAzKNRWkk1VcD6R+Sksb0QJABMEicWTVEJbBdermWaO7BlI9ip4gescjE/ji9w/hnz7MIuZRYRGIQKyg3X2gd/MeS7xi1X7QUKPdh3htAMEE2iOQ9cWeH59mzNOplgjlldR3hZVsPFspaQRtGJx2Vkv5sJZ75OsrUTT3CKeTIoVgeoZYOEKq2YWipX2aZUagviW4nS02ibWtbHUPnuf8A3coP+Kqf+0YRlzoppVp1B4i7qQisRIMWMWE7TGKeTRPxq3RB/J2ZYOrV2bkfHYyBO6DAP+Q3X2Xhg8e3y8V4IAgxh2yVPdixBIEAje3Kf1fC9nJR2MEwT1v6dcTiyko0O3yY8JTuajFVNXXDPALEQpAkcpJ2xJ8onZSk1A5gIBVplfGBBKlgCDG+832IwI7BcQqnv+6qLSUAM2ulrJuVtDrHIc5kYv8AGe0Bq0KlM5oHWpEfNSAbWvrJHrBjFYtkTnf8kPp7xXckTzE+m3K+H/5NMnC1QwlwVJYxqIIMSQBtH24Ts9VNGUC6jJB0xB87wQCCDJ+zBjsNWqPVCCq9AspBKhCTpgwdasOuwm2AsMLGv5QezVOtlHq6AalHxq0eKARqE9Cs2xy5uA6lWqWlQYYMWMBjExbYjrjq2f4PWZWU53MEMCpGmjFxF/osc0yVRghp6QxMo14KxYna9wT7vPDtYAmQZvswo0aDu1yJHIgXB+zFvgPYSnX1sTGklLrPisWPtdNIv/Wx7mswTQ8J8cW9Ry+PPFrsl2gTK0KhzJKgDX4ZYk/WmJgkxcwJ540DSLf/AMIqRuKhHl3Y/PGYAn5Ta7+IUBB2h6sfYuMxXAh52hq2XLtVBC3ZiwliR0Ata3nOLNHt3Up1AneFADAAVCukaY0nznbCHX7M131ValhuxaqOQ52OLGS7BvUAZQjA7HvD/oxzWymK0dj4XxlSpNWqhJMklo2AHlzEYt5rPpU092ysLnwkR05Y5zwrsHVct3j000wB7Tk7+axFuWGTs9w35srpOoljJiJ2HOeQ64WTGgjbN5fXXd1qvT7oANoi4jUQSZ64H9jO2SZZ8wWpM71HFwygAKNr39onEFLtCAlTUh0uzam1qogkjfSeVsUKPEMlTuEFzJnMzf3U8CDSyP5L0N/HvlM75HywolSyai3eTAF9oFzEY5tkOMHMAHTvJE1GMEEWgWEeE264OJxqhUq66VDW4Hiiq5tYR7ER/HCM2cNB4FPaxGs7oShYwBEraPKfLDKWSfHA08J7TVRmHQaaZazODJa9rGLXnykYY81xCuUYHMapEFdO/lGrzxzGvx0ColRKYVlMmGJ1DmDJtI+4dMEs5x1lIIZmVrqdX2ESNsVU8CONsaqWX01HI0luopwSeeosfLEVQk5lUbRZZDMgJBnkWNtpwlZvi9YgFajAHbxE7RI3xA/F61xrJIv7TdOgbz+zEb/S1/gx8R7UNQZu7YCoHBnu4lYmdYPtA4IJ2wr1VdVru1ms0FSJ8Mg9QRPrhCfirNuFb+0CfvbElDjlVRA08hdegAHPoBh+ROjofZLiJq5p+8glVBDAXIdQYMcpGHWrTpu6SAYDGIHQWvzgnHKuweaY5hg0fs1ERGxgfYTht4xk2qGkNW2ow0EfV9kkWP4YhJ5OmHqLPb/jDJWFMiVDioLxLCRMxtBjC5kOOaaiFFKkagt9XtgqeQ64cuOFZCO5OkADwAgDlERaRHrA6SDRaaPOpiQfCVU+7nv/AB3jBsnxyda4ZRHdJq0htMENAIPQzgD2w4/81VHUEliRKEAp7JlTpYXErcbE4gy3zllRvnNRQyyLg8wJkeUdd8T8XyNYUwTUNSTszN08sBMdppC0PlOqWOmuSBtrEN5n6KfOxGDvYzjjZkVg1Nl2u27E6pMhVv6DnzwORHkCE8hqa4tz9+CXCcizEyxUbDu3b0NycERbGfhVImmsWJWL8ot9488AuJ5c6nkExB23tfFzg9QrTVZJgkSx3Mm8kdPvxU4jUbUwIHsket+tumNF5HmsM8fvaLNUUPAUMLESVZWAItIt8RgC3aytMDKj+4fxY4mOQDrY3gEbe8YpjKi1t+cG1+eKWQaD2To1axZqgAmLDTsBAsSIsBiOrw2qjE02CNe4qIpE9IaR5xilkeHrBJGrdYgfHriXMZZVKytyADyPPp+jjWY2KZwgTmFEb6syu8nzxtkcq6mXrUZ3J70EGfv2+/AzNViCyhVWDvqNwOtukforql4bXBcK6ppg9d+nkJt6mOsHkzUX0YRUUMrjVMoZ3vBMb729MJvariRP0AMAAs0f4VP+b4c8Nec0ioNIADKfSRf88KPajKw6uRAaFJ8gcNFgYfpdqcuihQQAoAAvyGMwkvSWTcYzB5yEpBCvxjMEgQZ2A8VrXIBxbyfF8zSeUHiaLQYJ9CYmLemJE7F8WIEZZh70Hxlr+/BTsz2fzFJq/wA4TRUBVFBAJlrzIm23PnibTGVDh2JzFerSNSvHjusCIEWmTbr78b5qo6Une5sY8zsPW8b4B5vMBFqinUrTR6wEYyABKtqj0GA3Ee1GZCDvNGnUoAAIJuDYmwiPfhJZKxdBuqyUqGgaXY2KqZI9T8cBnHPSdoIJF778v0cCsz2gVDrOWoksTJPjM9bfjjz/AGv/APtaX/RbGUaQJT5O2MPDuJ0qasp06y3VDO8WnqemFHP5Q97ULlV1GbmIB6DlgrluIP4WWjRBN/ZIInygxbnihxXiFbT3jBJ8lMwMCshvADqcOUf7xD6fr9fddyaKV7osGk6kjcHpfqL/ABxoeMV+Sx/yxjRs9We7GIiJWL9RHPDK1sSwxwzhw7tpJjUbxtbflijmqSaqkkLJIAjoI5bfxxIXaoofUy/vKALGOhjcbeuNIqGdwRY6lnym1p/XLAcSnP8AAT8xPUfBv9OJKeTIIvYH91vyxMmYzPINHpibJ1cz3iTqW/l9xtg0yWA52fIOZFT2RoiGtsw5YdszW1BWB1d2CSFu0eHlzwkcLytZqjCoWAsdUxvIg6AZmR8MEauRrU2Tui51agxDEnwgWhgBzF788I0XUmugzn8qtTxtSzAIEWpwDuZM+v2RzOKOW4dTJg0c0ST+6vlbn099pmBA/PJn3colSowAGoNU0xvbw2xAOCcR/e2/85sNwfQjn9H7LVDKUzRqpYgO8cr3mZOIeM5qozGklJ/CQda6TIja5H6GFzK0M09OmTUqsAQD4xG1wJk26G2POKcFrrRc95VAvY1LTaJUQTsMBJJjttxLTZWsW/Z1fiv+ozizk2rUSW7p2JGzMnxthUPZjOHeonxbE/D+z1ZKwWo48YMaWYDcSG+zDuLrJFSV4HzLZlEV+8KoSdRXUBExMSbiZH5bYDcZ43SRhBLC0eIHzjy54HUOzLTUFUgkXG7HaIkkWET78W812UTRq2MWhAP0MIqKysp8PzZrErTamLT4nC7mI5ycWF4b4gprUAWBP7Y8o3gDrim/ZxSS0iIEAryueRjFKl2TLDV3zCeQVbeU4qlyIt0H0ygEfznL7f0jHb34p5rjFEgKaylg0agCViYkCbiL7/lgVV7OGkQxqM14ggRcGD8cG6XZ6m1HWDcDbSvv5YzjRk7NPoBf54h9KRPOefnjc18qBfNT6UVn0uMU8/2XpPUAlgAv1THPyEYrVOxdGN2/vHDKNgcqJeK8Soqy905q3UiU0ielgJkEYFZ/M1Kiw1MgC8xBECd8G8nw5auXeZ1AHnawmY9QcSNmMuTd6ek7jmJF1gDkZ/jgBFynVoQJNef7C4zBT5sh2AI6y354zGAdwpav3ThLevNVqh5u9T3L4U/yjFXgXa/O16DMHyoNMeIFKhaIsZ1gGfTfEXG6vdUakHZFpi3PnB35E+84fy4EgUODUi9Ivvrcm4i0/mov54m4plQ1WikWVSx6EmPToeWLfBqJWlTFhCz8T7+mKlbPn52S1Ivssj2VgAkkn1PI7Y5ZbO7x4QH7hWzbSAQgj7h/2nBcU6YHsj4HC/wzijirVZaLVNTbggAc426nBRuK1m8Jy5QN4dWuYm0xGOmOInHLLDVHLhcuDMHT5epF/M8sKPaJJWgm8tB+K729b4s8YrVBmHTSzgfswCg8OzWIvcTe8YGcaGiqggyFBK+G1iTJUAc/PEUs2Wk/5otnIGNvuwNzeVhmGxAFh6E4vJnnVVXTEKB7cbDyGICuvU5GozBGsgAR1i/TFfJXGifj9rBSZ8goxVQAAGIJMiwDERaPuPpg6zA0Z3N9tuWBlHJ1e8GnQBcAd4AYuSAfMWg/xxrVFSjqpORpKllAeRY2gg+64B2xNZwUtq2M3CuEBqSGPqjkOnniPN8PCVKJ/wDMHTkCeQGBPDu07F1orpmCCS1SAVEwIYTa2C9PLVXqUi6Du9RuBUAMC41M0H0F8Wk1RGKyeZjMOlZ1Xu4ZROsMQb2Agg9T6DF3g2aqNWRagpkBWgU1I0zFjJO4g8sDspQzDoFUUyV1ICxYkaWgE3gxpFjvI6YJ8MyOcUx9Bqi5Ov6xubHTY2hYF59eTWDq27LNDLucxVAgGFn7cFF4fU6j7cCGNUZqr3TKkKuolNX4gDF2cyTAzCE84pKff7Rx0wf8nNNf0zfs7RJoSNNn5+RHwxY4+pbLufDAU3HWRbAnhVGrUywSnUQMKjFpWZ22HIE8+WLVLL1+4q97VRgUYae6CHlHKdgbemOd+x0x9Dehkyygzvipm8tozFDVcao8rwd8TZHJ1TSQ/O3EqDAppawt7JOKHFMu1NqLtXqVQKg8LKsCxvZR0x1N4ORbD3cxXAMXWRE8iPwxYzVCwvyiPdtOKFLKPTzCl6pqawyiUCxEmBpHOBzNwbAWBDPkhdog77z645Fs7ZaACrDlZsIMEee3PG3BisujECGMTbFfitMkqA7ITuUsem3Ta22A+YMVtyRAm+5jc+eOiLpnLJB7tEidyxUgkQRB6GcQ8EEJe6tNuW8YF8URdBgQbczjzhlCnVQd5cja/UCfjce89cNPIsQxm6SqymYUHSTIA2MX92NKmZoDerT/AL4/PFarkKa03AHhN2kggwZkiPdJ8ugxLU4PQUL4C2pQwKqsQfMsPuwYs0kUuF5lBUqAMCskypkddx6tiic8iWVwRsulhuZjbkRcHaxxeGRFFhVA8LNoZSB038LEXUt/dwQVaasfCniGxXyg8uY39MK9hQGpZ6nA+kB9Db3YzEmf4PSaozHcnGYASnwdBTzlOmCwGgNUbVAiJKnyNsNTo7qRUyq1V1FhqqAGSOkHlhIydFqIOimVM6TMG52FyfsxcGQr/vWJidZ/Hl54DlexUN3Dc5qRCKYURZQbKBa23lfA6nXPzerUmNWo/wB4wPLY40HF0pUWilWCqhE+HkOsYFJ2kyhTuiauiwN0B6i4m1t8Sas6eaqkQ8B7Zpl0K91rJYknVG5/snlg7wztiM1VSitEKSZkvNlvtpHSML6nhXSv/wBRf9OMbi+RoqzZYVFq6GCs1SYsfIXn34fkyNIMcTRqztEKQ4iOVgedz7RwB7QVz85cAzAKzvyC/hgFT4q7ElqzrtsTvFouPj6YgGbJeXZipmSD4iJ/rSJ9cMlQG7GpeMVJnV/h6e/F2g80gzLJYkyR1MROFrL5ikRc1R6Ov+nElTiFJRANc/8AGoHr7OM1aDF8XYfFaLSAb2JPn+r4zjj66AAu4ddFvLYHodt8LLcSpCw77/qD/RiI8XQcqnvf/wDXCqFFJeS1RVz+UZakqCLsdrqRuD0gg47P2Wy4qcLysgagjsR6uepsQIPwxxmtxiSAmoA76mm/K8DG9Pi8MJkrPW8c+XTD4Jp0dJ4PO4hLtJmPrbkwb7dPTBvLwSCHMQBI2Jkcx+OOZ8F7YCmmlqeu5vqYW5SADzwYp9v2BQLlx4re28i07Rewm2IuNuy0ZpKhhzddaNXMPVcojoqBmVtJJKsLgE/VIxRyPHstrKpmVDONClFedRIiNSRv1wK4l2vGYpinUywb1BMRMfW9L+vS4jJ51AxIylMFTaATEDUJ8VuX29MMm0TaTZ0vg2RqUkdWLD6QwzLGqwvsAZ8rYvV4ak4J+qeYnY/q+ECr26raCwoqwBAOpbCSB++ZO3lfEh7aVRP0CRb6iidrGWPnfnbbC12x1JJUMGQJ7qmQJ8Mfr4YrccY9zcQQ4P2xv78DP9u8wo8OXQAAG6raY+G+Ix25zTgnu0gD91B03kG3664s52qI8aY6PWQii6kESOYO/h5eZPwxZrspRh4YI6DCNle12YLomlUQulwqSAzCfqeZwxCpmCfbcWP1AOR5+vliNFuRQzhXwm1jePvMD7sA+KqzOSqOfRCfTbywwNma3d1NdRgQjEGQBqCyI8Zm42Iwr1+OZkIScyAdQBhrRB5T9v2Xw6ZNolq5esyrFCsev0RwR4DwyqqNroVLiBKkHcn8eeF2pxjMG3zsm8QGPxsdvzxrSeuxANeoZOm2o/r3YNi0O6ZSppK9y9xF9I5euKNA5tUp0u4pEU0Chncg7k30tFiT7owrNw6qwEvUMkj2SLjqYuZ+7GrcMfwse8g+QF722HxwL+BGbiFPMuAhGVRSQTFQ6hAYD2nI2Y8sWHACjVWy6kczWG+EinwlvFOq/RlE77id4t/74vVOzdQ7KwuCCXFuhsTfzGGv6Bh19M/+Ly3/AFB+WMwJfsXBMgf9T+GPMEw6twTKshjVtP7RvzwnZDJaswi6XGliWJmABcb25R5487J5GvVqo3jWmDJPeFgY5RscPnFStNB0O59Nz9uEZorIC43kEGWIXws5C3vubn4A4Cns2oEtUMgnZRBjyva5xb7RcSK90EUuSSdIU2MDeQOvLFGrla7preoKY5BAJ57k/hiVnTwT6B6Ggx0isbkC6gc/MYM1eySGwdzAvKgfhhWq5VmqAAkaYg+7f7ZwXo8bzNJCGiqsRJsROx88G0JxxbQr1qXj0hbiQZ9TG3lGNs5Q07mOVsWjXqd6W06QxEzFoicD6rMx8RJJ/Lyw5KibLqKggtHp1+/GNSXYEyNvPy5fqcRZZYMj4Ys5bxOFKyTsQb+/4YzfwKRSNEY87nBPM5cICdJLTEHFOpTJ9q0W0jlhbH4lM4mTLyMaNTxZy9B5sduWC2KkFezGSUtUDgmNOxjr/DDKnB6cr7YiYhhzBETHmPPAvstQbvHLrDNBv5bRg3xPMV1qBEpqw0yHJEAxtE3sPfhHstGuOjTM8Epouo69KqxMEzbYAefTzwP4e2XLouitNQ2YkgdJsZ5R7sRZuizyajsx6TAHuFsQ0QhhG0sFiAHvz5Azb9TvjKSDKDVY2N7cBpAQRaDbW0ctxN7icV6XBaTTCsZsZdzf3e7e2B65NlWaNQyRZKnjW42BNweUjqMQZZ81VhTopiLlSdUWtBtO2N/oUqw0WeN5OhRQt3csIsXN9rDxH9DFLhOYSpUFOpRSmpWZLfZ69Ma5/hlGkpLmWP1nbf0nf3YopUoVXUM6NuBeN46gfj63wVLArg7Q2Z7hVBU1CmtttIvIMj3fww4PXIFvt/XnjnWZyFRE00KrAESEeWW94WZI92H3htVjQptFzTX/ACi/LAsLQCzGWDGpYm8+X6vgVxMot5VRY8hHuwy5hzrKgEA7ybfZhPHB01P3pLnlNgBJ84MdT0xVaIPYu8RzLlyadQld5gj+GC3COLaFXvGbVOokgx5QfTEfH+OZbQUQ6mkXQSNr3ax9wxLw7tPliFV5WwUhlkH1a/xIGNkUY/naMpIdTLSIM774C5/Nq8U0BdpNlvGxjl543q8BoVXLAECR7JgGfT8MWPn1HKU5KnShMBROqR1PPe5wbMKVTh1VWAOuSfZ1R7vhhoXjBFMJUoulgNQuLdT6dMLub7WM9RXWgAFNpLH4kQMHOE9sVrHuzSKuR1lTY7zBHPrOMAN0+0WWIBNRJ898ZgZ/J9M30rf+qMZjGD/CeJ9ynd92TpJlgIB5TAEcjjzO8QNaWRYgECep5/oHB/LpppqJFhv7sc245mcz85qaKkAuQu0wPf5HfGl8NF07J+L8URK8O0QoAmd9zsLYW+LZ7MVnNNCdA2VBG/MxeffjVs1UdjqEwbmG9CZFsdC+TPh+pK1U7s8fAfm2BCKeAzm9nMqfBcwDKrUB8g2DeTzIbu6bue8JUHwnmwm4/q2/V+yZygEpu37qk/AE44fWzFQOCqiQbWbp52+zDSikLCbZpns8o1i5MHlzM3n34CFScE847lSWWBIH1hccr+mLPBuFNWbSguBJn3ficLFBlJgWmrKReAd8XqFQB5USPeI+z88FONcCeioZo3gQfU9PLAyhVqlWQKCG3Om/uOM6Rotsv5hQoBaLbwJJ8ref4YGcRrkgBee9t+kHfbEqh1OgJ4vMXjy54lFI60FQENP59cCMeh5yewS2UbfF3hdcox1yRHSTMj4c8HWy1jA/QwP+atrOgX0zEE2nywWiabGfghFRlZZjTzHqLg4LcZzCUwrNMGwgE8jvHKMKeWzeZpxoXwxbwn7vU7+eJ8zxPNkKrnw8hoPSZ3GJ0i6bqgV2qZnqjTqKFQQIjkJMeZkycBPmr/uH4YdKKF3GuJ0DlHpY+WLo4cPL4YqkuiLbvIJ7M8QNKie97xgHBCgagI68xPw3wyZvNCnSpsFdu8HJBI9kwQD+r4Xs1RaWVeRuIBmw64kp0s06KC5Zfqjwbnbn+GJyqysOVAbinDWrV3aWgmQGuQDcL7sQnsyY3wz5fKFXZW9oRO3n0ti782tiqSItsCcJzrUaKrpZzLfXiOUCduthzw/cJ4ki5dAwgxBE3FzbphD+YvU1qjaYY8yNyegJxWpcNZl8bywOncmR5XBj88TdWVi2kOHEe0dFKl9QkbwYwtZ7iDV3ZVKNTNrg6oO4ges4rHglNyRrnTAFpseY8W0/acXMt2XV38JGgWPhO43sG3m2G6wK3bK/Dux6uobeca8V7KCkmsDYg4aeBM/d6QQNLEez5nzxNxvKu1JgTNjaB09MVUVRGxXy+a0FS1Y6YjR4ekDzN8QZitTqOfpWYE2VojcmI8rYL8C4QlenqYnULEAL0B5gzi3R7P09OxmCIBi4kCwAHIYmOYvZgRtgJxThQo1UMWaQfv8AunDbw2irU0YhLqNwOnngf2pyY7sFdMqwPhj37eWLtWiSeRQqpTBI7tvt/E4zDxw3h9JqSEopMXPmLH7cZiNFcDNWW/8Aw/njmufc/Oat9nMeV12+J+JxmMwHtGRHlh4X/wDTb7sPfyaD+Z/8x/vx7jMHw7Y/n0g/2g/8LW/9N/8AKccQpH+cH9fVGPcZg+XaF8On/hc48v0Q/tH7jgp2eoKXYlRv0H7iYzGYEdC+TZB2spgU0gAXXYeT4EcNQFthz+448xmJ+Qr4dGccENQi0i8W5riJ71482+44zGYy0gz0whS/Zj+z+OIdP7fyQEeR1rcYzGYoyKG/MINAsOY93itgVUaWve4/yjGYzHK9s9Hx+plD9uf7P5YLcse4zHTDRweT2YLoj6Wp7vwwTAunoMZjMQn7HZ4fRFd//E1PRfuxbI8Jx5jMdC0cc9sp8EH0lf8AXTENVB3iWFwJ8/DN/fjMZiT9mWXoVMr+2TzEnzOmZPW5Jwe7OmaJnq33nHmMw5I0yDkGrBI+kbb3YqcTztSD43/vHGYzHTDRN7J+xv7Op6j/ALsXcn7bf2z9+MxmIdjLRWoZRI9hbk/VHU4pdqMjTGWdhTQG1woB3HOMZjMUJdlbJVDoFzz5+ZxmMxmIP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http://api.ning.com/files/C*4XZ0-O0PmSXJtHAY4Uef5qfYoJgrtNYvhKjypZ5Q97eQWSzxL-hII-jegainCFvSD48oZl5kfiN4UuNuDDpZjjuTgbBD6v/TenementBldgNYC.jpg"/>
          <p:cNvPicPr>
            <a:picLocks noChangeAspect="1" noChangeArrowheads="1"/>
          </p:cNvPicPr>
          <p:nvPr/>
        </p:nvPicPr>
        <p:blipFill>
          <a:blip r:embed="rId2" cstate="print"/>
          <a:srcRect/>
          <a:stretch>
            <a:fillRect/>
          </a:stretch>
        </p:blipFill>
        <p:spPr bwMode="auto">
          <a:xfrm>
            <a:off x="5334000" y="1752600"/>
            <a:ext cx="3128283" cy="2095501"/>
          </a:xfrm>
          <a:prstGeom prst="rect">
            <a:avLst/>
          </a:prstGeom>
          <a:noFill/>
        </p:spPr>
      </p:pic>
      <p:pic>
        <p:nvPicPr>
          <p:cNvPr id="11270" name="Picture 6" descr="https://encrypted-tbn1.gstatic.com/images?q=tbn:ANd9GcTTotNG9O5AUNbNd95RvHrZy-GNYrECz0DqzbZ13v1_Z1BGhz_2"/>
          <p:cNvPicPr>
            <a:picLocks noChangeAspect="1" noChangeArrowheads="1"/>
          </p:cNvPicPr>
          <p:nvPr/>
        </p:nvPicPr>
        <p:blipFill>
          <a:blip r:embed="rId3" cstate="print"/>
          <a:srcRect/>
          <a:stretch>
            <a:fillRect/>
          </a:stretch>
        </p:blipFill>
        <p:spPr bwMode="auto">
          <a:xfrm>
            <a:off x="533400" y="2133600"/>
            <a:ext cx="4156075" cy="3238501"/>
          </a:xfrm>
          <a:prstGeom prst="rect">
            <a:avLst/>
          </a:prstGeom>
          <a:noFill/>
        </p:spPr>
      </p:pic>
      <p:pic>
        <p:nvPicPr>
          <p:cNvPr id="11272" name="Picture 8" descr="http://artblart.files.wordpress.com/2011/07/7-the-tenements.jpg"/>
          <p:cNvPicPr>
            <a:picLocks noChangeAspect="1" noChangeArrowheads="1"/>
          </p:cNvPicPr>
          <p:nvPr/>
        </p:nvPicPr>
        <p:blipFill>
          <a:blip r:embed="rId4" cstate="print"/>
          <a:srcRect/>
          <a:stretch>
            <a:fillRect/>
          </a:stretch>
        </p:blipFill>
        <p:spPr bwMode="auto">
          <a:xfrm>
            <a:off x="4953000" y="3982234"/>
            <a:ext cx="3733800" cy="26852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772400" cy="5257800"/>
          </a:xfrm>
        </p:spPr>
        <p:txBody>
          <a:bodyPr>
            <a:normAutofit fontScale="92500" lnSpcReduction="20000"/>
          </a:bodyPr>
          <a:lstStyle/>
          <a:p>
            <a:r>
              <a:rPr lang="en-US" b="1" u="sng" dirty="0" smtClean="0">
                <a:solidFill>
                  <a:srgbClr val="FFFF00"/>
                </a:solidFill>
              </a:rPr>
              <a:t>Chinese Exclusion Act- </a:t>
            </a:r>
            <a:r>
              <a:rPr lang="en-US" dirty="0" smtClean="0"/>
              <a:t>1882 Suspension of immigrants from China for 10 years and declared Chinese immigrants ineligible for naturalization of American citizenship.</a:t>
            </a:r>
          </a:p>
          <a:p>
            <a:r>
              <a:rPr lang="en-US" dirty="0" smtClean="0"/>
              <a:t>A </a:t>
            </a:r>
            <a:r>
              <a:rPr lang="en-US" dirty="0" smtClean="0">
                <a:hlinkClick r:id="rId2"/>
              </a:rPr>
              <a:t>federal law</a:t>
            </a:r>
            <a:r>
              <a:rPr lang="en-US" dirty="0" smtClean="0"/>
              <a:t> passed in response to complaints by workers on the West Coast that competition from Chinese immigrants was driving down their wages and threatening white “racial purity.” </a:t>
            </a:r>
          </a:p>
          <a:p>
            <a:r>
              <a:rPr lang="en-US" dirty="0" smtClean="0"/>
              <a:t>The law was renewed in 1892 for another ten years, and in 1902 Chinese immigration was permanently banned.  </a:t>
            </a:r>
          </a:p>
          <a:p>
            <a:r>
              <a:rPr lang="en-US" dirty="0" smtClean="0"/>
              <a:t>Chinese immigrants did not become eligible for citizenship until 1943. </a:t>
            </a:r>
          </a:p>
          <a:p>
            <a:pPr>
              <a:buNone/>
            </a:pPr>
            <a:endParaRPr lang="en-US" dirty="0" smtClean="0"/>
          </a:p>
        </p:txBody>
      </p:sp>
      <p:pic>
        <p:nvPicPr>
          <p:cNvPr id="4098" name="Picture 2"/>
          <p:cNvPicPr>
            <a:picLocks noChangeAspect="1" noChangeArrowheads="1"/>
          </p:cNvPicPr>
          <p:nvPr/>
        </p:nvPicPr>
        <p:blipFill>
          <a:blip r:embed="rId3" cstate="print"/>
          <a:srcRect/>
          <a:stretch>
            <a:fillRect/>
          </a:stretch>
        </p:blipFill>
        <p:spPr bwMode="auto">
          <a:xfrm>
            <a:off x="819150" y="0"/>
            <a:ext cx="2381250" cy="1628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gold rush pic 2"/>
          <p:cNvPicPr>
            <a:picLocks noChangeAspect="1" noChangeArrowheads="1"/>
          </p:cNvPicPr>
          <p:nvPr/>
        </p:nvPicPr>
        <p:blipFill>
          <a:blip r:embed="rId2" cstate="print"/>
          <a:srcRect/>
          <a:stretch>
            <a:fillRect/>
          </a:stretch>
        </p:blipFill>
        <p:spPr>
          <a:xfrm>
            <a:off x="4419600" y="351983"/>
            <a:ext cx="4295775" cy="6277417"/>
          </a:xfrm>
          <a:prstGeom prst="rect">
            <a:avLst/>
          </a:prstGeom>
          <a:noFill/>
        </p:spPr>
      </p:pic>
      <p:pic>
        <p:nvPicPr>
          <p:cNvPr id="4" name="Picture 9" descr="pic for gold rush 1"/>
          <p:cNvPicPr>
            <a:picLocks noChangeAspect="1" noChangeArrowheads="1"/>
          </p:cNvPicPr>
          <p:nvPr/>
        </p:nvPicPr>
        <p:blipFill>
          <a:blip r:embed="rId3" cstate="print"/>
          <a:srcRect/>
          <a:stretch>
            <a:fillRect/>
          </a:stretch>
        </p:blipFill>
        <p:spPr>
          <a:xfrm>
            <a:off x="685800" y="199277"/>
            <a:ext cx="2994025" cy="650632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7772400" cy="6355560"/>
          </a:xfrm>
        </p:spPr>
        <p:txBody>
          <a:bodyPr/>
          <a:lstStyle/>
          <a:p>
            <a:r>
              <a:rPr lang="en-US" b="1" u="sng" dirty="0" smtClean="0">
                <a:solidFill>
                  <a:srgbClr val="FF0000"/>
                </a:solidFill>
              </a:rPr>
              <a:t>Jane Addams: </a:t>
            </a:r>
            <a:r>
              <a:rPr lang="en-US" dirty="0" smtClean="0"/>
              <a:t>founded Hull House, a </a:t>
            </a:r>
            <a:r>
              <a:rPr lang="en-US" dirty="0" smtClean="0">
                <a:solidFill>
                  <a:srgbClr val="FFFF00"/>
                </a:solidFill>
              </a:rPr>
              <a:t>settlement house </a:t>
            </a:r>
            <a:r>
              <a:rPr lang="en-US" dirty="0" smtClean="0"/>
              <a:t>in Chicago in 1889</a:t>
            </a:r>
          </a:p>
          <a:p>
            <a:r>
              <a:rPr lang="en-US" dirty="0" smtClean="0"/>
              <a:t>By 1893 it offered medical care, legal aid, language classes, music, and drama to more than two thousand needy each week. </a:t>
            </a:r>
          </a:p>
          <a:p>
            <a:r>
              <a:rPr lang="en-US" dirty="0" smtClean="0"/>
              <a:t>First woman to win the Nobel Peace Prize.</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95400" y="3657600"/>
            <a:ext cx="2143125" cy="29051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791200" y="3276600"/>
            <a:ext cx="2381250" cy="317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Today’s Workers Facts:</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Minimum age to begin working: </a:t>
            </a:r>
            <a:r>
              <a:rPr lang="en-US" dirty="0" smtClean="0">
                <a:solidFill>
                  <a:srgbClr val="FF0000"/>
                </a:solidFill>
              </a:rPr>
              <a:t>16</a:t>
            </a:r>
          </a:p>
          <a:p>
            <a:r>
              <a:rPr lang="en-US" dirty="0" smtClean="0"/>
              <a:t>Usual hours a week: </a:t>
            </a:r>
            <a:r>
              <a:rPr lang="en-US" dirty="0" smtClean="0">
                <a:solidFill>
                  <a:srgbClr val="FF0000"/>
                </a:solidFill>
              </a:rPr>
              <a:t>40</a:t>
            </a:r>
          </a:p>
          <a:p>
            <a:r>
              <a:rPr lang="en-US" dirty="0" smtClean="0"/>
              <a:t>How are jobs regulated: </a:t>
            </a:r>
            <a:r>
              <a:rPr lang="en-US" dirty="0" smtClean="0">
                <a:solidFill>
                  <a:srgbClr val="FF0000"/>
                </a:solidFill>
              </a:rPr>
              <a:t>Government agencies inspection</a:t>
            </a:r>
          </a:p>
          <a:p>
            <a:r>
              <a:rPr lang="en-US" dirty="0" smtClean="0"/>
              <a:t>What if a worker gets hurt? </a:t>
            </a:r>
            <a:r>
              <a:rPr lang="en-US" dirty="0" smtClean="0">
                <a:solidFill>
                  <a:srgbClr val="FF0000"/>
                </a:solidFill>
              </a:rPr>
              <a:t>Worker’s Compensation</a:t>
            </a:r>
          </a:p>
          <a:p>
            <a:r>
              <a:rPr lang="en-US" dirty="0" smtClean="0"/>
              <a:t>What if a worker retires: </a:t>
            </a:r>
            <a:r>
              <a:rPr lang="en-US" dirty="0" smtClean="0">
                <a:solidFill>
                  <a:srgbClr val="FF0000"/>
                </a:solidFill>
              </a:rPr>
              <a:t>Pension</a:t>
            </a:r>
            <a:r>
              <a:rPr lang="en-US" dirty="0" smtClean="0"/>
              <a:t> </a:t>
            </a:r>
            <a:r>
              <a:rPr lang="en-US" dirty="0" smtClean="0">
                <a:solidFill>
                  <a:srgbClr val="FF0000"/>
                </a:solidFill>
              </a:rPr>
              <a:t>plans/Retirement fund</a:t>
            </a:r>
          </a:p>
          <a:p>
            <a:r>
              <a:rPr lang="en-US" dirty="0" smtClean="0"/>
              <a:t>What if a worker gets laid off: </a:t>
            </a:r>
            <a:r>
              <a:rPr lang="en-US" dirty="0" smtClean="0">
                <a:solidFill>
                  <a:srgbClr val="FF0000"/>
                </a:solidFill>
              </a:rPr>
              <a:t>Unemployment Benefits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Labor Unions:</a:t>
            </a:r>
            <a:endParaRPr lang="en-US" u="sng" dirty="0"/>
          </a:p>
        </p:txBody>
      </p:sp>
      <p:sp>
        <p:nvSpPr>
          <p:cNvPr id="3" name="Content Placeholder 2"/>
          <p:cNvSpPr>
            <a:spLocks noGrp="1"/>
          </p:cNvSpPr>
          <p:nvPr>
            <p:ph idx="1"/>
          </p:nvPr>
        </p:nvSpPr>
        <p:spPr/>
        <p:txBody>
          <a:bodyPr>
            <a:normAutofit fontScale="77500" lnSpcReduction="20000"/>
          </a:bodyPr>
          <a:lstStyle/>
          <a:p>
            <a:pPr>
              <a:buNone/>
            </a:pPr>
            <a:r>
              <a:rPr lang="en-US" b="1" u="sng" dirty="0" smtClean="0">
                <a:solidFill>
                  <a:srgbClr val="92D050"/>
                </a:solidFill>
              </a:rPr>
              <a:t>Knights of Labor: </a:t>
            </a:r>
            <a:r>
              <a:rPr lang="en-US" dirty="0" smtClean="0"/>
              <a:t>Welcomed ALL labor workers</a:t>
            </a:r>
          </a:p>
          <a:p>
            <a:pPr>
              <a:buNone/>
            </a:pPr>
            <a:endParaRPr lang="en-US" b="1" u="sng" dirty="0" smtClean="0">
              <a:solidFill>
                <a:srgbClr val="92D050"/>
              </a:solidFill>
            </a:endParaRPr>
          </a:p>
          <a:p>
            <a:pPr>
              <a:buNone/>
            </a:pPr>
            <a:r>
              <a:rPr lang="en-US" b="1" u="sng" dirty="0" smtClean="0">
                <a:solidFill>
                  <a:srgbClr val="00B0F0"/>
                </a:solidFill>
              </a:rPr>
              <a:t>United Mine Workers: ( UMW) </a:t>
            </a:r>
            <a:r>
              <a:rPr lang="en-US" dirty="0" smtClean="0"/>
              <a:t>Included African Americans</a:t>
            </a:r>
          </a:p>
          <a:p>
            <a:pPr>
              <a:buNone/>
            </a:pPr>
            <a:endParaRPr lang="en-US" b="1" u="sng" dirty="0" smtClean="0">
              <a:solidFill>
                <a:srgbClr val="00B0F0"/>
              </a:solidFill>
            </a:endParaRPr>
          </a:p>
          <a:p>
            <a:pPr>
              <a:buNone/>
            </a:pPr>
            <a:r>
              <a:rPr lang="en-US" b="1" u="sng" dirty="0" smtClean="0">
                <a:solidFill>
                  <a:srgbClr val="FFC000"/>
                </a:solidFill>
              </a:rPr>
              <a:t>American Federation of Labor: (AFL) </a:t>
            </a:r>
            <a:r>
              <a:rPr lang="en-US" dirty="0" smtClean="0"/>
              <a:t>Craft Union; excluded African Americans and Asians</a:t>
            </a:r>
          </a:p>
          <a:p>
            <a:pPr>
              <a:buNone/>
            </a:pPr>
            <a:endParaRPr lang="en-US" b="1" u="sng" dirty="0" smtClean="0">
              <a:solidFill>
                <a:srgbClr val="C00000"/>
              </a:solidFill>
            </a:endParaRPr>
          </a:p>
          <a:p>
            <a:r>
              <a:rPr lang="en-US" b="1" dirty="0" smtClean="0">
                <a:solidFill>
                  <a:srgbClr val="FFC000"/>
                </a:solidFill>
              </a:rPr>
              <a:t>Women and Minorities were largely excluded</a:t>
            </a:r>
          </a:p>
          <a:p>
            <a:r>
              <a:rPr lang="en-US" b="1" dirty="0" smtClean="0">
                <a:solidFill>
                  <a:srgbClr val="FFC000"/>
                </a:solidFill>
              </a:rPr>
              <a:t>Violence marked labor disputes</a:t>
            </a:r>
          </a:p>
          <a:p>
            <a:r>
              <a:rPr lang="en-US" b="1" dirty="0" smtClean="0">
                <a:solidFill>
                  <a:srgbClr val="FFC000"/>
                </a:solidFill>
              </a:rPr>
              <a:t>Government favored employers</a:t>
            </a:r>
          </a:p>
          <a:p>
            <a:r>
              <a:rPr lang="en-US" b="1" dirty="0" smtClean="0">
                <a:solidFill>
                  <a:srgbClr val="FFC000"/>
                </a:solidFill>
              </a:rPr>
              <a:t>Unions had little success</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Gilded Age</a:t>
            </a:r>
            <a:endParaRPr lang="en-US" dirty="0"/>
          </a:p>
        </p:txBody>
      </p:sp>
      <p:sp>
        <p:nvSpPr>
          <p:cNvPr id="3" name="Content Placeholder 2"/>
          <p:cNvSpPr>
            <a:spLocks noGrp="1"/>
          </p:cNvSpPr>
          <p:nvPr>
            <p:ph idx="1"/>
          </p:nvPr>
        </p:nvSpPr>
        <p:spPr>
          <a:xfrm>
            <a:off x="914400" y="1219200"/>
            <a:ext cx="7772400" cy="5638800"/>
          </a:xfrm>
        </p:spPr>
        <p:txBody>
          <a:bodyPr>
            <a:normAutofit fontScale="77500" lnSpcReduction="20000"/>
          </a:bodyPr>
          <a:lstStyle/>
          <a:p>
            <a:r>
              <a:rPr lang="en-US" dirty="0" smtClean="0"/>
              <a:t>The period or era from the end of the Civil War to the beginning of the twentieth century.  </a:t>
            </a:r>
          </a:p>
          <a:p>
            <a:r>
              <a:rPr lang="en-US" dirty="0" smtClean="0"/>
              <a:t>Mark Twain satirized this time period by stating this was an era of “serious social problems hidden by a thin gold gilding.”  </a:t>
            </a:r>
          </a:p>
          <a:p>
            <a:r>
              <a:rPr lang="en-US" dirty="0" smtClean="0"/>
              <a:t>The Gilded Age was a time of enormous growth, especially in the North and West. </a:t>
            </a:r>
          </a:p>
          <a:p>
            <a:r>
              <a:rPr lang="en-US" dirty="0" smtClean="0"/>
              <a:t>This attracted millions of immigrants from Europe.</a:t>
            </a:r>
          </a:p>
          <a:p>
            <a:r>
              <a:rPr lang="en-US" dirty="0" smtClean="0"/>
              <a:t>Railroads were the major industry, but the factory system, mining, and labor unions also gained in importance.  </a:t>
            </a:r>
          </a:p>
          <a:p>
            <a:r>
              <a:rPr lang="en-US" dirty="0" smtClean="0"/>
              <a:t>The South remained economically devastated; its economy became increasingly tied to cotton and tobacco production, which suffered low prices.  </a:t>
            </a:r>
          </a:p>
          <a:p>
            <a:r>
              <a:rPr lang="en-US" dirty="0" smtClean="0"/>
              <a:t>The political landscape was notable for its corruption.  The dominant issues were cultural (prohibition, education, women’s suffrage, and ethnic and racial groups), and economics (tariffs and money supply).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smtClean="0">
                <a:solidFill>
                  <a:srgbClr val="FF0000"/>
                </a:solidFill>
              </a:rPr>
              <a:t>Eugene V. Debs</a:t>
            </a:r>
            <a:endParaRPr lang="en-US" sz="3600" dirty="0"/>
          </a:p>
        </p:txBody>
      </p:sp>
      <p:sp>
        <p:nvSpPr>
          <p:cNvPr id="3" name="Content Placeholder 2"/>
          <p:cNvSpPr>
            <a:spLocks noGrp="1"/>
          </p:cNvSpPr>
          <p:nvPr>
            <p:ph idx="1"/>
          </p:nvPr>
        </p:nvSpPr>
        <p:spPr>
          <a:xfrm>
            <a:off x="914400" y="1219200"/>
            <a:ext cx="7772400" cy="5638800"/>
          </a:xfrm>
        </p:spPr>
        <p:txBody>
          <a:bodyPr>
            <a:normAutofit fontScale="85000" lnSpcReduction="20000"/>
          </a:bodyPr>
          <a:lstStyle/>
          <a:p>
            <a:r>
              <a:rPr lang="en-US" dirty="0" smtClean="0"/>
              <a:t>(1855-1926) </a:t>
            </a:r>
          </a:p>
          <a:p>
            <a:r>
              <a:rPr lang="en-US" dirty="0" smtClean="0"/>
              <a:t>Debs supported unionization and labor reforms, opposed strikes, and favored negotiation as a means to improve the conditions for laborers.</a:t>
            </a:r>
          </a:p>
          <a:p>
            <a:r>
              <a:rPr lang="en-US" dirty="0" smtClean="0"/>
              <a:t>He founded the American Railway Union (ARU) in 1893 to organize railroad workers, coal miners, and longshoremen employed in the industry, regardless of their skills.</a:t>
            </a:r>
          </a:p>
          <a:p>
            <a:r>
              <a:rPr lang="en-US" dirty="0" smtClean="0"/>
              <a:t> Failure of the ARU in 1894 convinced Debs of the value of socialism as an economic system and he joined the Socialist Democratic Party (Socialist Party of America) in 1901. </a:t>
            </a:r>
          </a:p>
          <a:p>
            <a:r>
              <a:rPr lang="en-US" dirty="0" smtClean="0"/>
              <a:t>He ran for president five times on the socialist ticket, once from prison. He used his campaigns to further the causes of women’s suffrage, the abolition of child labor, and shorter workdays.</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Haymarket Riot</a:t>
            </a:r>
            <a:endParaRPr lang="en-US" dirty="0"/>
          </a:p>
        </p:txBody>
      </p:sp>
      <p:sp>
        <p:nvSpPr>
          <p:cNvPr id="3" name="Content Placeholder 2"/>
          <p:cNvSpPr>
            <a:spLocks noGrp="1"/>
          </p:cNvSpPr>
          <p:nvPr>
            <p:ph idx="1"/>
          </p:nvPr>
        </p:nvSpPr>
        <p:spPr>
          <a:xfrm>
            <a:off x="914400" y="1097760"/>
            <a:ext cx="7772400" cy="5760240"/>
          </a:xfrm>
        </p:spPr>
        <p:txBody>
          <a:bodyPr>
            <a:normAutofit fontScale="92500" lnSpcReduction="20000"/>
          </a:bodyPr>
          <a:lstStyle/>
          <a:p>
            <a:r>
              <a:rPr lang="en-US" dirty="0" smtClean="0"/>
              <a:t>On May 4, 1886, a labor protest rally near Chicago’s Haymarket Square turned into a riot after someone threw a bomb at police.  </a:t>
            </a:r>
          </a:p>
          <a:p>
            <a:r>
              <a:rPr lang="en-US" dirty="0" smtClean="0"/>
              <a:t>At least eight people died as a result of the violence that day.  </a:t>
            </a:r>
          </a:p>
          <a:p>
            <a:r>
              <a:rPr lang="en-US" dirty="0" smtClean="0"/>
              <a:t>Despite a lack of evidence against them, eight radical labor activists were convicted in connection with the bombing.  </a:t>
            </a:r>
          </a:p>
          <a:p>
            <a:r>
              <a:rPr lang="en-US" dirty="0" smtClean="0"/>
              <a:t>The Haymarket Riot was viewed a setback for the organized labor movement in America, which was fighting for such rights as the eight-hour workday. </a:t>
            </a:r>
          </a:p>
          <a:p>
            <a:r>
              <a:rPr lang="en-US" dirty="0" smtClean="0"/>
              <a:t> At the same time, the men convicted in connection with the riot were viewed by many in the labor movement as martyrs.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81000"/>
            <a:ext cx="7772400" cy="4572000"/>
          </a:xfrm>
        </p:spPr>
        <p:txBody>
          <a:bodyPr/>
          <a:lstStyle/>
          <a:p>
            <a:r>
              <a:rPr lang="en-US" dirty="0" smtClean="0"/>
              <a:t>.</a:t>
            </a:r>
          </a:p>
          <a:p>
            <a:endParaRPr lang="en-US" dirty="0" smtClean="0"/>
          </a:p>
          <a:p>
            <a:r>
              <a:rPr lang="en-US" b="1" u="sng" dirty="0" smtClean="0">
                <a:solidFill>
                  <a:srgbClr val="7030A0"/>
                </a:solidFill>
              </a:rPr>
              <a:t>The Pullman Strike: </a:t>
            </a:r>
            <a:r>
              <a:rPr lang="en-US" dirty="0" smtClean="0"/>
              <a:t>During the Panic of 1893 the Pullman Company laid off more than 3,000 out of its 5,800 employees and cut housing.  Eugene V. Debs organized a boycott on Pullman trains.</a:t>
            </a:r>
          </a:p>
          <a:p>
            <a:endParaRPr lang="en-US" dirty="0"/>
          </a:p>
        </p:txBody>
      </p:sp>
      <p:pic>
        <p:nvPicPr>
          <p:cNvPr id="4098" name="Picture 2" descr="http://www.lawyersgunsmoneyblog.com/wp-content/uploads/2012/06/ihy9412081.jpg"/>
          <p:cNvPicPr>
            <a:picLocks noChangeAspect="1" noChangeArrowheads="1"/>
          </p:cNvPicPr>
          <p:nvPr/>
        </p:nvPicPr>
        <p:blipFill>
          <a:blip r:embed="rId2" cstate="print"/>
          <a:srcRect/>
          <a:stretch>
            <a:fillRect/>
          </a:stretch>
        </p:blipFill>
        <p:spPr bwMode="auto">
          <a:xfrm>
            <a:off x="2514600" y="3810000"/>
            <a:ext cx="4238625" cy="27051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Unit 2 and 3 </a:t>
            </a:r>
            <a:r>
              <a:rPr lang="en-US" sz="2800" smtClean="0"/>
              <a:t>Gilded Age Study </a:t>
            </a:r>
            <a:r>
              <a:rPr lang="en-US" sz="2800" dirty="0" smtClean="0"/>
              <a:t>Guide</a:t>
            </a:r>
            <a:br>
              <a:rPr lang="en-US" sz="2800" dirty="0" smtClean="0"/>
            </a:br>
            <a:r>
              <a:rPr lang="en-US" sz="2800" dirty="0" smtClean="0"/>
              <a:t>8 Matching</a:t>
            </a:r>
            <a:br>
              <a:rPr lang="en-US" sz="2800" dirty="0" smtClean="0"/>
            </a:br>
            <a:r>
              <a:rPr lang="en-US" sz="2800" dirty="0" smtClean="0"/>
              <a:t>14 Multiple Choice</a:t>
            </a:r>
            <a:r>
              <a:rPr lang="en-US" dirty="0" smtClean="0"/>
              <a:t/>
            </a:r>
            <a:br>
              <a:rPr lang="en-US" dirty="0" smtClean="0"/>
            </a:br>
            <a:endParaRPr lang="en-US" dirty="0"/>
          </a:p>
        </p:txBody>
      </p:sp>
      <p:sp>
        <p:nvSpPr>
          <p:cNvPr id="4" name="Text Placeholder 3"/>
          <p:cNvSpPr>
            <a:spLocks noGrp="1"/>
          </p:cNvSpPr>
          <p:nvPr>
            <p:ph type="body" idx="1"/>
          </p:nvPr>
        </p:nvSpPr>
        <p:spPr/>
        <p:txBody>
          <a:bodyPr/>
          <a:lstStyle/>
          <a:p>
            <a:r>
              <a:rPr lang="en-US" dirty="0" smtClean="0"/>
              <a:t>Matching:</a:t>
            </a:r>
            <a:endParaRPr lang="en-US" dirty="0"/>
          </a:p>
        </p:txBody>
      </p:sp>
      <p:sp>
        <p:nvSpPr>
          <p:cNvPr id="6" name="Text Placeholder 5"/>
          <p:cNvSpPr>
            <a:spLocks noGrp="1"/>
          </p:cNvSpPr>
          <p:nvPr>
            <p:ph type="body" sz="half" idx="3"/>
          </p:nvPr>
        </p:nvSpPr>
        <p:spPr/>
        <p:txBody>
          <a:bodyPr/>
          <a:lstStyle/>
          <a:p>
            <a:r>
              <a:rPr lang="en-US" dirty="0" smtClean="0"/>
              <a:t>Multiple Choice:</a:t>
            </a:r>
            <a:endParaRPr lang="en-US" dirty="0"/>
          </a:p>
        </p:txBody>
      </p:sp>
      <p:sp>
        <p:nvSpPr>
          <p:cNvPr id="5" name="Content Placeholder 4"/>
          <p:cNvSpPr>
            <a:spLocks noGrp="1"/>
          </p:cNvSpPr>
          <p:nvPr>
            <p:ph sz="quarter" idx="2"/>
          </p:nvPr>
        </p:nvSpPr>
        <p:spPr/>
        <p:txBody>
          <a:bodyPr>
            <a:normAutofit/>
          </a:bodyPr>
          <a:lstStyle/>
          <a:p>
            <a:r>
              <a:rPr lang="en-US" dirty="0" smtClean="0"/>
              <a:t>Darwinism</a:t>
            </a:r>
          </a:p>
          <a:p>
            <a:r>
              <a:rPr lang="en-US" dirty="0" smtClean="0"/>
              <a:t>Gospel Of Wealth</a:t>
            </a:r>
          </a:p>
          <a:p>
            <a:r>
              <a:rPr lang="en-US" dirty="0" smtClean="0"/>
              <a:t>Laissez Faire</a:t>
            </a:r>
          </a:p>
          <a:p>
            <a:r>
              <a:rPr lang="en-US" dirty="0" err="1" smtClean="0"/>
              <a:t>Nativism</a:t>
            </a:r>
            <a:endParaRPr lang="en-US" dirty="0" smtClean="0"/>
          </a:p>
        </p:txBody>
      </p:sp>
      <p:sp>
        <p:nvSpPr>
          <p:cNvPr id="7" name="Content Placeholder 6"/>
          <p:cNvSpPr>
            <a:spLocks noGrp="1"/>
          </p:cNvSpPr>
          <p:nvPr>
            <p:ph sz="quarter" idx="4"/>
          </p:nvPr>
        </p:nvSpPr>
        <p:spPr>
          <a:xfrm>
            <a:off x="4645025" y="2459037"/>
            <a:ext cx="4041775" cy="4398964"/>
          </a:xfrm>
        </p:spPr>
        <p:txBody>
          <a:bodyPr>
            <a:normAutofit/>
          </a:bodyPr>
          <a:lstStyle/>
          <a:p>
            <a:r>
              <a:rPr lang="en-US" dirty="0" smtClean="0"/>
              <a:t>Chinese Exclusion Act</a:t>
            </a:r>
          </a:p>
          <a:p>
            <a:r>
              <a:rPr lang="en-US" dirty="0" smtClean="0"/>
              <a:t>New Immigrants</a:t>
            </a:r>
          </a:p>
          <a:p>
            <a:r>
              <a:rPr lang="en-US" dirty="0" smtClean="0"/>
              <a:t>Urbanization</a:t>
            </a:r>
          </a:p>
          <a:p>
            <a:r>
              <a:rPr lang="en-US" dirty="0" smtClean="0"/>
              <a:t>Industrialization</a:t>
            </a:r>
          </a:p>
          <a:p>
            <a:r>
              <a:rPr lang="en-US" dirty="0" smtClean="0"/>
              <a:t>Political Machines</a:t>
            </a:r>
          </a:p>
          <a:p>
            <a:r>
              <a:rPr lang="en-US" dirty="0" smtClean="0"/>
              <a:t>Tenement</a:t>
            </a:r>
          </a:p>
          <a:p>
            <a:r>
              <a:rPr lang="en-US" dirty="0" smtClean="0"/>
              <a:t>Gilded 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The process in which a society or country (or world) transforms itself from a primarily agricultural society into one based on the manufacturing of goods and services.  </a:t>
            </a:r>
          </a:p>
          <a:p>
            <a:r>
              <a:rPr lang="en-US" dirty="0" smtClean="0"/>
              <a:t>Individual manual labor is often replaced by mechanized mass production and craftsmen are replaced by </a:t>
            </a:r>
            <a:r>
              <a:rPr lang="en-US" b="1" dirty="0" smtClean="0">
                <a:solidFill>
                  <a:srgbClr val="FF0000"/>
                </a:solidFill>
              </a:rPr>
              <a:t>assembly lines</a:t>
            </a:r>
            <a:r>
              <a:rPr lang="en-US" dirty="0" smtClean="0"/>
              <a:t>. </a:t>
            </a:r>
          </a:p>
          <a:p>
            <a:r>
              <a:rPr lang="en-US" dirty="0" smtClean="0"/>
              <a:t>Characteristics of industrialization include the use of technological innovation to solve problems as opposed to superstition or dependency upon conditions outside human control such as the weather, as well as more efficient division of labor and economic growth.</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Captains of Industry:</a:t>
            </a:r>
            <a:endParaRPr lang="en-US" b="1" u="sng" dirty="0"/>
          </a:p>
        </p:txBody>
      </p:sp>
      <p:sp>
        <p:nvSpPr>
          <p:cNvPr id="3" name="Content Placeholder 2"/>
          <p:cNvSpPr>
            <a:spLocks noGrp="1"/>
          </p:cNvSpPr>
          <p:nvPr>
            <p:ph idx="1"/>
          </p:nvPr>
        </p:nvSpPr>
        <p:spPr>
          <a:xfrm>
            <a:off x="914400" y="1219200"/>
            <a:ext cx="7772400" cy="5638800"/>
          </a:xfrm>
        </p:spPr>
        <p:txBody>
          <a:bodyPr>
            <a:normAutofit/>
          </a:bodyPr>
          <a:lstStyle/>
          <a:p>
            <a:r>
              <a:rPr lang="en-US" b="1" dirty="0" smtClean="0">
                <a:solidFill>
                  <a:srgbClr val="92D050"/>
                </a:solidFill>
              </a:rPr>
              <a:t>Social Darwinism + Gospel of Wealth+ Laissez Faire Economics</a:t>
            </a:r>
            <a:r>
              <a:rPr lang="en-US" b="1" dirty="0" smtClean="0"/>
              <a:t> </a:t>
            </a:r>
            <a:r>
              <a:rPr lang="en-US" dirty="0" smtClean="0"/>
              <a:t>= </a:t>
            </a:r>
          </a:p>
          <a:p>
            <a:pPr lvl="1"/>
            <a:r>
              <a:rPr lang="en-US" dirty="0" smtClean="0"/>
              <a:t>“Survival of the Fittest”, “God’s Chosen People”, “To let one do”</a:t>
            </a:r>
          </a:p>
          <a:p>
            <a:endParaRPr lang="en-US" dirty="0" smtClean="0"/>
          </a:p>
          <a:p>
            <a:r>
              <a:rPr lang="en-US" dirty="0" smtClean="0"/>
              <a:t>Environment for economic growth</a:t>
            </a:r>
          </a:p>
          <a:p>
            <a:r>
              <a:rPr lang="en-US" dirty="0" smtClean="0"/>
              <a:t>Formation of corporations and trusts</a:t>
            </a:r>
          </a:p>
          <a:p>
            <a:r>
              <a:rPr lang="en-US" b="1" u="sng" dirty="0" smtClean="0">
                <a:solidFill>
                  <a:srgbClr val="FF0000"/>
                </a:solidFill>
              </a:rPr>
              <a:t>Boom and Bust Economy- </a:t>
            </a:r>
            <a:r>
              <a:rPr lang="en-US" dirty="0" smtClean="0"/>
              <a:t>Economic expansion ended dramatically by periods of depression.</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Business</a:t>
            </a:r>
            <a:endParaRPr lang="en-US" dirty="0"/>
          </a:p>
        </p:txBody>
      </p:sp>
      <p:sp>
        <p:nvSpPr>
          <p:cNvPr id="3" name="Content Placeholder 2"/>
          <p:cNvSpPr>
            <a:spLocks noGrp="1"/>
          </p:cNvSpPr>
          <p:nvPr>
            <p:ph idx="1"/>
          </p:nvPr>
        </p:nvSpPr>
        <p:spPr>
          <a:xfrm>
            <a:off x="914400" y="1219200"/>
            <a:ext cx="7772400" cy="5867400"/>
          </a:xfrm>
        </p:spPr>
        <p:txBody>
          <a:bodyPr>
            <a:normAutofit fontScale="77500" lnSpcReduction="20000"/>
          </a:bodyPr>
          <a:lstStyle/>
          <a:p>
            <a:r>
              <a:rPr lang="en-US" dirty="0" smtClean="0"/>
              <a:t>Business ruled during the years after the Civil War.  </a:t>
            </a:r>
          </a:p>
          <a:p>
            <a:r>
              <a:rPr lang="en-US" dirty="0" smtClean="0"/>
              <a:t>Just before the Civil War, Congress passed legislation allowing businesses to form corporations without a charter from the U.S. government.  </a:t>
            </a:r>
          </a:p>
          <a:p>
            <a:r>
              <a:rPr lang="en-US" dirty="0" smtClean="0"/>
              <a:t>After the Civil War, these corporations came to dominate much of American business, and, in the process, to define American life.  </a:t>
            </a:r>
          </a:p>
          <a:p>
            <a:r>
              <a:rPr lang="en-US" dirty="0" smtClean="0"/>
              <a:t>The era of Big Business began when entrepreneurs in search of profits consolidated their businesses into massive corporations, which were so large that they could force out competition and gain control of a market. </a:t>
            </a:r>
          </a:p>
          <a:p>
            <a:r>
              <a:rPr lang="en-US" dirty="0" smtClean="0"/>
              <a:t>Control of a market allowed a corporation to set prices for a product at whatever level it wanted. </a:t>
            </a:r>
          </a:p>
          <a:p>
            <a:r>
              <a:rPr lang="en-US" dirty="0" smtClean="0"/>
              <a:t>These corporations, and the businessmen who ran them, became exceedingly wealthy and powerful, often at the expense of many poor workers.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90600" y="152400"/>
            <a:ext cx="7543800" cy="740664"/>
          </a:xfrm>
        </p:spPr>
        <p:txBody>
          <a:bodyPr/>
          <a:lstStyle/>
          <a:p>
            <a:pPr algn="ctr"/>
            <a:r>
              <a:rPr lang="en-US" sz="2800" b="1" u="sng" dirty="0" smtClean="0"/>
              <a:t>Robber Barons/Captains of Industry:</a:t>
            </a:r>
            <a:endParaRPr lang="en-US" sz="2800" b="1" u="sng" dirty="0"/>
          </a:p>
        </p:txBody>
      </p:sp>
      <p:sp>
        <p:nvSpPr>
          <p:cNvPr id="3" name="Content Placeholder 2"/>
          <p:cNvSpPr>
            <a:spLocks noGrp="1"/>
          </p:cNvSpPr>
          <p:nvPr>
            <p:ph idx="1"/>
          </p:nvPr>
        </p:nvSpPr>
        <p:spPr>
          <a:xfrm>
            <a:off x="914400" y="762000"/>
            <a:ext cx="7772400" cy="5593560"/>
          </a:xfrm>
        </p:spPr>
        <p:txBody>
          <a:bodyPr/>
          <a:lstStyle/>
          <a:p>
            <a:r>
              <a:rPr lang="en-US" b="1" u="sng" dirty="0" smtClean="0">
                <a:solidFill>
                  <a:srgbClr val="C00000"/>
                </a:solidFill>
              </a:rPr>
              <a:t>John D. Rockefeller- </a:t>
            </a:r>
            <a:r>
              <a:rPr lang="en-US" dirty="0" smtClean="0"/>
              <a:t>oil</a:t>
            </a:r>
          </a:p>
          <a:p>
            <a:endParaRPr lang="en-US" dirty="0" smtClean="0"/>
          </a:p>
          <a:p>
            <a:endParaRPr lang="en-US" dirty="0" smtClean="0"/>
          </a:p>
          <a:p>
            <a:r>
              <a:rPr lang="en-US" b="1" u="sng" dirty="0" smtClean="0">
                <a:solidFill>
                  <a:srgbClr val="00B050"/>
                </a:solidFill>
              </a:rPr>
              <a:t>Andrew Carnegie- </a:t>
            </a:r>
            <a:r>
              <a:rPr lang="en-US" dirty="0" smtClean="0"/>
              <a:t>railroad</a:t>
            </a:r>
          </a:p>
          <a:p>
            <a:endParaRPr lang="en-US" dirty="0" smtClean="0"/>
          </a:p>
          <a:p>
            <a:endParaRPr lang="en-US" dirty="0" smtClean="0"/>
          </a:p>
          <a:p>
            <a:r>
              <a:rPr lang="en-US" b="1" u="sng" dirty="0" smtClean="0">
                <a:solidFill>
                  <a:schemeClr val="accent3">
                    <a:lumMod val="75000"/>
                  </a:schemeClr>
                </a:solidFill>
              </a:rPr>
              <a:t>JP Morgan- </a:t>
            </a:r>
            <a:r>
              <a:rPr lang="en-US" dirty="0" smtClean="0"/>
              <a:t>investment banker</a:t>
            </a:r>
          </a:p>
          <a:p>
            <a:endParaRPr lang="en-US" dirty="0" smtClean="0"/>
          </a:p>
          <a:p>
            <a:pPr>
              <a:buNone/>
            </a:pPr>
            <a:endParaRPr lang="en-US" dirty="0" smtClean="0"/>
          </a:p>
          <a:p>
            <a:r>
              <a:rPr lang="en-US" b="1" u="sng" dirty="0" smtClean="0">
                <a:solidFill>
                  <a:srgbClr val="FF0000"/>
                </a:solidFill>
              </a:rPr>
              <a:t>Cornelius Vanderbilt- </a:t>
            </a:r>
            <a:r>
              <a:rPr lang="en-US" dirty="0" smtClean="0"/>
              <a:t>steamboat business</a:t>
            </a:r>
          </a:p>
        </p:txBody>
      </p:sp>
      <p:pic>
        <p:nvPicPr>
          <p:cNvPr id="1027" name="Picture 3"/>
          <p:cNvPicPr>
            <a:picLocks noChangeAspect="1" noChangeArrowheads="1"/>
          </p:cNvPicPr>
          <p:nvPr/>
        </p:nvPicPr>
        <p:blipFill>
          <a:blip r:embed="rId2" cstate="print"/>
          <a:srcRect/>
          <a:stretch>
            <a:fillRect/>
          </a:stretch>
        </p:blipFill>
        <p:spPr bwMode="auto">
          <a:xfrm>
            <a:off x="5410200" y="762000"/>
            <a:ext cx="1107831" cy="1600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715000" y="2514600"/>
            <a:ext cx="1311796" cy="152751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6324600" y="4267200"/>
            <a:ext cx="1143000" cy="1499346"/>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8088431" y="5915025"/>
            <a:ext cx="1055569" cy="94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Carnegie</a:t>
            </a:r>
            <a:endParaRPr lang="en-US" dirty="0"/>
          </a:p>
        </p:txBody>
      </p:sp>
      <p:sp>
        <p:nvSpPr>
          <p:cNvPr id="3" name="Content Placeholder 2"/>
          <p:cNvSpPr>
            <a:spLocks noGrp="1"/>
          </p:cNvSpPr>
          <p:nvPr>
            <p:ph idx="1"/>
          </p:nvPr>
        </p:nvSpPr>
        <p:spPr>
          <a:xfrm>
            <a:off x="914400" y="1143000"/>
            <a:ext cx="7772400" cy="5715000"/>
          </a:xfrm>
        </p:spPr>
        <p:txBody>
          <a:bodyPr>
            <a:normAutofit fontScale="62500" lnSpcReduction="20000"/>
          </a:bodyPr>
          <a:lstStyle/>
          <a:p>
            <a:r>
              <a:rPr lang="en-US" dirty="0" smtClean="0"/>
              <a:t>(1835-1919) Andrew Carnegie’s business sense made him one of the richest men in the world and one noted for his philanthropic endeavors. </a:t>
            </a:r>
          </a:p>
          <a:p>
            <a:r>
              <a:rPr lang="en-US" dirty="0" smtClean="0"/>
              <a:t>Born in Scotland, Andrew Carnegie relocated with his family to Pennsylvania in 1848. </a:t>
            </a:r>
          </a:p>
          <a:p>
            <a:r>
              <a:rPr lang="en-US" dirty="0" smtClean="0"/>
              <a:t>He was a telegraph messenger, personal telegrapher to the superintendent of the Pennsylvania Railroad’s western division, and eventually superintendent of the railroad’s western division during the Civil War. </a:t>
            </a:r>
          </a:p>
          <a:p>
            <a:r>
              <a:rPr lang="en-US" dirty="0" smtClean="0"/>
              <a:t>Starting in 1856, Carnegie began investing in other companies.  </a:t>
            </a:r>
          </a:p>
          <a:p>
            <a:r>
              <a:rPr lang="en-US" dirty="0" smtClean="0"/>
              <a:t>By 1863 he was earning $40,000 a year from investments.  </a:t>
            </a:r>
          </a:p>
          <a:p>
            <a:r>
              <a:rPr lang="en-US" dirty="0" smtClean="0"/>
              <a:t>He turned to manufacturing in 1872 and established Carnegie, </a:t>
            </a:r>
            <a:r>
              <a:rPr lang="en-US" dirty="0" err="1" smtClean="0"/>
              <a:t>McCandless</a:t>
            </a:r>
            <a:r>
              <a:rPr lang="en-US" dirty="0" smtClean="0"/>
              <a:t> and Co. in Pittsburgh to manufacture steel using the Bessemer process. </a:t>
            </a:r>
          </a:p>
          <a:p>
            <a:r>
              <a:rPr lang="en-US" dirty="0" smtClean="0"/>
              <a:t>In 1892 it became Carnegie Steel Co., Ltd. When he retired from business in 1901 he was one of the wealthiest men in the world. </a:t>
            </a:r>
          </a:p>
          <a:p>
            <a:r>
              <a:rPr lang="en-US" dirty="0" smtClean="0"/>
              <a:t>He shared his wealth through a range of philanthropic causes, granting more than $350,000,000 to worthy causes aiding education, international peace, libraries, culture centers, research, and publications.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610600" cy="6858000"/>
          </a:xfrm>
        </p:spPr>
        <p:txBody>
          <a:bodyPr>
            <a:normAutofit/>
          </a:bodyPr>
          <a:lstStyle/>
          <a:p>
            <a:r>
              <a:rPr lang="en-US" b="1" u="sng" dirty="0" smtClean="0">
                <a:solidFill>
                  <a:srgbClr val="FF0000"/>
                </a:solidFill>
              </a:rPr>
              <a:t>Spoils System: </a:t>
            </a:r>
            <a:r>
              <a:rPr lang="en-US" dirty="0" smtClean="0"/>
              <a:t>Winning candidates rewarded supporters by appointing them to government jobs.</a:t>
            </a:r>
          </a:p>
          <a:p>
            <a:pPr lvl="1">
              <a:buNone/>
            </a:pPr>
            <a:endParaRPr lang="en-US" dirty="0" smtClean="0">
              <a:solidFill>
                <a:srgbClr val="FFC000"/>
              </a:solidFill>
            </a:endParaRPr>
          </a:p>
          <a:p>
            <a:pPr lvl="1"/>
            <a:r>
              <a:rPr lang="en-US" b="1" u="sng" dirty="0" smtClean="0">
                <a:solidFill>
                  <a:srgbClr val="FFC000"/>
                </a:solidFill>
              </a:rPr>
              <a:t>Sherman Antitrust Act: </a:t>
            </a:r>
            <a:r>
              <a:rPr lang="en-US" dirty="0" smtClean="0"/>
              <a:t> Passed in 1890 by the U.S. Congress in an effort to control monopolies. </a:t>
            </a:r>
          </a:p>
          <a:p>
            <a:pPr lvl="1"/>
            <a:r>
              <a:rPr lang="en-US" dirty="0" smtClean="0"/>
              <a:t>The act outlawed efforts to consolidate business under trusts which monopolized and restrained free trade. </a:t>
            </a:r>
          </a:p>
          <a:p>
            <a:pPr lvl="1"/>
            <a:r>
              <a:rPr lang="en-US" dirty="0" smtClean="0"/>
              <a:t>The act had little impact on business practices. </a:t>
            </a:r>
          </a:p>
          <a:p>
            <a:pPr lvl="1"/>
            <a:r>
              <a:rPr lang="en-US" dirty="0" smtClean="0"/>
              <a:t>More trusts were formed in the 1890s under President William McKinley’s administration than in any previous period, but the act did support the importance of public good over private gain.</a:t>
            </a:r>
          </a:p>
          <a:p>
            <a:pPr lvl="1">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1435</TotalTime>
  <Words>2197</Words>
  <Application>Microsoft Office PowerPoint</Application>
  <PresentationFormat>On-screen Show (4:3)</PresentationFormat>
  <Paragraphs>202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Metro</vt:lpstr>
      <vt:lpstr>Unit 2 and Unit 3 Chapters 6, 7, 8</vt:lpstr>
      <vt:lpstr>The Gilded Age: (1870-1900)</vt:lpstr>
      <vt:lpstr>Gilded Age</vt:lpstr>
      <vt:lpstr>Industrialization</vt:lpstr>
      <vt:lpstr>The Captains of Industry:</vt:lpstr>
      <vt:lpstr>Big Business</vt:lpstr>
      <vt:lpstr>Robber Barons/Captains of Industry:</vt:lpstr>
      <vt:lpstr>Andrew Carnegie</vt:lpstr>
      <vt:lpstr>Slide 9</vt:lpstr>
      <vt:lpstr>The “Forgettable Presidents”</vt:lpstr>
      <vt:lpstr>Political Machines</vt:lpstr>
      <vt:lpstr>Slide 12</vt:lpstr>
      <vt:lpstr>Urbanization</vt:lpstr>
      <vt:lpstr>Growth of Cities:</vt:lpstr>
      <vt:lpstr>Push-Pull Factors</vt:lpstr>
      <vt:lpstr>Slide 16</vt:lpstr>
      <vt:lpstr>Slide 17</vt:lpstr>
      <vt:lpstr>Slide 18</vt:lpstr>
      <vt:lpstr>What fueled American Industries? </vt:lpstr>
      <vt:lpstr>Slide 20</vt:lpstr>
      <vt:lpstr>Slide 21</vt:lpstr>
      <vt:lpstr>Slide 22</vt:lpstr>
      <vt:lpstr>Assimilation</vt:lpstr>
      <vt:lpstr>Slide 24</vt:lpstr>
      <vt:lpstr>Slide 25</vt:lpstr>
      <vt:lpstr>Slide 26</vt:lpstr>
      <vt:lpstr>Slide 27</vt:lpstr>
      <vt:lpstr>Today’s Workers Facts:</vt:lpstr>
      <vt:lpstr>Labor Unions:</vt:lpstr>
      <vt:lpstr>Eugene V. Debs</vt:lpstr>
      <vt:lpstr>Haymarket Riot</vt:lpstr>
      <vt:lpstr>Slide 32</vt:lpstr>
      <vt:lpstr>Unit 2 and 3 Gilded Age Study Guide 8 Matching 14 Multiple Choice </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7, 8</dc:title>
  <dc:creator>Laura E. Strelzin</dc:creator>
  <cp:lastModifiedBy>EPISD</cp:lastModifiedBy>
  <cp:revision>59</cp:revision>
  <dcterms:created xsi:type="dcterms:W3CDTF">2008-09-30T04:59:18Z</dcterms:created>
  <dcterms:modified xsi:type="dcterms:W3CDTF">2013-12-04T20:09:23Z</dcterms:modified>
</cp:coreProperties>
</file>