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5" r:id="rId9"/>
    <p:sldId id="268" r:id="rId10"/>
    <p:sldId id="275" r:id="rId11"/>
    <p:sldId id="262" r:id="rId12"/>
    <p:sldId id="270" r:id="rId13"/>
    <p:sldId id="271" r:id="rId14"/>
    <p:sldId id="272" r:id="rId15"/>
    <p:sldId id="273" r:id="rId16"/>
    <p:sldId id="274"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C4DDFC0-60F9-4B16-81C9-A4FCE6B162F1}" type="datetimeFigureOut">
              <a:rPr lang="en-US" smtClean="0"/>
              <a:pPr/>
              <a:t>12/4/2013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70E0008-4E26-4070-AF7E-98AB42EC3A0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4DDFC0-60F9-4B16-81C9-A4FCE6B162F1}" type="datetimeFigureOut">
              <a:rPr lang="en-US" smtClean="0"/>
              <a:pPr/>
              <a:t>12/4/2013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0E0008-4E26-4070-AF7E-98AB42EC3A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C4DDFC0-60F9-4B16-81C9-A4FCE6B162F1}" type="datetimeFigureOut">
              <a:rPr lang="en-US" smtClean="0"/>
              <a:pPr/>
              <a:t>12/4/2013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70E0008-4E26-4070-AF7E-98AB42EC3A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4DDFC0-60F9-4B16-81C9-A4FCE6B162F1}" type="datetimeFigureOut">
              <a:rPr lang="en-US" smtClean="0"/>
              <a:pPr/>
              <a:t>12/4/2013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0E0008-4E26-4070-AF7E-98AB42EC3A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C4DDFC0-60F9-4B16-81C9-A4FCE6B162F1}" type="datetimeFigureOut">
              <a:rPr lang="en-US" smtClean="0"/>
              <a:pPr/>
              <a:t>12/4/2013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70E0008-4E26-4070-AF7E-98AB42EC3A0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4DDFC0-60F9-4B16-81C9-A4FCE6B162F1}" type="datetimeFigureOut">
              <a:rPr lang="en-US" smtClean="0"/>
              <a:pPr/>
              <a:t>12/4/2013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0E0008-4E26-4070-AF7E-98AB42EC3A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4DDFC0-60F9-4B16-81C9-A4FCE6B162F1}" type="datetimeFigureOut">
              <a:rPr lang="en-US" smtClean="0"/>
              <a:pPr/>
              <a:t>12/4/2013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70E0008-4E26-4070-AF7E-98AB42EC3A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C4DDFC0-60F9-4B16-81C9-A4FCE6B162F1}" type="datetimeFigureOut">
              <a:rPr lang="en-US" smtClean="0"/>
              <a:pPr/>
              <a:t>12/4/2013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70E0008-4E26-4070-AF7E-98AB42EC3A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C4DDFC0-60F9-4B16-81C9-A4FCE6B162F1}" type="datetimeFigureOut">
              <a:rPr lang="en-US" smtClean="0"/>
              <a:pPr/>
              <a:t>12/4/2013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70E0008-4E26-4070-AF7E-98AB42EC3A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4DDFC0-60F9-4B16-81C9-A4FCE6B162F1}" type="datetimeFigureOut">
              <a:rPr lang="en-US" smtClean="0"/>
              <a:pPr/>
              <a:t>12/4/2013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0E0008-4E26-4070-AF7E-98AB42EC3A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C4DDFC0-60F9-4B16-81C9-A4FCE6B162F1}" type="datetimeFigureOut">
              <a:rPr lang="en-US" smtClean="0"/>
              <a:pPr/>
              <a:t>12/4/2013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0E0008-4E26-4070-AF7E-98AB42EC3A08}"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C4DDFC0-60F9-4B16-81C9-A4FCE6B162F1}" type="datetimeFigureOut">
              <a:rPr lang="en-US" smtClean="0"/>
              <a:pPr/>
              <a:t>12/4/2013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70E0008-4E26-4070-AF7E-98AB42EC3A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Geothermal_areas_of_Yellowstone" TargetMode="External"/><Relationship Id="rId13" Type="http://schemas.openxmlformats.org/officeDocument/2006/relationships/image" Target="../media/image13.png"/><Relationship Id="rId3" Type="http://schemas.openxmlformats.org/officeDocument/2006/relationships/hyperlink" Target="http://en.wikipedia.org/wiki/Ulysses_S._Grant" TargetMode="External"/><Relationship Id="rId7" Type="http://schemas.openxmlformats.org/officeDocument/2006/relationships/hyperlink" Target="http://en.wikipedia.org/wiki/Idaho" TargetMode="External"/><Relationship Id="rId12" Type="http://schemas.openxmlformats.org/officeDocument/2006/relationships/hyperlink" Target="http://en.wikipedia.org/wiki/Forest" TargetMode="External"/><Relationship Id="rId2" Type="http://schemas.openxmlformats.org/officeDocument/2006/relationships/hyperlink" Target="http://en.wikipedia.org/wiki/U.S._Congress" TargetMode="External"/><Relationship Id="rId1" Type="http://schemas.openxmlformats.org/officeDocument/2006/relationships/slideLayout" Target="../slideLayouts/slideLayout2.xml"/><Relationship Id="rId6" Type="http://schemas.openxmlformats.org/officeDocument/2006/relationships/hyperlink" Target="http://en.wikipedia.org/wiki/Montana" TargetMode="External"/><Relationship Id="rId11" Type="http://schemas.openxmlformats.org/officeDocument/2006/relationships/hyperlink" Target="http://en.wikipedia.org/wiki/Subalpine" TargetMode="External"/><Relationship Id="rId5" Type="http://schemas.openxmlformats.org/officeDocument/2006/relationships/hyperlink" Target="http://en.wikipedia.org/wiki/National_park" TargetMode="External"/><Relationship Id="rId10" Type="http://schemas.openxmlformats.org/officeDocument/2006/relationships/hyperlink" Target="http://en.wikipedia.org/wiki/Ecosystem" TargetMode="External"/><Relationship Id="rId4" Type="http://schemas.openxmlformats.org/officeDocument/2006/relationships/hyperlink" Target="http://en.wikipedia.org/wiki/Yellowstone_National_Park" TargetMode="External"/><Relationship Id="rId9" Type="http://schemas.openxmlformats.org/officeDocument/2006/relationships/hyperlink" Target="http://en.wikipedia.org/wiki/Old_Faithful_Geyser" TargetMode="External"/><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a:t>
            </a:r>
            <a:br>
              <a:rPr lang="en-US" dirty="0" smtClean="0"/>
            </a:br>
            <a:r>
              <a:rPr lang="en-US" dirty="0" smtClean="0"/>
              <a:t>Chapter 9</a:t>
            </a:r>
            <a:endParaRPr lang="en-US" dirty="0"/>
          </a:p>
        </p:txBody>
      </p:sp>
      <p:sp>
        <p:nvSpPr>
          <p:cNvPr id="3" name="Subtitle 2"/>
          <p:cNvSpPr>
            <a:spLocks noGrp="1"/>
          </p:cNvSpPr>
          <p:nvPr>
            <p:ph type="subTitle" idx="1"/>
          </p:nvPr>
        </p:nvSpPr>
        <p:spPr/>
        <p:txBody>
          <a:bodyPr/>
          <a:lstStyle/>
          <a:p>
            <a:r>
              <a:rPr lang="en-US" dirty="0" smtClean="0"/>
              <a:t>The Progressive Era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0"/>
            <a:ext cx="5257800" cy="609600"/>
          </a:xfrm>
        </p:spPr>
        <p:txBody>
          <a:bodyPr/>
          <a:lstStyle/>
          <a:p>
            <a:endParaRPr lang="en-US" dirty="0"/>
          </a:p>
        </p:txBody>
      </p:sp>
      <p:sp>
        <p:nvSpPr>
          <p:cNvPr id="3" name="Content Placeholder 2"/>
          <p:cNvSpPr>
            <a:spLocks noGrp="1"/>
          </p:cNvSpPr>
          <p:nvPr>
            <p:ph idx="1"/>
          </p:nvPr>
        </p:nvSpPr>
        <p:spPr>
          <a:xfrm>
            <a:off x="0" y="228600"/>
            <a:ext cx="8915400" cy="4876800"/>
          </a:xfrm>
        </p:spPr>
        <p:txBody>
          <a:bodyPr>
            <a:normAutofit fontScale="92500" lnSpcReduction="20000"/>
          </a:bodyPr>
          <a:lstStyle/>
          <a:p>
            <a:r>
              <a:rPr lang="en-US" dirty="0" smtClean="0"/>
              <a:t>6. Children were viewed as laborers throughout the 19th century. They worked with their families on farms and in small businesses starting at a young age.</a:t>
            </a:r>
          </a:p>
          <a:p>
            <a:r>
              <a:rPr lang="en-US" dirty="0" smtClean="0"/>
              <a:t>Though several bills were introduced throughout the 19th century to reduce the employment of children or at least improve the conditions under which they labored, business opposition remained strong because children often performed the same work as men but earned less.  </a:t>
            </a:r>
          </a:p>
          <a:p>
            <a:r>
              <a:rPr lang="en-US" dirty="0" smtClean="0"/>
              <a:t>In many families the mother and children in addition to the father worked as laborers to earn enough to survive.  In 1880 at least one-fifth of the children in the United States between 10 and 14 years of age held jobs. Many were immigrants. </a:t>
            </a:r>
          </a:p>
          <a:p>
            <a:r>
              <a:rPr lang="en-US" dirty="0" smtClean="0"/>
              <a:t>In the 1890s and early 1900s many states passed anti-child labor bills.  </a:t>
            </a:r>
            <a:endParaRPr lang="en-US" dirty="0"/>
          </a:p>
        </p:txBody>
      </p:sp>
      <p:pic>
        <p:nvPicPr>
          <p:cNvPr id="4" name="Picture 2" descr="http://www.proquestk12.com/bulletins/10SEP/images/Kids_Working_LG.jpg"/>
          <p:cNvPicPr>
            <a:picLocks noChangeAspect="1" noChangeArrowheads="1"/>
          </p:cNvPicPr>
          <p:nvPr/>
        </p:nvPicPr>
        <p:blipFill>
          <a:blip r:embed="rId2" cstate="print"/>
          <a:srcRect/>
          <a:stretch>
            <a:fillRect/>
          </a:stretch>
        </p:blipFill>
        <p:spPr bwMode="auto">
          <a:xfrm>
            <a:off x="4876800" y="4572000"/>
            <a:ext cx="3352800" cy="245151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7239000" cy="320040"/>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endParaRPr lang="en-US" sz="1600" dirty="0"/>
          </a:p>
        </p:txBody>
      </p:sp>
      <p:pic>
        <p:nvPicPr>
          <p:cNvPr id="1027" name="Picture 3"/>
          <p:cNvPicPr>
            <a:picLocks noChangeAspect="1" noChangeArrowheads="1"/>
          </p:cNvPicPr>
          <p:nvPr/>
        </p:nvPicPr>
        <p:blipFill>
          <a:blip r:embed="rId2" cstate="print"/>
          <a:srcRect/>
          <a:stretch>
            <a:fillRect/>
          </a:stretch>
        </p:blipFill>
        <p:spPr bwMode="auto">
          <a:xfrm>
            <a:off x="4495800" y="228600"/>
            <a:ext cx="3481388" cy="2444898"/>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4724400" y="2895600"/>
            <a:ext cx="2871618" cy="3465269"/>
          </a:xfrm>
          <a:prstGeom prst="rect">
            <a:avLst/>
          </a:prstGeom>
          <a:noFill/>
          <a:ln w="9525">
            <a:noFill/>
            <a:miter lim="800000"/>
            <a:headEnd/>
            <a:tailEnd/>
          </a:ln>
          <a:effectLst/>
        </p:spPr>
      </p:pic>
      <p:sp>
        <p:nvSpPr>
          <p:cNvPr id="8" name="Rectangle 7"/>
          <p:cNvSpPr/>
          <p:nvPr/>
        </p:nvSpPr>
        <p:spPr>
          <a:xfrm>
            <a:off x="0" y="457200"/>
            <a:ext cx="4572000" cy="4524315"/>
          </a:xfrm>
          <a:prstGeom prst="rect">
            <a:avLst/>
          </a:prstGeom>
        </p:spPr>
        <p:txBody>
          <a:bodyPr wrap="square">
            <a:spAutoFit/>
          </a:bodyPr>
          <a:lstStyle/>
          <a:p>
            <a:r>
              <a:rPr lang="en-US" sz="2400" dirty="0" smtClean="0"/>
              <a:t>7. Suffrage Movement- women’s voting movement (1872 Seneca Falls Convention)</a:t>
            </a:r>
          </a:p>
          <a:p>
            <a:endParaRPr lang="en-US" sz="2400" dirty="0" smtClean="0"/>
          </a:p>
          <a:p>
            <a:r>
              <a:rPr lang="en-US" sz="2400" dirty="0" smtClean="0"/>
              <a:t>8. Susan B. Anthony was a leader in the Women’s Suffrage Movement along with  and Elizabeth Cady Stanton and Carrie Chapman Catt</a:t>
            </a:r>
          </a:p>
          <a:p>
            <a:endParaRPr lang="en-US" sz="2400" dirty="0" smtClean="0"/>
          </a:p>
          <a:p>
            <a:r>
              <a:rPr lang="en-US" sz="2400" dirty="0" smtClean="0"/>
              <a:t>9. Wyoming; took states 41 years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914400"/>
            <a:ext cx="7239000" cy="5608320"/>
          </a:xfrm>
        </p:spPr>
        <p:txBody>
          <a:bodyPr/>
          <a:lstStyle/>
          <a:p>
            <a:r>
              <a:rPr lang="en-US" dirty="0" smtClean="0"/>
              <a:t>10. “The Jungle” by Upton Sinclair; the dangerous and inhumane conditions of the meat-packing plants</a:t>
            </a:r>
          </a:p>
          <a:p>
            <a:endParaRPr lang="en-US" dirty="0" smtClean="0"/>
          </a:p>
          <a:p>
            <a:r>
              <a:rPr lang="en-US" dirty="0" smtClean="0"/>
              <a:t>11. Meat Inspection Act and Pure Food and Drug Act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257800" y="3276600"/>
            <a:ext cx="2665291" cy="29718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781800" y="381000"/>
            <a:ext cx="1848346" cy="24860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914400" y="3810000"/>
            <a:ext cx="170435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7239000" cy="320040"/>
          </a:xfrm>
        </p:spPr>
        <p:txBody>
          <a:bodyPr>
            <a:normAutofit fontScale="90000"/>
          </a:bodyPr>
          <a:lstStyle/>
          <a:p>
            <a:endParaRPr lang="en-US" dirty="0"/>
          </a:p>
        </p:txBody>
      </p:sp>
      <p:sp>
        <p:nvSpPr>
          <p:cNvPr id="3" name="Content Placeholder 2"/>
          <p:cNvSpPr>
            <a:spLocks noGrp="1"/>
          </p:cNvSpPr>
          <p:nvPr>
            <p:ph idx="1"/>
          </p:nvPr>
        </p:nvSpPr>
        <p:spPr>
          <a:xfrm>
            <a:off x="457200" y="228600"/>
            <a:ext cx="7239000" cy="6227136"/>
          </a:xfrm>
        </p:spPr>
        <p:txBody>
          <a:bodyPr/>
          <a:lstStyle/>
          <a:p>
            <a:r>
              <a:rPr lang="en-US" dirty="0" smtClean="0"/>
              <a:t>12. Conservation is preserving the wilderness.</a:t>
            </a:r>
          </a:p>
          <a:p>
            <a:endParaRPr lang="en-US" dirty="0" smtClean="0"/>
          </a:p>
          <a:p>
            <a:r>
              <a:rPr lang="en-US" sz="1400" b="1" dirty="0" smtClean="0"/>
              <a:t>“Yellowstone National Park</a:t>
            </a:r>
            <a:r>
              <a:rPr lang="en-US" sz="1400" dirty="0" smtClean="0"/>
              <a:t>, established by the </a:t>
            </a:r>
            <a:r>
              <a:rPr lang="en-US" sz="1400" dirty="0" smtClean="0">
                <a:hlinkClick r:id="rId2" tooltip="U.S. Congress"/>
              </a:rPr>
              <a:t>U.S. Congress</a:t>
            </a:r>
            <a:r>
              <a:rPr lang="en-US" sz="1400" dirty="0" smtClean="0"/>
              <a:t> and signed into law by President </a:t>
            </a:r>
            <a:r>
              <a:rPr lang="en-US" sz="1400" dirty="0" smtClean="0">
                <a:hlinkClick r:id="rId3" tooltip="Ulysses S. Grant"/>
              </a:rPr>
              <a:t>Ulysses S. Grant</a:t>
            </a:r>
            <a:r>
              <a:rPr lang="en-US" sz="1400" dirty="0" smtClean="0"/>
              <a:t> on March 1, 1872,</a:t>
            </a:r>
            <a:r>
              <a:rPr lang="en-US" sz="1400" baseline="30000" dirty="0" smtClean="0">
                <a:hlinkClick r:id="rId4"/>
              </a:rPr>
              <a:t>[3][4]</a:t>
            </a:r>
            <a:r>
              <a:rPr lang="en-US" sz="1400" dirty="0" smtClean="0"/>
              <a:t> is a </a:t>
            </a:r>
            <a:r>
              <a:rPr lang="en-US" sz="1400" dirty="0" smtClean="0">
                <a:hlinkClick r:id="rId5" tooltip="National park"/>
              </a:rPr>
              <a:t>national park</a:t>
            </a:r>
            <a:r>
              <a:rPr lang="en-US" sz="1400" dirty="0" smtClean="0"/>
              <a:t> located primarily in the U.S. state of Wyoming, although it also extends into </a:t>
            </a:r>
            <a:r>
              <a:rPr lang="en-US" sz="1400" dirty="0" smtClean="0">
                <a:hlinkClick r:id="rId6" tooltip="Montana"/>
              </a:rPr>
              <a:t>Montana</a:t>
            </a:r>
            <a:r>
              <a:rPr lang="en-US" sz="1400" dirty="0" smtClean="0"/>
              <a:t> and </a:t>
            </a:r>
            <a:r>
              <a:rPr lang="en-US" sz="1400" dirty="0" smtClean="0">
                <a:hlinkClick r:id="rId7" tooltip="Idaho"/>
              </a:rPr>
              <a:t>Idaho</a:t>
            </a:r>
            <a:r>
              <a:rPr lang="en-US" sz="1400" dirty="0" smtClean="0"/>
              <a:t>. Yellowstone was the first national park in the world, and is known for its wildlife and its many </a:t>
            </a:r>
            <a:r>
              <a:rPr lang="en-US" sz="1400" dirty="0" smtClean="0">
                <a:hlinkClick r:id="rId8" tooltip="Geothermal areas of Yellowstone"/>
              </a:rPr>
              <a:t>geothermal features</a:t>
            </a:r>
            <a:r>
              <a:rPr lang="en-US" sz="1400" dirty="0" smtClean="0"/>
              <a:t>, especially </a:t>
            </a:r>
            <a:r>
              <a:rPr lang="en-US" sz="1400" dirty="0" smtClean="0">
                <a:hlinkClick r:id="rId9" tooltip="Old Faithful Geyser"/>
              </a:rPr>
              <a:t>Old Faithful Geyser</a:t>
            </a:r>
            <a:r>
              <a:rPr lang="en-US" sz="1400" dirty="0" smtClean="0"/>
              <a:t>, one of the most popular features in the park.</a:t>
            </a:r>
            <a:r>
              <a:rPr lang="en-US" sz="1400" baseline="30000" dirty="0" smtClean="0">
                <a:hlinkClick r:id="rId4"/>
              </a:rPr>
              <a:t>[5]</a:t>
            </a:r>
            <a:r>
              <a:rPr lang="en-US" sz="1400" dirty="0" smtClean="0"/>
              <a:t> It has many types of </a:t>
            </a:r>
            <a:r>
              <a:rPr lang="en-US" sz="1400" dirty="0" smtClean="0">
                <a:hlinkClick r:id="rId10" tooltip="Ecosystem"/>
              </a:rPr>
              <a:t>ecosystems</a:t>
            </a:r>
            <a:r>
              <a:rPr lang="en-US" sz="1400" dirty="0" smtClean="0"/>
              <a:t>, but the </a:t>
            </a:r>
            <a:r>
              <a:rPr lang="en-US" sz="1400" dirty="0" smtClean="0">
                <a:hlinkClick r:id="rId11" tooltip="Subalpine"/>
              </a:rPr>
              <a:t>subalpine</a:t>
            </a:r>
            <a:r>
              <a:rPr lang="en-US" sz="1400" dirty="0" smtClean="0"/>
              <a:t> </a:t>
            </a:r>
            <a:r>
              <a:rPr lang="en-US" sz="1400" dirty="0" smtClean="0">
                <a:hlinkClick r:id="rId12" tooltip="Forest"/>
              </a:rPr>
              <a:t>forest</a:t>
            </a:r>
            <a:r>
              <a:rPr lang="en-US" sz="1400" dirty="0" smtClean="0"/>
              <a:t> is dominant.”</a:t>
            </a:r>
          </a:p>
          <a:p>
            <a:endParaRPr lang="en-US" sz="1400" dirty="0" smtClean="0"/>
          </a:p>
          <a:p>
            <a:r>
              <a:rPr lang="en-US" sz="1100" dirty="0" smtClean="0"/>
              <a:t>http://en.wikipedia.org/wiki/Yellowstone_National_Park</a:t>
            </a:r>
            <a:endParaRPr lang="en-US" sz="1100" dirty="0"/>
          </a:p>
        </p:txBody>
      </p:sp>
      <p:pic>
        <p:nvPicPr>
          <p:cNvPr id="2050" name="Picture 2"/>
          <p:cNvPicPr>
            <a:picLocks noChangeAspect="1" noChangeArrowheads="1"/>
          </p:cNvPicPr>
          <p:nvPr/>
        </p:nvPicPr>
        <p:blipFill>
          <a:blip r:embed="rId13" cstate="print"/>
          <a:srcRect/>
          <a:stretch>
            <a:fillRect/>
          </a:stretch>
        </p:blipFill>
        <p:spPr bwMode="auto">
          <a:xfrm>
            <a:off x="5943600" y="2971800"/>
            <a:ext cx="2646519" cy="3538538"/>
          </a:xfrm>
          <a:prstGeom prst="rect">
            <a:avLst/>
          </a:prstGeom>
          <a:noFill/>
          <a:ln w="9525">
            <a:noFill/>
            <a:miter lim="800000"/>
            <a:headEnd/>
            <a:tailEnd/>
          </a:ln>
        </p:spPr>
      </p:pic>
      <p:pic>
        <p:nvPicPr>
          <p:cNvPr id="2051" name="Picture 3"/>
          <p:cNvPicPr>
            <a:picLocks noChangeAspect="1" noChangeArrowheads="1"/>
          </p:cNvPicPr>
          <p:nvPr/>
        </p:nvPicPr>
        <p:blipFill>
          <a:blip r:embed="rId14" cstate="print"/>
          <a:srcRect/>
          <a:stretch>
            <a:fillRect/>
          </a:stretch>
        </p:blipFill>
        <p:spPr bwMode="auto">
          <a:xfrm>
            <a:off x="1295400" y="4191000"/>
            <a:ext cx="3097613" cy="231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7239000" cy="6150936"/>
          </a:xfrm>
        </p:spPr>
        <p:txBody>
          <a:bodyPr/>
          <a:lstStyle/>
          <a:p>
            <a:r>
              <a:rPr lang="en-US" dirty="0" smtClean="0"/>
              <a:t>13. NAACP- WEB Du Bois</a:t>
            </a:r>
          </a:p>
          <a:p>
            <a:pPr>
              <a:buNone/>
            </a:pPr>
            <a:r>
              <a:rPr lang="en-US" dirty="0" smtClean="0"/>
              <a:t>National Association for the</a:t>
            </a:r>
          </a:p>
          <a:p>
            <a:pPr>
              <a:buNone/>
            </a:pPr>
            <a:r>
              <a:rPr lang="en-US" dirty="0" smtClean="0"/>
              <a:t>Advancement of Colored</a:t>
            </a:r>
          </a:p>
          <a:p>
            <a:pPr>
              <a:buNone/>
            </a:pPr>
            <a:r>
              <a:rPr lang="en-US" dirty="0" smtClean="0"/>
              <a:t>People</a:t>
            </a:r>
          </a:p>
          <a:p>
            <a:endParaRPr lang="en-US" dirty="0" smtClean="0"/>
          </a:p>
          <a:p>
            <a:r>
              <a:rPr lang="en-US" dirty="0" smtClean="0"/>
              <a:t>14. Teddy Roosevelt</a:t>
            </a:r>
          </a:p>
          <a:p>
            <a:endParaRPr lang="en-US" dirty="0" smtClean="0"/>
          </a:p>
          <a:p>
            <a:pPr>
              <a:buNone/>
            </a:pP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4953000" y="152400"/>
            <a:ext cx="1905000" cy="2457450"/>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6934200" y="381000"/>
            <a:ext cx="1714500" cy="1714500"/>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533400" y="3733800"/>
            <a:ext cx="2381250" cy="2305050"/>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2971800" y="3276600"/>
            <a:ext cx="2590800" cy="3224107"/>
          </a:xfrm>
          <a:prstGeom prst="rect">
            <a:avLst/>
          </a:prstGeom>
          <a:noFill/>
          <a:ln w="9525">
            <a:noFill/>
            <a:miter lim="800000"/>
            <a:headEnd/>
            <a:tailEnd/>
          </a:ln>
          <a:effectLst/>
        </p:spPr>
      </p:pic>
      <p:pic>
        <p:nvPicPr>
          <p:cNvPr id="10" name="Picture 2"/>
          <p:cNvPicPr>
            <a:picLocks noChangeAspect="1" noChangeArrowheads="1"/>
          </p:cNvPicPr>
          <p:nvPr/>
        </p:nvPicPr>
        <p:blipFill>
          <a:blip r:embed="rId6" cstate="print"/>
          <a:srcRect/>
          <a:stretch>
            <a:fillRect/>
          </a:stretch>
        </p:blipFill>
        <p:spPr bwMode="auto">
          <a:xfrm>
            <a:off x="5638800" y="2957449"/>
            <a:ext cx="3505200" cy="28158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7239000" cy="6074736"/>
          </a:xfrm>
        </p:spPr>
        <p:txBody>
          <a:bodyPr>
            <a:normAutofit/>
          </a:bodyPr>
          <a:lstStyle/>
          <a:p>
            <a:r>
              <a:rPr lang="en-US" dirty="0" smtClean="0"/>
              <a:t>15. </a:t>
            </a:r>
            <a:r>
              <a:rPr lang="en-US" dirty="0" err="1" smtClean="0"/>
              <a:t>Trustbusting</a:t>
            </a:r>
            <a:r>
              <a:rPr lang="en-US" dirty="0" smtClean="0"/>
              <a:t>- Breaking of trusts and Monopolies</a:t>
            </a:r>
          </a:p>
          <a:p>
            <a:endParaRPr lang="en-US" dirty="0" smtClean="0"/>
          </a:p>
          <a:p>
            <a:r>
              <a:rPr lang="en-US" dirty="0" smtClean="0"/>
              <a:t>16. Bull Moose Party; Third Party</a:t>
            </a:r>
          </a:p>
          <a:p>
            <a:endParaRPr lang="en-US" dirty="0" smtClean="0"/>
          </a:p>
          <a:p>
            <a:r>
              <a:rPr lang="en-US" dirty="0" smtClean="0"/>
              <a:t>17. Presidential Election of 1912;</a:t>
            </a:r>
          </a:p>
          <a:p>
            <a:r>
              <a:rPr lang="en-US" dirty="0" smtClean="0"/>
              <a:t>Wilson won (Progressive President)</a:t>
            </a:r>
          </a:p>
          <a:p>
            <a:endParaRPr lang="en-US" dirty="0" smtClean="0"/>
          </a:p>
          <a:p>
            <a:r>
              <a:rPr lang="en-US" dirty="0" smtClean="0"/>
              <a:t>18. Woodrow Wilson</a:t>
            </a:r>
          </a:p>
          <a:p>
            <a:pPr lvl="1"/>
            <a:r>
              <a:rPr lang="en-US" dirty="0" smtClean="0"/>
              <a:t>Progressive President</a:t>
            </a:r>
          </a:p>
          <a:p>
            <a:pPr lvl="1"/>
            <a:r>
              <a:rPr lang="en-US" dirty="0" smtClean="0"/>
              <a:t>Women’s vote</a:t>
            </a:r>
          </a:p>
          <a:p>
            <a:pPr lvl="1"/>
            <a:r>
              <a:rPr lang="en-US" dirty="0" smtClean="0"/>
              <a:t>WWI</a:t>
            </a:r>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791200" y="2286000"/>
            <a:ext cx="1858836" cy="240885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886200" y="4114800"/>
            <a:ext cx="1884774" cy="2438400"/>
          </a:xfrm>
          <a:prstGeom prst="rect">
            <a:avLst/>
          </a:prstGeom>
          <a:noFill/>
          <a:ln w="9525">
            <a:noFill/>
            <a:miter lim="800000"/>
            <a:headEnd/>
            <a:tailEnd/>
          </a:ln>
        </p:spPr>
      </p:pic>
      <p:sp>
        <p:nvSpPr>
          <p:cNvPr id="4098" name="AutoShape 2" descr="data:image/jpeg;base64,/9j/4AAQSkZJRgABAQAAAQABAAD/2wCEAAkGBxQTEhUTExIWFhUXGSAaGBgXGB4aGBofHRodHBweGh0bHiggHiAlGxkdIzEhJSorLy4uGh8zODMsNygtMCsBCgoKBQUFDgUFDisZExkrKysrKysrKysrKysrKysrKysrKysrKysrKysrKysrKysrKysrKysrKysrKysrKysrK//AABEIAKAA9QMBIgACEQEDEQH/xAAbAAACAwEBAQAAAAAAAAAAAAAEBQIDBgABB//EAFQQAAICAAQEAwQEBwwFCQkAAAECAxEABBIhBRMiMQZBURQyYXEjgZGxFUJSkqHB0RYkM0NEU1RicoKT0oOywsPwB2Nkc3SipNPhJTRVo7O0xNTx/8QAFAEBAAAAAAAAAAAAAAAAAAAAAP/EABQRAQAAAAAAAAAAAAAAAAAAAAD/2gAMAwEAAhEDEQA/APqQG5x4w2x4huiO474nI1AnfbegLP1Ad8BGxt+jHtXgJs+u1pN/gyfqXAsvE2vbKSNRtSwdfhdCJiNjgG9DEmS/Mjv2+Vfoxn/3QvekZe2HdVadmXuBrC5TpujV96NYsPHpf6G/1mYd9vPK4A2Akzynag+kizZ0wRFaF1VyNf1YYfVjNwZmRJTOcvIzMz3GscnSGSFBTvGNR+hs7D3q3qyd+G5P6FL9Zb9URwDVgPMeh39QbB7eRxxAPkPswny/H3fZMuGJBNCSSwA5Q67y4CnUrCj+ScENxCf+if8AzT/5OAF8RgkogG7q6A9q1yQRj9L39WG0nD4mYnlRmz/Nqe5+Xxwh4xnGUJNNHo0OgjSi3MbmK9AqCxJ0LSqhNi9/IieKeWJnnjdUon2WB7kfT1VLLa3qArlLpG9FmvAdNJCzvHl8tFmJk6XpUWKPzqWTSQCPyVDN8B3wtz/D4l5ntEis4RWMGVjXLpUkgjj66MhuQFdWtRVkrhnxHhceZyIiy9IhQPluWeWEZeuMrpHSNQo7eZ88Z6XIyTQ5jOSU1xxjWoHMeJFYS2pB0yxN1aKoyQ/1qAOctBGnRlcpl4p1Zw6ypqIZEDBda9XWGWn3pTeknbFA4s7xu/NmXW0LoqxqWEUsqKDD0b7MUZSCwYXsGGLlGblmMqxrE0ccel5G1RTPb66CHVo5b2CVBBrbbHq+HZdSqcwpjWFQraLkWUaLZRenlExI+jvqGAc8UzZhgklrUUS1VjWpjQQEgbWxAO219sAycyBCkz+1vK4SGNgilmZSXQkLp5a6We6YhFPvGhg/N5HmZdoZJCxZaMgUKbB1KwUWLUgGvPT8cLXyOaWRJuZFmZNRFMDBHEGULrjW5CSBq1KTbazuKrALospknMlxRZeWMXLywpjX6Z4QetNB1NEe6g0RhgnCgu7ZTK5hO4eONI5K7i4yND+XUrr/AGcIs9w98sgLKaNlyvUzyySrDlwAB1FVPMKj8ZQfjhrHPNzXeR5Io4hREZRo0YDphbUfpHpgGYD33CgjTgGmTyuUkB0ZeG195WgVXS+2pWWxfkex8jgtchD25MX+Gn+XCPN8XgeNJszG0OhFZ5Q9Nlua1KhkWjTEC6sbrYIN4LnzssKGQqc3DWoPCF5wGxFoCElFWdaFT2Gg98Ao8KcOidsy0kKPpnkEQdQwjTmyqEVWsKLQmgB3xo04dACCIIQR2IiQEfIhdsZjgHFGQzSey5llnkMsZSLUNLPIwtr09nB2J74d/hs+WUn+ta+4HAGvw6EkFoImIFDVGhIA7AWNhi2PLRr2jjX5Io+4YTN4iYbezEN2CM7BzdnpUQlm2VjYFbHHp43N5ZJ/zpf/ANbAe+K2+ijX8V5ab5LFLIB9bxrhzCToW9jpW/nQvGezmalnUI2VaNNQYuOa5GnfZTAm57XfYnEsnxXMhEQ5F+lVXUXZdRUAWFELEA1e+A0LYgT8cJn4xKCA2WVGO6gyOS3UidNQdw0i2D646XP5jyyer/Tlf9aAYArwmPopt/5Zm/8A7qTHYH8JO3Kl1KUY5rMMVu9JaUsRfnu2OwDiJO/xxJ1xF70NS6jWwPYmuxvywraTP7fRQE/WN/h9LgGFYmq4z3DOMZmddcUULR3pDNaNYqwV5pqia771gwZrO+WVhP8Apa/2jgB+GLfEM4aqkjW/X/gqcPqxn4IM3HJJKuXhZptOsGfSqlTIRpIUltpANwPdPrgxcxnq3ysA+AmLfp2wDXTj0DCCDjmZd5IlyqNJGacCQjTYBB1Hbez2v3Tgtc3nNv3nF8uf+uj92AA8NL9PMfRW/TnM1+w4dZ3MiMDYszHSiL7zt3oem25Y7AbnCbKZPOQcyQwx9S6pNb0qU8shpwepRzTuVXt2xblMg+ZgeWV2imzEWlGQkGBCLUJvYJPUx2JJq6VaC6JBFNHJmDqmmuNHA+ii3vkRknpLb9RFyMtGulQE2aOXnlmcVpA9poUHis8nNKovdKKSdjSseyra7LQtEuaYwQR5dFSPM5SMkEab1ZmNgAoYoVK9NsIl6lYbPBlXhlWWec5iVVePLokQjkbUVLajqOpjoS36FWrIF7AHk4pSZZIpDlcm/wBKTIgWUE2ZHiDnTDG/Sx5i3q1nT1WCpuLxwxNJEgERcuZZXMMOpzZKkgu1ncBEokmjvhPxrjYBILRyzoRd22Uyzbmq258w+Nb0egd6slxt2irNL7XBIQr6kAlRmFkaAKZepGXsdLggsRRAl/ETONQknc2dooky6Cu4Yz6pSP6wG9jbCmPxJNJLHG0TAawGIzshNE9TARQxg0vVXmN8e5vhHsyjMQS8/JnYncvGD35rXuKPvEDpO/a2F/BpJWQLqjSROoCxoLKV1H4E1flpDdjgGnGs9KsrpGo0qzKNWazQdtDFSSVahZViBR2GBcr4slUqGSZARSlJ0zKkk11rOiOKYEUHu9sHcYiDPIhFEyyGP+sec/u/HUPtFVvZVjhQYOZfo41cBmrUNQsMiKDbSMFHSO2xJ204DWcH8QSSLrVY51U6WKasvMGItV5E9i28qkFgggb4Iijgkl0IzRygtKMvJaAv1VJyz3AZi1pa6qbuAcZHOKkmX5ITTl+5gJvctfMlbvI5cGz2B7WQGPnD0mSMhmGYhVxUMzk1uoV4Zj1wOCex1LewKWBgNNluH+yrGHDSiIqIVFGTM5hkoyHfpCraqDQRUY9lWui4jNGkjARsEk0saKoZCwUZfKqtE0TpMpu31dPcJdwzj+hDIZDLllbS7sKnyxodOZUe8t78wVQIJBW3xRxLhq5WPm80iCBZJAzMv0eqzpiCgDU5cjmsSQDQ3a8AwzEPKZpsvTrqImhXzIPW0fksq7kr2fcGmo4ZZdldVdTasAysOxBFgj6sKfD8EiRQxQxrHDGBqdwdUhJ1Py47tQzMx5jm/RTd4qkSeHNGCAKI5ladFMeoK4ZRMoPMQKGLiQCjuZD54COdT/2jlz/VC/nR5r9ajGgaPCHM8MzjMk/0fMjIKUBooagdS6+qw7AHWKvz7YvGaz475bLt8ecV/R1ffgGTJiJwsm4hnVDM2UhUAEkifXsNyapK2va/rxTluI5mVdccMbJqZQxtL0sVOxlutSkb18sBLiy3mMuPiq9/WVZT+jLV9eGcgwozWWzLukhRA6VpA06NnDEtctk0CBVVqPfFplzl/wADB+cR/vDgL+BDbMX/AEub/WH6seY84CX0zcwKH9ofUE93cIdtz5VjsA3xKH3h8x9+B8zq0No2b8Xt3+sEb+uFijPb9cXfb6NSQPLfnCyP7NfDAL/AY/epF/j3+dDEx/SxxpFOEWSyWZgUxxCMx3trW3AAAAJWdQ1BQLpewxcs2d/mYT8V7n+6Zh9l/XgHIxamM1leKZmX+B5bdCuS0JQDXqpbOZJLDSboV8Tg1Wz/AOTlR+ef95gAMhnFgm4nM4LfSIVVBbuADEiqCdy0qsB2FnDROFyuLzEr6j/FQu0cSbmlDKA7kAgFmPVVhVusKk4XmVeSQpHIzESaNWkF42Z4wlElRqY7HVZ9LwnymjQ5iK6XGl9Ip3BJIDsBrskldxqB8n3jAa39zmX/AJgfHdz9vVuNvPBUsFknmODe+lh3+RBH1YwqZZFcOqrG69WuMBSovo90gEa7XSTpJJAZD9HhmvHJ1PVIB3B1IrLY3I7IbUe8hKmjq6PdINszwfVIkraJWj93XqiYgHUA7JayBW6gGSg24o747iXDJJEk5b8uWUgSOW6xGL+iidR0A/lVY1Me/YT8OTaSNMWskgMoY76bA0k7sLvTYLj8jviP7qewMKlitipKUmyFO6khDVWNVHbq74DzIcCGWWLlIEZQNSBDJENzsjKuw9dvO+4sn57hkU7WhZHLajasDXnp1KKO5PoSzflEgSLxSa3yz6tWnSrqxse8ACFJZRvoq676cd+7FCoYQuV8yHXpXcBjfSBYokkAeRbAD5KDlTajmIkZ1YFlkQrqBupEJGpW1HpsEHVRGra7g/sgXXz40UuTyeanKsWgYA0xQgalRthqusXZfxXCpt4pIWNcy1B0bAKXKns10GqjWLD4zy2xLyblgPo3NsoJKjSDbUCaGAI15K3YSxBnDaik1E6ve91tifUbjvjM8VycgzB0RStoGmIiI8rQaao9AIVbWjqOrUl9tIxpR4ty/wDOPpsDVofSL7EmtgT5nEf3UwGq5pUkrr5ZC6h+LbV1HyA74DNpwicbpBJR3pgBRNAg2QKrv8tuwtlJwB20tHE0b0A4dk0MKIaqLEEg+lbnbBWY8YRICWimFA6rUAI17LI1nlk+Wqr2xTN4zjABWCVtjq3RQnpzGLaUU/lE/VgCslwV45OYjJGe3dpbWvdbaOxfVuTRJrubL4fwgRpy2k5kYbUIzGoReoMoUHUQquNSi+natgBjNZ3x3IlH2Plo2nTJNKNLXu2nlqyN6DTJ8a2rFcnimSQ0JljPfSo1VY9SYmA+at9eA2RyYY9UkrH/AKwqPsTSMeT8MhKVJFG8akt9KA4B8zcl19uMNPNOQ7nMzqjDSxEmqI3t0vUIjPoVZvrOF+b4fLs/MmbSoActz7Un+cZoRW9m2fz74DcrwHKtJcUCwyIoIngj5ZGryVgmhxXcWR5EYL4LnGkjbmUJI5HicjszIa1L6Bl0tXlqI3qz888P5R4pl5IiZkOqNFjSpG87kC6ols9RCsPiLBxtoOFTxjSkw36nayNTsdUjaTG1WxNDUaFDywB3GRcEourQj7RX68C8BA9nSuxaVh8mnkYfoIxXmchmWGlp1KnuLq/gSsQNfIjA0XC8yvSmZ0JZpAQQtkmgWhLVZNAk/PAPTisnGeMmZ5nJWZ3kBayXjjj0qsTFgfZ3Ym5lXTXqbHbFzZfOeUq38Zgf/wAPAMuGt1Zj/tD/AKEQH9Ix2B+CIQJgzamGYeya3JC+gA/QMdgHOOU4Ezw1q0KS6JShZSO670GoEbatu++ARwfMGh7YSfiJRfz0zivswDhxjoe4+Y+/GayMckzsFmaMIi6rklltmaRTR5qUPogRYvqwaOFzjtnNv+re/tM5OAE/5Pm15UTVRkqvgEUKB+cX+3GnrGcy3AsxGNEOcSKMdkWCwPWi8hIvv37k4v8AwTnP/iP/AIYfqlwDojCTifh1Xl50TCKSqYabjkBNnmAeZBIJ3BHcGhQYGaWb2dszrchGEgXlqFYTXqTrsgwdwyjr+G7JeHZnzztfDlBh9pI+3AZjOQNA5WQMosFXIDxlj0EiiGaxpUhtJogapB04oSdaB50fUFAIA0d+hTqA7HZSdOnbSuGniOGWNXDSCYvEVQFSNJ5sIG5cjdmUkV+LsRgXj3A9MrTx2467RWp9INEqxBBOzWrhr0gYAaeRQxiLLG+kDQTTVdi1e9QJJOkimJsFDgbN5pNRSTMBm1AsnS7+nVHWrUaI1WGGwt9hiEUdxujWnLVtOoFApKXpVXACEg3SMl+p7YxUGXCZdAoVVCBjuB33+k23Y9wO+mhSjuGiTPIthZmkUgUroaA7qoYqpIHkp909lGPZuNhjeks60wIPLeyvvc0E9QAokqxN0B5YUPGFUs23kVPToBUbsd96ph6WLAGzhS51delmCrYIFhS3YXR+A9dyfIbEND+HtGy76C1UgFarsKVegxs6tIGrz03iE/HwoZ1QqKBdbVdSjupUkq3qoZNrAvzwCovqUBQNrWjWw90UBfnf3YU8V4iiiRQ+pirXtbL3Go0bUk99/jveA0snH197l6GB969tx+UGHVRrsAexXFieICqlhCx20aq0lgSOjSG3AB3UbefwxnsnLG2wltz2Opd6/KFnT3AIFnf7SFnQhi9bmtHc2O1Ndm+2k772L7EHLcfN6fZ3jdFGjQ4JTVv00VKLvulHserFT8SUUzJTK1qwBUqa8mi3Rq3LEDY7g98Ax5mtwg077V2Pn2qj8QR3+3yWct1NsO130gk9gbVbvy77eeAc5PigXU6MRdM5DC2UHqDsulms/jEWAdw2PZc4hshVIPUqUKqr6DGlE0e5AJ77YUvlqK9JBPVpbp1VQBUsvftsO9epFE8NywLFVcElyRfvbqrEkXsOodW1k332wDfIyIz6UjGvdW6fOuzEDUoNVvq7dsGcJ4MWnhUWscgdtUYr3BqapFbcElRYXuTucOuA+GUZFLgqBYoXbAGtyfxdu1b6VI09sMPEkrRyRFGotFLEvwLvAFbvexrz9cA2y+USO9ChdXvEblq7amO5ryvti0HCx+Byb1m5f++f97ir8Cyeeck+x/8AzsA2m2rFdYUcS4Y0cZkGZnJXetVKdwOqjdfIg4F4bwnmB3fMZgESypSSlVqOZ4xQNnso8zveAKyqk52Q0elJL/v+yaftEbfZhm/ywrk8OxGreYkX1axq3q7YLqN0O5PYYpbw5GO02ZHyncD9GAYcNFNmB/0hj9qIf147A/h2AKsygswXMSLbsWY6Qq9TE2e2OwDoDz+FE/8Ar9eJRSLY6l/OH7cUZvKJKpSRQysCCD6Gr+4fZhcfCuVN3CD8zf34CrwoAVmaxvJVgiiALFeo6yR88NTm4wa5sd+nMW/svAEvhXKsQzRliAFBLEkKOygncAemBc/wqHLBJghZVY61ZtalRG7EBXsXajtgHZzUYFmWMD15i19+IPxLLii2YhHmLlQf7WFnDvDGX5aNLErylQzvZFswBOkKQFUXQAHYDBsXh7LKbWEKfUM4+5sApPFIDxAvz4tAjjXXzF06tOZNarq6cbX2vD78IwHtPCf9Kn7cVLwOEbLzEHelmlUWTZNB6snHfgSPtql/xX/bgEfjVldGAYGohuDY68zCB22/izgt1LazfUiPqHlucwCQT33XtX/ov8UZNIUKx2qkJI9knVWZhUWSbFDV9uCZH0uxYEiizAbWOZmiR9YvAV8fhbQ+lgW5MarqFqfaJnjAYeagspr+r23xgOM8LTLrlzHsDEGtwxpr+Wlzem2A95lBroA+keJssI8rLJdtqi+Wlc2HQD5a6wm8Q+H45oY5XzZiCKY40ZQyF9bKABYLFj06RZNDAIvBXggZpTPmtXI1HlRBjqem3eRhuRq1UB6tubx9EyPAstEuiPKwIvoI1P2kiz9eBfB+bVsssQGl4AI5EOzIR7trZrUtMATYujuMOycBlvEPgPK5mNhHGuXlI6ZYlAojcalAplvuO/oRjK+I+D52GFoMvJy8qmVYSrHVa1RjNzGCli0iurAkjY/Df6Zn84kKGSQ0g7n1Pkq+ZYnYAb74xWXneXJZ9mI+mhnkcAGwxjZdKm66UCr8QFYbNSglzuXzbwzwTNzZH5UcWoKeVqYFpdwKAXYUdye1WcbPgvgTJZZQOQkzj3pZgHdj9ewHwA7Yo41w9k5GehBZ4gpdALtGj0sw8yQdDGgSRHt5Vp8pMsiLJG2tHFqwIIIO4ojY4ALOcAysoAky0Jrt0KpHyKgEY+d+J/B/JzMSxyMY5rWMMC7roSygbWGe92HYkAgkkdX1cigSdgBZJ2A+Z7DGI8SzDOSxpCC8eWZnkKErJ1RldUIJGsIG3PYkgC8Au4D4UWQBEkaF4u7oNQJ1AlW7aSAa0Gz3uxthj4S4cjZmaRrLks7emtMzNDqG1jUsK2O3fyONLwLLR/wg5pagv0wplGx0gABRZonT51e4xmvBzDXmSxKjS3UDuL4hne3n6fbgNwThB4o96H/j+UZX7MN0zyNI0YPUPsN6TsfM9Qwn8Xdl2u45FO17NJl1J/uhtQ+KjAaCfL6rDJqFg0Re4NqfmCAfqxExGuxH1YRnwdlAd0Zq/Kct/rXjx/CeUP8AEj7APuGAN46p5IUkqGliUntsZk1AX6rY+ROBvDxX2WAhl6ow5Ood5PpGPf8AKc4rh8NZZH5ioVf8sMde+2zdxt6YqPhXKXq5CX60L+vbfANDmUH8ZHv/AM4v7cRadfJ0P99f24Q5Hh8bzyxAARpr2VI7JDIlE6LIDCTb4/DB0nAYT+L/AN2P9aYCzgEljMH/AKXP+h6/VjsD+EogsMqqAAubzSgAUKXMOo2G3YY9wD9fhi0IfyT9mBZog6uhJpgV22NEeR9fjhWvhiIdnlr01Aj/AFd8A/5Z/JP2YUeKMuWgCb27FQOxJMUlAfXv9WEMfB4HzRgMa6VMm+hA50RwGia3FzE9gekd8Ocr4ZhjYPGXRh2I0WPWiU2+rANsg5kijcCw6KwobbqDi07d9vnjOweEMotAR7DsNMdf/TxevhbK3/BD81P8mAeBvl9oxESg9mX6mB/XjKcC4JDKH5kcZZGCDTFEtjSDZpN2Juzt2Gww1PhnLdjEp/up/lwCzxspOoN2MUYr55uLV9oK/YcF8cjCySADbkmvszRNf8eeFPivhUWWgXkLyzJNHq0gUQja9wAPMCvnjReIUB5h7EROb9aSUaf0k+fywCzxvmgMpMhB3jRgfjzVFfUQDfxwMsaSxlZZWREklASMAO4Mr2hciwXBA0JRCkEnq2L41Ek0OYWZgirBJ10SECaHVyLF6e9bXpwt8K5qXlxuxClkMkpVRSh3LyVewXUSPVjfc7IBnCPC8aNz46h1oNHs5KBAb21e66i+xUgtbCthi/NZZ4l34jLYO5dY2aiaA0xqvntq2+WMgPEWtpGIYgMGtt9lLFiQCQelG7bDRpA2s+cJy2dzShkBgjF65ZGKqegIwXYM4BDNYAXr2YG6AnMJ7TOyrIBIm2uWRmCEj3bojU69wpACsO97kQq8eRzoZSo9mm1DvpqN6snvvqI7HqPffTneO5GfhyqMvJHPEjuznQUcAkAq3U1rqQkMO2nfbDjI+K8vnOFZ0iRVnbLTB42YBr5UlFfmBZANXZ2JOA1b5DMygFJ+QoRBHVsa0qSSAy/1vPvXkN8zJmRkszyM5X0gDLmIC8BlAJJLKjbEG7DE3tv1bNuM+N4oI44suFzGZaPpjVuhAqjU8rC6VfTuSKwhl4NLnerPZthJGQ8TQxARoCAXVbNsBy33FbK3qMBscnDk53HSZSpOnnM0gsUTpDsVsbeXph66gsGIsi6Ppexx8o4hwPN8LVXVxNAtDXGOWVBJZgR1UWdmphd6wDsTh74f8ec3SGUEmgFFljbFRRoEnbzH4wG5FuG/Q2RjJ+D8oNEmyhmVCSV1CmnnlqvPZ/tN41gG+M14Iy7qkxkNkSmFaGxXLjkhh8WZST6EkdhZCqQcrpK1IHBVvLogJ7EbgvET9WJeMXoxWaVUd5CdgFSXLsxPw23wz/BP03MsaLLkHcszCUMPgPpQR37VgXxC7LJCVYqSpWwaNPmMqp3HwJGAOHHsq24zcB+Uq/txXJxiAXWZgO2wMqjf4m+x+WL34XCSbjB33st+nfEG4TB/R4vzBgKDxrL1ZzMC/OZP82+OXikBqsxCb7VKm/6cL+O5UQ8rk/RB2ZXEZKhugyUdJABPLqxvucHZzgMDavoUs/jGyb9T1At8icAp4ZPGmYlZpUWNzNpdmAVyZw50N2bSWYbYaHiuXuvaIP8AFT9uPU4Jl12EQofFv82Lk4XCKAjAF9tTV/rYALw1XIZlIIfMZlwRuCGzMpBHwOPcT8Mr+9lHpJMP/ES47AMppVRWd2Cqu7MxpR8STsMCfh7K1/71B/irX34NZQQRvuN6JB+0URis5Ja7yf40v+fAZ3h3E4BmpZDPEI2MoRy6hSSMqWAYmiaA2+eH34UgPbMQ/wCKn+bHexL6yf40v+fC3xFkYkyuZlCsHSGRgwd9QYIdJvVdg1gGScSgP8ohPylT/Nj0cZywIvNQD5yp+3AmRyccj5gzIJHSYpbjVQEcZAUdgOq9u5OLsrl8rJrCRxnQQrrp91iobSwOwOlgSPK8Au8K5xEikaWRELys662C2mlQjLdWpAJBHrhz+FoP5+L88HEPwZB/R4vzF/ZiQ4bD/MQ/4afswCTxXIskfSdSqpJryPMi03ttdHGgzUIZjqFjdSDuCDd7fI/YcZrxnko44kaOKJGDWWVAuwU3ekCxZFj4YdcOzLsZQTqKnpv46jV/UPlgAeMZMmDO3Wl4JgAPQxAf7JxneDzPLlRQHVldT9O6q0detKxVTR3PSdqqjZOJSSWGOxRmqu30U2w+Hw+Awt8LP+9Ms2y6YkbUO9iMA0CQLKqbdiBVk0gAkBNlPCt5pVk2hRea9e84vQEHxLKVugWMjVemz9C4w7rEEJUFwekkBRpKHlqTsAEDD41hDxXMfvjXZCBFYLQNhIHq12KBJG5gJA2sgYz2az0+ZzbQ7si5nTG+4EVUoG407aQfiGvAaPiGQ5TqxcvoJ1BdjqRQzDq82ACrvVhLsWB8/wDE/AsusswGoUGkBX3DIQQYzd76yPn0+ZrG14V4ciZESTm65IwzyaWkLMXVpAlAWmtUOqt9sW5zg2SGXErZdmZ2RW1JIQweYKVArTv3A8tRPngAv+Tzh0UKLpRElJAcMQSAJgSoJ23SNn7eY+ONlluIUV16Aq9DCh0kqO4G+0q6SB+WPTGP4fkMpLJlbjn1TZYzFgHolXRrAr1lYWBuCB6YOzHCI3MsqxZlKnZHoWCrHSCQW1bNJzNr/WAd8Az4cKjdjFocMQQWWVoqA9DRAvuNN4yningsWWzsToqokooKKHUqaCoJJbdFUUBWmxTbq+emzGZynNOvXE3Oj9yl1s5CAPuGt2BsetmtxjacDX8ITxZgjTDll5aKWDamBYE6hRs6Vvv7tX3GA2+WUhUDGyAASLAJoeRJP2knCvwu30Ugo0MxmKPreZl+6/04boNx88Ybgc7exop2DZiR2q/x81PV+VbJX1YDY5nNaY2k7gKW+dC8IPFs9SxAkABC5Y9hWaym59AACb+GPIJnkyuhdjrjiUfDSCwJ+IBxPjhD5mOiaKhDRKkg52BHFjeukg+ovANzxrLkmsxEfk4P3Yi3GMv/AEiP87E34VD5xKfnZ+84oPC8vdHLxHz/AIMEenmK8+2AU+JM/HKsSxNzHSTWQgJKqIpVLHbYAuBfqRh3JxOHvzV7edj7xiB4VAaBy8BHxhT/AC4hmOC5bS372g90/wAUg8j6DASHEov5xTfarO32fPHj8WgQgtKALHcMPP5dsJfCuTjmyqSSxpI7blpFV3NBQLZwSdhh1l+F5cMKy0A38oUHn/ZwFHhR7ysZ/KaVh8mnkI/QcdivwnfskQ9DIPsnkGOwDVY1LXVsvY+Ysb/oAxS/FoP6RD/iL+3E54ldSjqGB7j/APmIQ8MisDQQLAoO4FfLVgKk4xlzf74i29HGA+OcRhkyuYRHMjPDIoEasxLMjBQNKncmhgLwzHHmAzTIJW5ULKX6tKPzSAuqyNwfq0+mHbcIgPeFPrv9uAr4fNy2n5gcO0xY1FIQfo41sEKQR0+RwUmdQDcua8zFJ9p6MDLwPKj+TQ/4YwD4h4RAmVnkSCKOSONnR0RVZWUalIZQCDYGAZrxaHf6Tt/Vfb59O2OHGsuP44fY37MV5HIxFQTDEW1PuY1J/hG86wwSFR2RB/dX9mAy/jHOxzZd+W2vRG7nYge7QBJHmTWBsxnWRZ1HmKO+9pGjg/VqI+vDLxvlNcGlEBdw8aqAA7FkICr2PnZ3AABJrAv7lZWiKvOEdhVKnMAJjWO2LFS+yA9One+/fAJ5pyuorVhdvr5i9vkcJ+BZ1lghoHRoQraqp1B11/jEPepCD5FQW2QW1g4TM8jIWQJr5YnAZ42Jv+DA3JBNGyFBBGo1hjnfB0cGScRzSloYyymQrpIjS9LKqgUVXTq3IvzFghyAjZKQknqXq0l9iUJBJY6gNVFn1BtwVTFvC+BLClQOgDHybSzkLvXfSKQAnewHO4oYR5HigFcxQgkokmt9ShNele101qCdiw1DUxw5n6LB3YjVSqZCVsgOQgNC0oXQJQdrURgw4hlo4I+ZLACy2OZCzI4uq3BtdZ70T+KOonCBPEGV21RzqiFdI5zuOkhkOk7EhgpofWdwC1yPGw2qDUkrVTRO3XpPewRrIPYdJu9XmqG5uC5OY63jjQqelVbdl6ffBGxLGqXyYb9WAz/h3xTlIoMspMzyxQogOwFaU1Ub7HSNvOh5b4dZXjsMk2gQczVJYLNvqYCtm6dRMZAFjdGW7U2PwDw9khBBJIBqMayUz+6dBYla3Gyse/bV640sSZaHW6oqcpQGYKekMBSg+pAXpG9cu9qwB8yB10uupWFFWAIr0I7Y6NVUAAKoG1AADbYdvgAMCvnHH8mmP1x/cZLxRmeORR1zBIhJCgNGw1E70p9wmgdgcBPxFxDkZaWSwCFpLNW7dKj7Tf1HGE8LyFMqgPaRIiTffQ92PnpA3xX4n8QNmekVHGvdTvd+8DYBsja7FWa1dm94LE7QwRrG7OylQoHklqTZoBQw3JrfYWaBB2sunLqB/Oq1j/s/7cQGbJzGXXuGZi5r3bzySg+nmAf7WCDwTNhApy6UKIqffY+YMQHumgA314A4bE3tcCMCrEukiGg+kxjUAd1O9MdJNAD44Deua7kD5kD9eKNan8dfqYftwri8MZSyFjAKkWBWxIsdxtsQcd+5TKs3VGW/vsPurANC4G5ZR82H7cAcZ4rCsE1zwgiN6HNS7KmhV98I/DfBYJI2aSNSwYBSAFpSiSKOkCzT7k7nD0cGhHZWFdqkcV8qbbAB8Bz8KRshmhQiaYaWkVWUc5gAQTY2H2VhnBnInopNE2/4siH7jil+GxnvrPzlkP3vgafw5lHNyZaOQ33kGsj62JOAn4fYcjYgjmz0RuK9plqj5ivPHuK/DqKmXCKoCrJOqgdgq5mUKB8Kx2ANzjsAdKhjewJYXt2tVNH6j2wOmfzAo+zqT3Hvr/sn7hg8L1Gt7P6hgODMNONUZ0RWRrq3kolTywdlWx75snyA7kEmTZ8ioUICGREAcMrfRKVARQzFxR+frgmDxBM7aEhQyUSU6rWq/hCWuO77sBdGgcHGo5OVlwBM66pJWBdkS6DOSbYlgQqE1sx7LvdHy8vHZtQWtiTqkkdvWt3kNUAPQAUBgKczNm1XWsULnzjRnZgAD7hcoshJ20nl/wBo9sK14jJmlCVzIyRzFhjUVpYMY5HechCSKZSuoCxQ74PlY6V9pYqH2SCO+ZIfPVpJY990Q6VHvM3lXmeP+zj6TLrHEighVlXmKDsgMapy01EMB9IexO9GghlJ84TJHHy15T0dca6uoCQdSzkNs9XpG4O2Lp5c4is7OiqoLMQkewAsnd/IDFvAc7GUZ2kUSPMVl1ELUoCry1vuAoUL6jfuTg3jeXDZeRGdY7UnW9aVK9QLDa1teoXuARgIcKyr0JpzqmZa7aRGhNhFWyAdgXNm2HoABB2E4JJ05YAliTXOAFkk/iw15/j79l97yKRs30ujRxg1MjD33reMHzjHdj+N7p7MMJvaU4lM0fMrKRgPpXvmCHrUxquWClaRv7rHutBHP8ezGYLQcOVVRRT5lhSIANwgI0rSkUWv1CkUSDxPimZ9jlikCSNpImlUgVBZUvyyBdkOjOKWgW/s6GaJMwZctGyxwQFObpANsfpKPkAqhSSbBJoggEHO8SzMp4eiQZiGpY1rKsmh5BI+mktrWF7OxXZdQDADYF/B4cvOrjMyskgaookoykaQSwVUJ3a12UbILJsY1HhrNJBl1BizIY0ZGOWlBLnzalshRS3VAL5YUZbObMMtNKkbOVEeTyqXGwWnWRyTqcEqQxG4Kd7xflI5pnZDPnFqyGaRFIdVikEfLU3voYEFhYMlUDYDS5locxDrZVzMTe7+MmxIsHfSVN2RuKrvjJcVzS5bMGESaowiOrN1kai40FwbIAXVqO9OQTuDhlPnJ4szmYkWE83lzaGLq1vHy2K8tWOnVCfjd+uAJvDmWlzSapGLzW86MGUtoWwIwwBCUAnYgLHtRJOAXeF8/LMsawQFxGoUtpAjDALVljpNFRsDYpTQAXTpzkc0pR5FV40bmNHHJ1miX93lqrHmaWrV5ULO50cUaqoRVCqopVUUoHoB5Y6adUXWzBVHmfXyA9ST2A3OABi4sjqGhSSYEAgxpQ3/AKzlVv1F2MXZXMRzxBxTxODYIsEAkMGHqCpBHkQcIMlxPTFKqKVR5SYLNlY5QCTXncpkEaX1bD3VJGay2djaMDmZjlnXqjjXRGOpnZSzTBCFJKk6d6PxwBHgLhkeZSTMm3HNIWNGA76X1ub3JVgALGwPfthhmZeGiwBlGA1CzE8tnV+M47U+q9zjvamLifMj2fLPGIzpcl8w2wjWQqqhT1MAFAJqtVbGrM8GhglhMmSAWV36V0kIXTTEiljTMFVzpFKNZq9IsDuGrwqV15PsyyN0ry7iexdhSNLagb+OGWc4cQpstPEPeic6pFrs8UmzB1701nfZgaBzE3B1eSTLSQJl4n0tG8zqZCukIylATfUthb6b7i6EfBXic62yeZmU9JMTO2lwAaEdk6mBFlSabpqt7wGjyPG1RG50hbSwUSLExEimjE+pRRZlZQVG+pWFYP8AbJCbjy8jAbjmFYlP51uPzMA5qDlZpHEbsrCR9Ma2RNSoWrYDVGWBZmABvzfBRGbe9MMca+TSyM7fmRqFFf8AWYBbwWDMZdSrZfUDpJMU4drCKlKjxpYpPyrHxwR+6bLV1SFT5qykMpBIIYHsQQQR8MUZnMzJIQ2fyyAVqvJvoXV7oaT2mlJsEWRdj1x5JmJMpraeNHSaYFXgB1a5NKgCFhq3osSsj9ztWAJfxFl10256wSnSeoDYlfUA9yMRg8QRsRUU/vEWImYUGoNa7bijXleKOHR5iGSSTkEq5chY5E5g1ytJup0rsGogObNnEuGZkZmV1neVZdRK5Zy0VRg6Q1AjnWN2YFlBNDtgCPDgJy0ZoglpTR7i55DR+IvHY7w0NOWQAUA0oAHYATygAfIbY8wBvEotUcn0jx7ai6GiumiSLIAFDf4YVZDMLlIWEgcIzl4mKnXKZOphosuGMmptx2dfOxhtxTIpNFLHJsjjq3AoCjZvaune9q74TLlBRlheZttTkgRc1K30zaFa6OoHVRqrAN4CyKWVZfaDARztMJh25p0Bmje2IArXIGFbKQd63nm5jExc6Zc1pOle0UKt2APcA0d9mk0n3VHTKArFBNmo41JCSNEhOkaVugST3kZdTMdzagk6RjAcFzJeNcw2ajWd5Hkf2nmgFqRSsYjIIpVN0CRpC0BuQ+i8IiUGciTmzB2jkkcUbXcJ09oxqsKtdz574z3iWOaJZ2mEUxmeP2dY9SPzAujlqpDl7QbtYrv8mPBuOxHniMwDLZdRvHYBpdUjKu5NHavj3JxZm+Bzz5hczzhlisZjVAvNkUNdm7VY3siwNXujc4BTxtk5iK8MoDO0irPKiIZI4+kqQzzR9C1ZFKFFgYryOXRkECRoHbaJ45zKEkMiOJACCOhlEv1Htqw5yvg2GzqkmbpK9XKAIcFX3Eeq2BOok2b7nE8xwNoQxhYkKoKo2kawoJZUeMK6P07MdS9rHfAR8cqVyYhiISOR1hdjudDatYVauR5Pc0ggkv3F4UeF5RBKsrxzomlYS2YUKELOdOkoNLa7TsaXsd13Lmz+oGUvE2pHFSjWyxm7V1JLEMACwVFFEWTQxmHhlRGhVZeSkmrRzGzCxBfd1IDraMoVYMANJJ2NAkHXifw7FCua0xAyZhb1VZtmo9JYK5C6mFgKCRXngV49Sx+yxmKNBUccKM2ZJZdAMgI6LXam0qA7WwuwJleIkn6QpLpUxrok1kbEqjFgGU/2hW/fvgqHNOZlihkWKSQ1zlIbQgFy2WtdQ7ae90NgbwBmUyckMXsgy7n2aR5FMMzKllOekUrBaO7aW10KKMLsAEeHIVJifRqMaldEFv1RvURaUEKW5ZbUWrUJNPYbgw5/rWEZXKQkSmEGfmZiQyEk62pFRSztsWPUTQJrGlh4XPKQM1nZBY/gICsVAeZdOs/3SB5WcBLMcTjgnaTMOqTyqkUeXjbmSkKzlbG25Mh3oKoHvEC8ALl586zZpSijLlhlVSnJkX3tch2CufoyABtqo1TFZn/DuUhzcTZbWsqK7yGJWnccxWiHQvusS7NrP82LsYAngDlGEmWjDFQWkCiZl5pj18p1IRmAAK0OuzQugGrPiSRzoTL8tyPddg8gPmBGpB/vdVV2OM1xzxDEjHmsZ5V/i1OsoDsQRWlQbNswUf8ANNhN4lyEjALz5Sr/AMlNoqqhAZ6iYJLEzAdxa69+xxZwDg6wQMfZ0AB+ieYFEYk/SKrF1ZeldVFtyhHajgKeBcel/CeWlzEhSNXkXl9lBky7VeoamfVpTWfQABRtjSvmo5TJM8Q56yWCAxLSCRFMGmqKmwoKknUhc0RQS5bLpzZPZ9bO9BQ6HSi0rMom3B0ModQQSwCittWHvBYMzGUeOOOdl1G1iCoS19QbUukkFl5mqQ0zdIsgh54/lSRMqsaRTQ82Yuj3SssbMxePpsIus6SQb0k35qsvKGiJh4ZlJ8saEskemMgrQRw2twNNhjvsL+eNF4nyuZkRMxHl3jzkGqRNLJKj7bxalKuQRsGKijsdjhPw7xlPmIxcWUCH3oiCSpsEgoSN7vau+57VgPctM8uWlLtqh1xLHLvTOkQSVot/dJWh677eeB3RzFGMo6ogJBgiAczPzNUpzQ09MSxij33kFbgBqONzS5hl5k4AA0jlQjnEEiljGogXW5C/LV5B8EyYiI5MJIkdU0MObskutuZpHWbD9NtVA3ZAwGny4zWYlhgyuZgjSLL6XlSp5VBKj3dWlGcoNIOrSEJJJ2wrXwzG+b/fMxzKF3TUVeWS41VmYFi+lNbOhAWlIq/Rh4hWOE8OOstCkcqGRHMbPSBuWSDapsTpJpdI9MJMlmmWBYpZ9MUKlYxlYYwY9gRIXnIZyH84wLIJJ7jAbTwmYIRmcvB0xwya6YFKWRASTqA6Q6uuqq6a8ji+DhUD6Z8pIqldQRomEkClve+iDaBe16dDVtYs3leJZWaebKxTOcw7whZWVhDoaQB1j1Ira05aM7xtYOgNtaqRpPDhRBmss7BuzGD6OZCpKsr6QRIA4Iogg0DVYDeJnaYJOojYmlYG4XPYBWIGlj+Q1HyBbvi3OcNSYcuQfjdJ7MjeTRnurD1GMdkfGOmoeIIpSQFeeEIiYE0RPGRSAlgNQJU32GNOjvAVZTzMvYJFkyRL3uNt+ZH/AFT1AGwWA04CvwuCcnASbOk6idix1tbGtuo2dvXHYl4VF5PLkGwY7BB2ILNRHwI3x2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xQTEhUTExIWFhUXGSAaGBgXGB4aGBofHRodHBweGh0bHiggHiAlGxkdIzEhJSorLy4uGh8zODMsNygtMCsBCgoKBQUFDgUFDisZExkrKysrKysrKysrKysrKysrKysrKysrKysrKysrKysrKysrKysrKysrKysrKysrKysrK//AABEIAKAA9QMBIgACEQEDEQH/xAAbAAACAwEBAQAAAAAAAAAAAAAEBQIDBgABB//EAFQQAAICAAQEAwQEBwwFCQkAAAECAxEABBIhBRMiMQZBURQyYXEjgZGxFUJSkqHB0RYkM0NEU1RicoKT0oOywsPwB2Nkc3SipNPhJTRVo7O0xNTx/8QAFAEBAAAAAAAAAAAAAAAAAAAAAP/EABQRAQAAAAAAAAAAAAAAAAAAAAD/2gAMAwEAAhEDEQA/APqQG5x4w2x4huiO474nI1AnfbegLP1Ad8BGxt+jHtXgJs+u1pN/gyfqXAsvE2vbKSNRtSwdfhdCJiNjgG9DEmS/Mjv2+Vfoxn/3QvekZe2HdVadmXuBrC5TpujV96NYsPHpf6G/1mYd9vPK4A2Akzynag+kizZ0wRFaF1VyNf1YYfVjNwZmRJTOcvIzMz3GscnSGSFBTvGNR+hs7D3q3qyd+G5P6FL9Zb9URwDVgPMeh39QbB7eRxxAPkPswny/H3fZMuGJBNCSSwA5Q67y4CnUrCj+ScENxCf+if8AzT/5OAF8RgkogG7q6A9q1yQRj9L39WG0nD4mYnlRmz/Nqe5+Xxwh4xnGUJNNHo0OgjSi3MbmK9AqCxJ0LSqhNi9/IieKeWJnnjdUon2WB7kfT1VLLa3qArlLpG9FmvAdNJCzvHl8tFmJk6XpUWKPzqWTSQCPyVDN8B3wtz/D4l5ntEis4RWMGVjXLpUkgjj66MhuQFdWtRVkrhnxHhceZyIiy9IhQPluWeWEZeuMrpHSNQo7eZ88Z6XIyTQ5jOSU1xxjWoHMeJFYS2pB0yxN1aKoyQ/1qAOctBGnRlcpl4p1Zw6ypqIZEDBda9XWGWn3pTeknbFA4s7xu/NmXW0LoqxqWEUsqKDD0b7MUZSCwYXsGGLlGblmMqxrE0ccel5G1RTPb66CHVo5b2CVBBrbbHq+HZdSqcwpjWFQraLkWUaLZRenlExI+jvqGAc8UzZhgklrUUS1VjWpjQQEgbWxAO219sAycyBCkz+1vK4SGNgilmZSXQkLp5a6We6YhFPvGhg/N5HmZdoZJCxZaMgUKbB1KwUWLUgGvPT8cLXyOaWRJuZFmZNRFMDBHEGULrjW5CSBq1KTbazuKrALospknMlxRZeWMXLywpjX6Z4QetNB1NEe6g0RhgnCgu7ZTK5hO4eONI5K7i4yND+XUrr/AGcIs9w98sgLKaNlyvUzyySrDlwAB1FVPMKj8ZQfjhrHPNzXeR5Io4hREZRo0YDphbUfpHpgGYD33CgjTgGmTyuUkB0ZeG195WgVXS+2pWWxfkex8jgtchD25MX+Gn+XCPN8XgeNJszG0OhFZ5Q9Nlua1KhkWjTEC6sbrYIN4LnzssKGQqc3DWoPCF5wGxFoCElFWdaFT2Gg98Ao8KcOidsy0kKPpnkEQdQwjTmyqEVWsKLQmgB3xo04dACCIIQR2IiQEfIhdsZjgHFGQzSey5llnkMsZSLUNLPIwtr09nB2J74d/hs+WUn+ta+4HAGvw6EkFoImIFDVGhIA7AWNhi2PLRr2jjX5Io+4YTN4iYbezEN2CM7BzdnpUQlm2VjYFbHHp43N5ZJ/zpf/ANbAe+K2+ijX8V5ab5LFLIB9bxrhzCToW9jpW/nQvGezmalnUI2VaNNQYuOa5GnfZTAm57XfYnEsnxXMhEQ5F+lVXUXZdRUAWFELEA1e+A0LYgT8cJn4xKCA2WVGO6gyOS3UidNQdw0i2D646XP5jyyer/Tlf9aAYArwmPopt/5Zm/8A7qTHYH8JO3Kl1KUY5rMMVu9JaUsRfnu2OwDiJO/xxJ1xF70NS6jWwPYmuxvywraTP7fRQE/WN/h9LgGFYmq4z3DOMZmddcUULR3pDNaNYqwV5pqia771gwZrO+WVhP8Apa/2jgB+GLfEM4aqkjW/X/gqcPqxn4IM3HJJKuXhZptOsGfSqlTIRpIUltpANwPdPrgxcxnq3ysA+AmLfp2wDXTj0DCCDjmZd5IlyqNJGacCQjTYBB1Hbez2v3Tgtc3nNv3nF8uf+uj92AA8NL9PMfRW/TnM1+w4dZ3MiMDYszHSiL7zt3oem25Y7AbnCbKZPOQcyQwx9S6pNb0qU8shpwepRzTuVXt2xblMg+ZgeWV2imzEWlGQkGBCLUJvYJPUx2JJq6VaC6JBFNHJmDqmmuNHA+ii3vkRknpLb9RFyMtGulQE2aOXnlmcVpA9poUHis8nNKovdKKSdjSseyra7LQtEuaYwQR5dFSPM5SMkEab1ZmNgAoYoVK9NsIl6lYbPBlXhlWWec5iVVePLokQjkbUVLajqOpjoS36FWrIF7AHk4pSZZIpDlcm/wBKTIgWUE2ZHiDnTDG/Sx5i3q1nT1WCpuLxwxNJEgERcuZZXMMOpzZKkgu1ncBEokmjvhPxrjYBILRyzoRd22Uyzbmq258w+Nb0egd6slxt2irNL7XBIQr6kAlRmFkaAKZepGXsdLggsRRAl/ETONQknc2dooky6Cu4Yz6pSP6wG9jbCmPxJNJLHG0TAawGIzshNE9TARQxg0vVXmN8e5vhHsyjMQS8/JnYncvGD35rXuKPvEDpO/a2F/BpJWQLqjSROoCxoLKV1H4E1flpDdjgGnGs9KsrpGo0qzKNWazQdtDFSSVahZViBR2GBcr4slUqGSZARSlJ0zKkk11rOiOKYEUHu9sHcYiDPIhFEyyGP+sec/u/HUPtFVvZVjhQYOZfo41cBmrUNQsMiKDbSMFHSO2xJ204DWcH8QSSLrVY51U6WKasvMGItV5E9i28qkFgggb4Iijgkl0IzRygtKMvJaAv1VJyz3AZi1pa6qbuAcZHOKkmX5ITTl+5gJvctfMlbvI5cGz2B7WQGPnD0mSMhmGYhVxUMzk1uoV4Zj1wOCex1LewKWBgNNluH+yrGHDSiIqIVFGTM5hkoyHfpCraqDQRUY9lWui4jNGkjARsEk0saKoZCwUZfKqtE0TpMpu31dPcJdwzj+hDIZDLllbS7sKnyxodOZUe8t78wVQIJBW3xRxLhq5WPm80iCBZJAzMv0eqzpiCgDU5cjmsSQDQ3a8AwzEPKZpsvTrqImhXzIPW0fksq7kr2fcGmo4ZZdldVdTasAysOxBFgj6sKfD8EiRQxQxrHDGBqdwdUhJ1Py47tQzMx5jm/RTd4qkSeHNGCAKI5ladFMeoK4ZRMoPMQKGLiQCjuZD54COdT/2jlz/VC/nR5r9ajGgaPCHM8MzjMk/0fMjIKUBooagdS6+qw7AHWKvz7YvGaz475bLt8ecV/R1ffgGTJiJwsm4hnVDM2UhUAEkifXsNyapK2va/rxTluI5mVdccMbJqZQxtL0sVOxlutSkb18sBLiy3mMuPiq9/WVZT+jLV9eGcgwozWWzLukhRA6VpA06NnDEtctk0CBVVqPfFplzl/wADB+cR/vDgL+BDbMX/AEub/WH6seY84CX0zcwKH9ofUE93cIdtz5VjsA3xKH3h8x9+B8zq0No2b8Xt3+sEb+uFijPb9cXfb6NSQPLfnCyP7NfDAL/AY/epF/j3+dDEx/SxxpFOEWSyWZgUxxCMx3trW3AAAAJWdQ1BQLpewxcs2d/mYT8V7n+6Zh9l/XgHIxamM1leKZmX+B5bdCuS0JQDXqpbOZJLDSboV8Tg1Wz/AOTlR+ef95gAMhnFgm4nM4LfSIVVBbuADEiqCdy0qsB2FnDROFyuLzEr6j/FQu0cSbmlDKA7kAgFmPVVhVusKk4XmVeSQpHIzESaNWkF42Z4wlElRqY7HVZ9LwnymjQ5iK6XGl9Ip3BJIDsBrskldxqB8n3jAa39zmX/AJgfHdz9vVuNvPBUsFknmODe+lh3+RBH1YwqZZFcOqrG69WuMBSovo90gEa7XSTpJJAZD9HhmvHJ1PVIB3B1IrLY3I7IbUe8hKmjq6PdINszwfVIkraJWj93XqiYgHUA7JayBW6gGSg24o747iXDJJEk5b8uWUgSOW6xGL+iidR0A/lVY1Me/YT8OTaSNMWskgMoY76bA0k7sLvTYLj8jviP7qewMKlitipKUmyFO6khDVWNVHbq74DzIcCGWWLlIEZQNSBDJENzsjKuw9dvO+4sn57hkU7WhZHLajasDXnp1KKO5PoSzflEgSLxSa3yz6tWnSrqxse8ACFJZRvoq676cd+7FCoYQuV8yHXpXcBjfSBYokkAeRbAD5KDlTajmIkZ1YFlkQrqBupEJGpW1HpsEHVRGra7g/sgXXz40UuTyeanKsWgYA0xQgalRthqusXZfxXCpt4pIWNcy1B0bAKXKns10GqjWLD4zy2xLyblgPo3NsoJKjSDbUCaGAI15K3YSxBnDaik1E6ve91tifUbjvjM8VycgzB0RStoGmIiI8rQaao9AIVbWjqOrUl9tIxpR4ty/wDOPpsDVofSL7EmtgT5nEf3UwGq5pUkrr5ZC6h+LbV1HyA74DNpwicbpBJR3pgBRNAg2QKrv8tuwtlJwB20tHE0b0A4dk0MKIaqLEEg+lbnbBWY8YRICWimFA6rUAI17LI1nlk+Wqr2xTN4zjABWCVtjq3RQnpzGLaUU/lE/VgCslwV45OYjJGe3dpbWvdbaOxfVuTRJrubL4fwgRpy2k5kYbUIzGoReoMoUHUQquNSi+natgBjNZ3x3IlH2Plo2nTJNKNLXu2nlqyN6DTJ8a2rFcnimSQ0JljPfSo1VY9SYmA+at9eA2RyYY9UkrH/AKwqPsTSMeT8MhKVJFG8akt9KA4B8zcl19uMNPNOQ7nMzqjDSxEmqI3t0vUIjPoVZvrOF+b4fLs/MmbSoActz7Un+cZoRW9m2fz74DcrwHKtJcUCwyIoIngj5ZGryVgmhxXcWR5EYL4LnGkjbmUJI5HicjszIa1L6Bl0tXlqI3qz888P5R4pl5IiZkOqNFjSpG87kC6ols9RCsPiLBxtoOFTxjSkw36nayNTsdUjaTG1WxNDUaFDywB3GRcEourQj7RX68C8BA9nSuxaVh8mnkYfoIxXmchmWGlp1KnuLq/gSsQNfIjA0XC8yvSmZ0JZpAQQtkmgWhLVZNAk/PAPTisnGeMmZ5nJWZ3kBayXjjj0qsTFgfZ3Ym5lXTXqbHbFzZfOeUq38Zgf/wAPAMuGt1Zj/tD/AKEQH9Ix2B+CIQJgzamGYeya3JC+gA/QMdgHOOU4Ezw1q0KS6JShZSO670GoEbatu++ARwfMGh7YSfiJRfz0zivswDhxjoe4+Y+/GayMckzsFmaMIi6rklltmaRTR5qUPogRYvqwaOFzjtnNv+re/tM5OAE/5Pm15UTVRkqvgEUKB+cX+3GnrGcy3AsxGNEOcSKMdkWCwPWi8hIvv37k4v8AwTnP/iP/AIYfqlwDojCTifh1Xl50TCKSqYabjkBNnmAeZBIJ3BHcGhQYGaWb2dszrchGEgXlqFYTXqTrsgwdwyjr+G7JeHZnzztfDlBh9pI+3AZjOQNA5WQMosFXIDxlj0EiiGaxpUhtJogapB04oSdaB50fUFAIA0d+hTqA7HZSdOnbSuGniOGWNXDSCYvEVQFSNJ5sIG5cjdmUkV+LsRgXj3A9MrTx2467RWp9INEqxBBOzWrhr0gYAaeRQxiLLG+kDQTTVdi1e9QJJOkimJsFDgbN5pNRSTMBm1AsnS7+nVHWrUaI1WGGwt9hiEUdxujWnLVtOoFApKXpVXACEg3SMl+p7YxUGXCZdAoVVCBjuB33+k23Y9wO+mhSjuGiTPIthZmkUgUroaA7qoYqpIHkp909lGPZuNhjeks60wIPLeyvvc0E9QAokqxN0B5YUPGFUs23kVPToBUbsd96ph6WLAGzhS51delmCrYIFhS3YXR+A9dyfIbEND+HtGy76C1UgFarsKVegxs6tIGrz03iE/HwoZ1QqKBdbVdSjupUkq3qoZNrAvzwCovqUBQNrWjWw90UBfnf3YU8V4iiiRQ+pirXtbL3Go0bUk99/jveA0snH197l6GB969tx+UGHVRrsAexXFieICqlhCx20aq0lgSOjSG3AB3UbefwxnsnLG2wltz2Opd6/KFnT3AIFnf7SFnQhi9bmtHc2O1Ndm+2k772L7EHLcfN6fZ3jdFGjQ4JTVv00VKLvulHserFT8SUUzJTK1qwBUqa8mi3Rq3LEDY7g98Ax5mtwg077V2Pn2qj8QR3+3yWct1NsO130gk9gbVbvy77eeAc5PigXU6MRdM5DC2UHqDsulms/jEWAdw2PZc4hshVIPUqUKqr6DGlE0e5AJ77YUvlqK9JBPVpbp1VQBUsvftsO9epFE8NywLFVcElyRfvbqrEkXsOodW1k332wDfIyIz6UjGvdW6fOuzEDUoNVvq7dsGcJ4MWnhUWscgdtUYr3BqapFbcElRYXuTucOuA+GUZFLgqBYoXbAGtyfxdu1b6VI09sMPEkrRyRFGotFLEvwLvAFbvexrz9cA2y+USO9ChdXvEblq7amO5ryvti0HCx+Byb1m5f++f97ir8Cyeeck+x/8AzsA2m2rFdYUcS4Y0cZkGZnJXetVKdwOqjdfIg4F4bwnmB3fMZgESypSSlVqOZ4xQNnso8zveAKyqk52Q0elJL/v+yaftEbfZhm/ywrk8OxGreYkX1axq3q7YLqN0O5PYYpbw5GO02ZHyncD9GAYcNFNmB/0hj9qIf147A/h2AKsygswXMSLbsWY6Qq9TE2e2OwDoDz+FE/8Ar9eJRSLY6l/OH7cUZvKJKpSRQysCCD6Gr+4fZhcfCuVN3CD8zf34CrwoAVmaxvJVgiiALFeo6yR88NTm4wa5sd+nMW/svAEvhXKsQzRliAFBLEkKOygncAemBc/wqHLBJghZVY61ZtalRG7EBXsXajtgHZzUYFmWMD15i19+IPxLLii2YhHmLlQf7WFnDvDGX5aNLErylQzvZFswBOkKQFUXQAHYDBsXh7LKbWEKfUM4+5sApPFIDxAvz4tAjjXXzF06tOZNarq6cbX2vD78IwHtPCf9Kn7cVLwOEbLzEHelmlUWTZNB6snHfgSPtql/xX/bgEfjVldGAYGohuDY68zCB22/izgt1LazfUiPqHlucwCQT33XtX/ov8UZNIUKx2qkJI9knVWZhUWSbFDV9uCZH0uxYEiizAbWOZmiR9YvAV8fhbQ+lgW5MarqFqfaJnjAYeagspr+r23xgOM8LTLrlzHsDEGtwxpr+Wlzem2A95lBroA+keJssI8rLJdtqi+Wlc2HQD5a6wm8Q+H45oY5XzZiCKY40ZQyF9bKABYLFj06RZNDAIvBXggZpTPmtXI1HlRBjqem3eRhuRq1UB6tubx9EyPAstEuiPKwIvoI1P2kiz9eBfB+bVsssQGl4AI5EOzIR7trZrUtMATYujuMOycBlvEPgPK5mNhHGuXlI6ZYlAojcalAplvuO/oRjK+I+D52GFoMvJy8qmVYSrHVa1RjNzGCli0iurAkjY/Df6Zn84kKGSQ0g7n1Pkq+ZYnYAb74xWXneXJZ9mI+mhnkcAGwxjZdKm66UCr8QFYbNSglzuXzbwzwTNzZH5UcWoKeVqYFpdwKAXYUdye1WcbPgvgTJZZQOQkzj3pZgHdj9ewHwA7Yo41w9k5GehBZ4gpdALtGj0sw8yQdDGgSRHt5Vp8pMsiLJG2tHFqwIIIO4ojY4ALOcAysoAky0Jrt0KpHyKgEY+d+J/B/JzMSxyMY5rWMMC7roSygbWGe92HYkAgkkdX1cigSdgBZJ2A+Z7DGI8SzDOSxpCC8eWZnkKErJ1RldUIJGsIG3PYkgC8Au4D4UWQBEkaF4u7oNQJ1AlW7aSAa0Gz3uxthj4S4cjZmaRrLks7emtMzNDqG1jUsK2O3fyONLwLLR/wg5pagv0wplGx0gABRZonT51e4xmvBzDXmSxKjS3UDuL4hne3n6fbgNwThB4o96H/j+UZX7MN0zyNI0YPUPsN6TsfM9Qwn8Xdl2u45FO17NJl1J/uhtQ+KjAaCfL6rDJqFg0Re4NqfmCAfqxExGuxH1YRnwdlAd0Zq/Kct/rXjx/CeUP8AEj7APuGAN46p5IUkqGliUntsZk1AX6rY+ROBvDxX2WAhl6ow5Ood5PpGPf8AKc4rh8NZZH5ioVf8sMde+2zdxt6YqPhXKXq5CX60L+vbfANDmUH8ZHv/AM4v7cRadfJ0P99f24Q5Hh8bzyxAARpr2VI7JDIlE6LIDCTb4/DB0nAYT+L/AN2P9aYCzgEljMH/AKXP+h6/VjsD+EogsMqqAAubzSgAUKXMOo2G3YY9wD9fhi0IfyT9mBZog6uhJpgV22NEeR9fjhWvhiIdnlr01Aj/AFd8A/5Z/JP2YUeKMuWgCb27FQOxJMUlAfXv9WEMfB4HzRgMa6VMm+hA50RwGia3FzE9gekd8Ocr4ZhjYPGXRh2I0WPWiU2+rANsg5kijcCw6KwobbqDi07d9vnjOweEMotAR7DsNMdf/TxevhbK3/BD81P8mAeBvl9oxESg9mX6mB/XjKcC4JDKH5kcZZGCDTFEtjSDZpN2Juzt2Gww1PhnLdjEp/up/lwCzxspOoN2MUYr55uLV9oK/YcF8cjCySADbkmvszRNf8eeFPivhUWWgXkLyzJNHq0gUQja9wAPMCvnjReIUB5h7EROb9aSUaf0k+fywCzxvmgMpMhB3jRgfjzVFfUQDfxwMsaSxlZZWREklASMAO4Mr2hciwXBA0JRCkEnq2L41Ek0OYWZgirBJ10SECaHVyLF6e9bXpwt8K5qXlxuxClkMkpVRSh3LyVewXUSPVjfc7IBnCPC8aNz46h1oNHs5KBAb21e66i+xUgtbCthi/NZZ4l34jLYO5dY2aiaA0xqvntq2+WMgPEWtpGIYgMGtt9lLFiQCQelG7bDRpA2s+cJy2dzShkBgjF65ZGKqegIwXYM4BDNYAXr2YG6AnMJ7TOyrIBIm2uWRmCEj3bojU69wpACsO97kQq8eRzoZSo9mm1DvpqN6snvvqI7HqPffTneO5GfhyqMvJHPEjuznQUcAkAq3U1rqQkMO2nfbDjI+K8vnOFZ0iRVnbLTB42YBr5UlFfmBZANXZ2JOA1b5DMygFJ+QoRBHVsa0qSSAy/1vPvXkN8zJmRkszyM5X0gDLmIC8BlAJJLKjbEG7DE3tv1bNuM+N4oI44suFzGZaPpjVuhAqjU8rC6VfTuSKwhl4NLnerPZthJGQ8TQxARoCAXVbNsBy33FbK3qMBscnDk53HSZSpOnnM0gsUTpDsVsbeXph66gsGIsi6Ppexx8o4hwPN8LVXVxNAtDXGOWVBJZgR1UWdmphd6wDsTh74f8ec3SGUEmgFFljbFRRoEnbzH4wG5FuG/Q2RjJ+D8oNEmyhmVCSV1CmnnlqvPZ/tN41gG+M14Iy7qkxkNkSmFaGxXLjkhh8WZST6EkdhZCqQcrpK1IHBVvLogJ7EbgvET9WJeMXoxWaVUd5CdgFSXLsxPw23wz/BP03MsaLLkHcszCUMPgPpQR37VgXxC7LJCVYqSpWwaNPmMqp3HwJGAOHHsq24zcB+Uq/txXJxiAXWZgO2wMqjf4m+x+WL34XCSbjB33st+nfEG4TB/R4vzBgKDxrL1ZzMC/OZP82+OXikBqsxCb7VKm/6cL+O5UQ8rk/RB2ZXEZKhugyUdJABPLqxvucHZzgMDavoUs/jGyb9T1At8icAp4ZPGmYlZpUWNzNpdmAVyZw50N2bSWYbYaHiuXuvaIP8AFT9uPU4Jl12EQofFv82Lk4XCKAjAF9tTV/rYALw1XIZlIIfMZlwRuCGzMpBHwOPcT8Mr+9lHpJMP/ES47AMppVRWd2Cqu7MxpR8STsMCfh7K1/71B/irX34NZQQRvuN6JB+0URis5Ja7yf40v+fAZ3h3E4BmpZDPEI2MoRy6hSSMqWAYmiaA2+eH34UgPbMQ/wCKn+bHexL6yf40v+fC3xFkYkyuZlCsHSGRgwd9QYIdJvVdg1gGScSgP8ohPylT/Nj0cZywIvNQD5yp+3AmRyccj5gzIJHSYpbjVQEcZAUdgOq9u5OLsrl8rJrCRxnQQrrp91iobSwOwOlgSPK8Au8K5xEikaWRELys662C2mlQjLdWpAJBHrhz+FoP5+L88HEPwZB/R4vzF/ZiQ4bD/MQ/4afswCTxXIskfSdSqpJryPMi03ttdHGgzUIZjqFjdSDuCDd7fI/YcZrxnko44kaOKJGDWWVAuwU3ekCxZFj4YdcOzLsZQTqKnpv46jV/UPlgAeMZMmDO3Wl4JgAPQxAf7JxneDzPLlRQHVldT9O6q0detKxVTR3PSdqqjZOJSSWGOxRmqu30U2w+Hw+Awt8LP+9Ms2y6YkbUO9iMA0CQLKqbdiBVk0gAkBNlPCt5pVk2hRea9e84vQEHxLKVugWMjVemz9C4w7rEEJUFwekkBRpKHlqTsAEDD41hDxXMfvjXZCBFYLQNhIHq12KBJG5gJA2sgYz2az0+ZzbQ7si5nTG+4EVUoG407aQfiGvAaPiGQ5TqxcvoJ1BdjqRQzDq82ACrvVhLsWB8/wDE/AsusswGoUGkBX3DIQQYzd76yPn0+ZrG14V4ciZESTm65IwzyaWkLMXVpAlAWmtUOqt9sW5zg2SGXErZdmZ2RW1JIQweYKVArTv3A8tRPngAv+Tzh0UKLpRElJAcMQSAJgSoJ23SNn7eY+ONlluIUV16Aq9DCh0kqO4G+0q6SB+WPTGP4fkMpLJlbjn1TZYzFgHolXRrAr1lYWBuCB6YOzHCI3MsqxZlKnZHoWCrHSCQW1bNJzNr/WAd8Az4cKjdjFocMQQWWVoqA9DRAvuNN4yningsWWzsToqokooKKHUqaCoJJbdFUUBWmxTbq+emzGZynNOvXE3Oj9yl1s5CAPuGt2BsetmtxjacDX8ITxZgjTDll5aKWDamBYE6hRs6Vvv7tX3GA2+WUhUDGyAASLAJoeRJP2knCvwu30Ugo0MxmKPreZl+6/04boNx88Ybgc7exop2DZiR2q/x81PV+VbJX1YDY5nNaY2k7gKW+dC8IPFs9SxAkABC5Y9hWaym59AACb+GPIJnkyuhdjrjiUfDSCwJ+IBxPjhD5mOiaKhDRKkg52BHFjeukg+ovANzxrLkmsxEfk4P3Yi3GMv/AEiP87E34VD5xKfnZ+84oPC8vdHLxHz/AIMEenmK8+2AU+JM/HKsSxNzHSTWQgJKqIpVLHbYAuBfqRh3JxOHvzV7edj7xiB4VAaBy8BHxhT/AC4hmOC5bS372g90/wAUg8j6DASHEov5xTfarO32fPHj8WgQgtKALHcMPP5dsJfCuTjmyqSSxpI7blpFV3NBQLZwSdhh1l+F5cMKy0A38oUHn/ZwFHhR7ysZ/KaVh8mnkI/QcdivwnfskQ9DIPsnkGOwDVY1LXVsvY+Ysb/oAxS/FoP6RD/iL+3E54ldSjqGB7j/APmIQ8MisDQQLAoO4FfLVgKk4xlzf74i29HGA+OcRhkyuYRHMjPDIoEasxLMjBQNKncmhgLwzHHmAzTIJW5ULKX6tKPzSAuqyNwfq0+mHbcIgPeFPrv9uAr4fNy2n5gcO0xY1FIQfo41sEKQR0+RwUmdQDcua8zFJ9p6MDLwPKj+TQ/4YwD4h4RAmVnkSCKOSONnR0RVZWUalIZQCDYGAZrxaHf6Tt/Vfb59O2OHGsuP44fY37MV5HIxFQTDEW1PuY1J/hG86wwSFR2RB/dX9mAy/jHOxzZd+W2vRG7nYge7QBJHmTWBsxnWRZ1HmKO+9pGjg/VqI+vDLxvlNcGlEBdw8aqAA7FkICr2PnZ3AABJrAv7lZWiKvOEdhVKnMAJjWO2LFS+yA9One+/fAJ5pyuorVhdvr5i9vkcJ+BZ1lghoHRoQraqp1B11/jEPepCD5FQW2QW1g4TM8jIWQJr5YnAZ42Jv+DA3JBNGyFBBGo1hjnfB0cGScRzSloYyymQrpIjS9LKqgUVXTq3IvzFghyAjZKQknqXq0l9iUJBJY6gNVFn1BtwVTFvC+BLClQOgDHybSzkLvXfSKQAnewHO4oYR5HigFcxQgkokmt9ShNele101qCdiw1DUxw5n6LB3YjVSqZCVsgOQgNC0oXQJQdrURgw4hlo4I+ZLACy2OZCzI4uq3BtdZ70T+KOonCBPEGV21RzqiFdI5zuOkhkOk7EhgpofWdwC1yPGw2qDUkrVTRO3XpPewRrIPYdJu9XmqG5uC5OY63jjQqelVbdl6ffBGxLGqXyYb9WAz/h3xTlIoMspMzyxQogOwFaU1Ub7HSNvOh5b4dZXjsMk2gQczVJYLNvqYCtm6dRMZAFjdGW7U2PwDw9khBBJIBqMayUz+6dBYla3Gyse/bV640sSZaHW6oqcpQGYKekMBSg+pAXpG9cu9qwB8yB10uupWFFWAIr0I7Y6NVUAAKoG1AADbYdvgAMCvnHH8mmP1x/cZLxRmeORR1zBIhJCgNGw1E70p9wmgdgcBPxFxDkZaWSwCFpLNW7dKj7Tf1HGE8LyFMqgPaRIiTffQ92PnpA3xX4n8QNmekVHGvdTvd+8DYBsja7FWa1dm94LE7QwRrG7OylQoHklqTZoBQw3JrfYWaBB2sunLqB/Oq1j/s/7cQGbJzGXXuGZi5r3bzySg+nmAf7WCDwTNhApy6UKIqffY+YMQHumgA314A4bE3tcCMCrEukiGg+kxjUAd1O9MdJNAD44Deua7kD5kD9eKNan8dfqYftwri8MZSyFjAKkWBWxIsdxtsQcd+5TKs3VGW/vsPurANC4G5ZR82H7cAcZ4rCsE1zwgiN6HNS7KmhV98I/DfBYJI2aSNSwYBSAFpSiSKOkCzT7k7nD0cGhHZWFdqkcV8qbbAB8Bz8KRshmhQiaYaWkVWUc5gAQTY2H2VhnBnInopNE2/4siH7jil+GxnvrPzlkP3vgafw5lHNyZaOQ33kGsj62JOAn4fYcjYgjmz0RuK9plqj5ivPHuK/DqKmXCKoCrJOqgdgq5mUKB8Kx2ANzjsAdKhjewJYXt2tVNH6j2wOmfzAo+zqT3Hvr/sn7hg8L1Gt7P6hgODMNONUZ0RWRrq3kolTywdlWx75snyA7kEmTZ8ioUICGREAcMrfRKVARQzFxR+frgmDxBM7aEhQyUSU6rWq/hCWuO77sBdGgcHGo5OVlwBM66pJWBdkS6DOSbYlgQqE1sx7LvdHy8vHZtQWtiTqkkdvWt3kNUAPQAUBgKczNm1XWsULnzjRnZgAD7hcoshJ20nl/wBo9sK14jJmlCVzIyRzFhjUVpYMY5HechCSKZSuoCxQ74PlY6V9pYqH2SCO+ZIfPVpJY990Q6VHvM3lXmeP+zj6TLrHEighVlXmKDsgMapy01EMB9IexO9GghlJ84TJHHy15T0dca6uoCQdSzkNs9XpG4O2Lp5c4is7OiqoLMQkewAsnd/IDFvAc7GUZ2kUSPMVl1ELUoCry1vuAoUL6jfuTg3jeXDZeRGdY7UnW9aVK9QLDa1teoXuARgIcKyr0JpzqmZa7aRGhNhFWyAdgXNm2HoABB2E4JJ05YAliTXOAFkk/iw15/j79l97yKRs30ujRxg1MjD33reMHzjHdj+N7p7MMJvaU4lM0fMrKRgPpXvmCHrUxquWClaRv7rHutBHP8ezGYLQcOVVRRT5lhSIANwgI0rSkUWv1CkUSDxPimZ9jlikCSNpImlUgVBZUvyyBdkOjOKWgW/s6GaJMwZctGyxwQFObpANsfpKPkAqhSSbBJoggEHO8SzMp4eiQZiGpY1rKsmh5BI+mktrWF7OxXZdQDADYF/B4cvOrjMyskgaookoykaQSwVUJ3a12UbILJsY1HhrNJBl1BizIY0ZGOWlBLnzalshRS3VAL5YUZbObMMtNKkbOVEeTyqXGwWnWRyTqcEqQxG4Kd7xflI5pnZDPnFqyGaRFIdVikEfLU3voYEFhYMlUDYDS5locxDrZVzMTe7+MmxIsHfSVN2RuKrvjJcVzS5bMGESaowiOrN1kai40FwbIAXVqO9OQTuDhlPnJ4szmYkWE83lzaGLq1vHy2K8tWOnVCfjd+uAJvDmWlzSapGLzW86MGUtoWwIwwBCUAnYgLHtRJOAXeF8/LMsawQFxGoUtpAjDALVljpNFRsDYpTQAXTpzkc0pR5FV40bmNHHJ1miX93lqrHmaWrV5ULO50cUaqoRVCqopVUUoHoB5Y6adUXWzBVHmfXyA9ST2A3OABi4sjqGhSSYEAgxpQ3/AKzlVv1F2MXZXMRzxBxTxODYIsEAkMGHqCpBHkQcIMlxPTFKqKVR5SYLNlY5QCTXncpkEaX1bD3VJGay2djaMDmZjlnXqjjXRGOpnZSzTBCFJKk6d6PxwBHgLhkeZSTMm3HNIWNGA76X1ub3JVgALGwPfthhmZeGiwBlGA1CzE8tnV+M47U+q9zjvamLifMj2fLPGIzpcl8w2wjWQqqhT1MAFAJqtVbGrM8GhglhMmSAWV36V0kIXTTEiljTMFVzpFKNZq9IsDuGrwqV15PsyyN0ry7iexdhSNLagb+OGWc4cQpstPEPeic6pFrs8UmzB1701nfZgaBzE3B1eSTLSQJl4n0tG8zqZCukIylATfUthb6b7i6EfBXic62yeZmU9JMTO2lwAaEdk6mBFlSabpqt7wGjyPG1RG50hbSwUSLExEimjE+pRRZlZQVG+pWFYP8AbJCbjy8jAbjmFYlP51uPzMA5qDlZpHEbsrCR9Ma2RNSoWrYDVGWBZmABvzfBRGbe9MMca+TSyM7fmRqFFf8AWYBbwWDMZdSrZfUDpJMU4drCKlKjxpYpPyrHxwR+6bLV1SFT5qykMpBIIYHsQQQR8MUZnMzJIQ2fyyAVqvJvoXV7oaT2mlJsEWRdj1x5JmJMpraeNHSaYFXgB1a5NKgCFhq3osSsj9ztWAJfxFl10256wSnSeoDYlfUA9yMRg8QRsRUU/vEWImYUGoNa7bijXleKOHR5iGSSTkEq5chY5E5g1ytJup0rsGogObNnEuGZkZmV1neVZdRK5Zy0VRg6Q1AjnWN2YFlBNDtgCPDgJy0ZoglpTR7i55DR+IvHY7w0NOWQAUA0oAHYATygAfIbY8wBvEotUcn0jx7ai6GiumiSLIAFDf4YVZDMLlIWEgcIzl4mKnXKZOphosuGMmptx2dfOxhtxTIpNFLHJsjjq3AoCjZvaune9q74TLlBRlheZttTkgRc1K30zaFa6OoHVRqrAN4CyKWVZfaDARztMJh25p0Bmje2IArXIGFbKQd63nm5jExc6Zc1pOle0UKt2APcA0d9mk0n3VHTKArFBNmo41JCSNEhOkaVugST3kZdTMdzagk6RjAcFzJeNcw2ajWd5Hkf2nmgFqRSsYjIIpVN0CRpC0BuQ+i8IiUGciTmzB2jkkcUbXcJ09oxqsKtdz574z3iWOaJZ2mEUxmeP2dY9SPzAujlqpDl7QbtYrv8mPBuOxHniMwDLZdRvHYBpdUjKu5NHavj3JxZm+Bzz5hczzhlisZjVAvNkUNdm7VY3siwNXujc4BTxtk5iK8MoDO0irPKiIZI4+kqQzzR9C1ZFKFFgYryOXRkECRoHbaJ45zKEkMiOJACCOhlEv1Htqw5yvg2GzqkmbpK9XKAIcFX3Eeq2BOok2b7nE8xwNoQxhYkKoKo2kawoJZUeMK6P07MdS9rHfAR8cqVyYhiISOR1hdjudDatYVauR5Pc0ggkv3F4UeF5RBKsrxzomlYS2YUKELOdOkoNLa7TsaXsd13Lmz+oGUvE2pHFSjWyxm7V1JLEMACwVFFEWTQxmHhlRGhVZeSkmrRzGzCxBfd1IDraMoVYMANJJ2NAkHXifw7FCua0xAyZhb1VZtmo9JYK5C6mFgKCRXngV49Sx+yxmKNBUccKM2ZJZdAMgI6LXam0qA7WwuwJleIkn6QpLpUxrok1kbEqjFgGU/2hW/fvgqHNOZlihkWKSQ1zlIbQgFy2WtdQ7ae90NgbwBmUyckMXsgy7n2aR5FMMzKllOekUrBaO7aW10KKMLsAEeHIVJifRqMaldEFv1RvURaUEKW5ZbUWrUJNPYbgw5/rWEZXKQkSmEGfmZiQyEk62pFRSztsWPUTQJrGlh4XPKQM1nZBY/gICsVAeZdOs/3SB5WcBLMcTjgnaTMOqTyqkUeXjbmSkKzlbG25Mh3oKoHvEC8ALl586zZpSijLlhlVSnJkX3tch2CufoyABtqo1TFZn/DuUhzcTZbWsqK7yGJWnccxWiHQvusS7NrP82LsYAngDlGEmWjDFQWkCiZl5pj18p1IRmAAK0OuzQugGrPiSRzoTL8tyPddg8gPmBGpB/vdVV2OM1xzxDEjHmsZ5V/i1OsoDsQRWlQbNswUf8ANNhN4lyEjALz5Sr/AMlNoqqhAZ6iYJLEzAdxa69+xxZwDg6wQMfZ0AB+ieYFEYk/SKrF1ZeldVFtyhHajgKeBcel/CeWlzEhSNXkXl9lBky7VeoamfVpTWfQABRtjSvmo5TJM8Q56yWCAxLSCRFMGmqKmwoKknUhc0RQS5bLpzZPZ9bO9BQ6HSi0rMom3B0ModQQSwCittWHvBYMzGUeOOOdl1G1iCoS19QbUukkFl5mqQ0zdIsgh54/lSRMqsaRTQ82Yuj3SssbMxePpsIus6SQb0k35qsvKGiJh4ZlJ8saEskemMgrQRw2twNNhjvsL+eNF4nyuZkRMxHl3jzkGqRNLJKj7bxalKuQRsGKijsdjhPw7xlPmIxcWUCH3oiCSpsEgoSN7vau+57VgPctM8uWlLtqh1xLHLvTOkQSVot/dJWh677eeB3RzFGMo6ogJBgiAczPzNUpzQ09MSxij33kFbgBqONzS5hl5k4AA0jlQjnEEiljGogXW5C/LV5B8EyYiI5MJIkdU0MObskutuZpHWbD9NtVA3ZAwGny4zWYlhgyuZgjSLL6XlSp5VBKj3dWlGcoNIOrSEJJJ2wrXwzG+b/fMxzKF3TUVeWS41VmYFi+lNbOhAWlIq/Rh4hWOE8OOstCkcqGRHMbPSBuWSDapsTpJpdI9MJMlmmWBYpZ9MUKlYxlYYwY9gRIXnIZyH84wLIJJ7jAbTwmYIRmcvB0xwya6YFKWRASTqA6Q6uuqq6a8ji+DhUD6Z8pIqldQRomEkClve+iDaBe16dDVtYs3leJZWaebKxTOcw7whZWVhDoaQB1j1Ira05aM7xtYOgNtaqRpPDhRBmss7BuzGD6OZCpKsr6QRIA4Iogg0DVYDeJnaYJOojYmlYG4XPYBWIGlj+Q1HyBbvi3OcNSYcuQfjdJ7MjeTRnurD1GMdkfGOmoeIIpSQFeeEIiYE0RPGRSAlgNQJU32GNOjvAVZTzMvYJFkyRL3uNt+ZH/AFT1AGwWA04CvwuCcnASbOk6idix1tbGtuo2dvXHYl4VF5PLkGwY7BB2ILNRHwI3x2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7239000" cy="6150936"/>
          </a:xfrm>
        </p:spPr>
        <p:txBody>
          <a:bodyPr/>
          <a:lstStyle/>
          <a:p>
            <a:r>
              <a:rPr lang="en-US" dirty="0" smtClean="0"/>
              <a:t>19. 18</a:t>
            </a:r>
            <a:r>
              <a:rPr lang="en-US" baseline="30000" dirty="0" smtClean="0"/>
              <a:t>th</a:t>
            </a:r>
            <a:r>
              <a:rPr lang="en-US" dirty="0" smtClean="0"/>
              <a:t> Amendment- Abolished the sale, manufacture, and transportation of alcohol (Prohibition 1920-1933)</a:t>
            </a:r>
          </a:p>
          <a:p>
            <a:endParaRPr lang="en-US" dirty="0" smtClean="0"/>
          </a:p>
          <a:p>
            <a:r>
              <a:rPr lang="en-US" dirty="0" smtClean="0"/>
              <a:t>20. 19</a:t>
            </a:r>
            <a:r>
              <a:rPr lang="en-US" baseline="30000" dirty="0" smtClean="0"/>
              <a:t>th</a:t>
            </a:r>
            <a:r>
              <a:rPr lang="en-US" dirty="0" smtClean="0"/>
              <a:t> Amendment- Gave women the right to vote, ratified in 1920.</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181600" y="2667000"/>
            <a:ext cx="2885942" cy="38866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242048" cy="1143000"/>
          </a:xfrm>
        </p:spPr>
        <p:txBody>
          <a:bodyPr>
            <a:noAutofit/>
          </a:bodyPr>
          <a:lstStyle/>
          <a:p>
            <a:pPr algn="ct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Unit 3 Progressivism</a:t>
            </a:r>
            <a:r>
              <a:rPr lang="en-US" sz="2400" smtClean="0"/>
              <a:t/>
            </a:r>
            <a:br>
              <a:rPr lang="en-US" sz="2400" smtClean="0"/>
            </a:br>
            <a:r>
              <a:rPr lang="en-US" sz="2400" smtClean="0"/>
              <a:t> </a:t>
            </a:r>
            <a:r>
              <a:rPr lang="en-US" sz="2400" dirty="0" smtClean="0"/>
              <a:t>Study guide:</a:t>
            </a:r>
            <a:br>
              <a:rPr lang="en-US" sz="2400" dirty="0" smtClean="0"/>
            </a:br>
            <a:r>
              <a:rPr lang="en-US" sz="2400" dirty="0" smtClean="0"/>
              <a:t>10 matching</a:t>
            </a:r>
            <a:br>
              <a:rPr lang="en-US" sz="2400" dirty="0" smtClean="0"/>
            </a:br>
            <a:r>
              <a:rPr lang="en-US" sz="2400" dirty="0" smtClean="0"/>
              <a:t>15 multiple choice</a:t>
            </a:r>
            <a:br>
              <a:rPr lang="en-US" sz="2400" dirty="0" smtClean="0"/>
            </a:br>
            <a:endParaRPr lang="en-US" sz="2400" dirty="0"/>
          </a:p>
        </p:txBody>
      </p:sp>
      <p:sp>
        <p:nvSpPr>
          <p:cNvPr id="6" name="Content Placeholder 5"/>
          <p:cNvSpPr>
            <a:spLocks noGrp="1"/>
          </p:cNvSpPr>
          <p:nvPr>
            <p:ph sz="half" idx="1"/>
          </p:nvPr>
        </p:nvSpPr>
        <p:spPr>
          <a:xfrm>
            <a:off x="381000" y="1905000"/>
            <a:ext cx="3520440" cy="4525963"/>
          </a:xfrm>
        </p:spPr>
        <p:txBody>
          <a:bodyPr>
            <a:normAutofit/>
          </a:bodyPr>
          <a:lstStyle/>
          <a:p>
            <a:r>
              <a:rPr lang="en-US" u="sng" dirty="0" smtClean="0"/>
              <a:t>Matching:</a:t>
            </a:r>
          </a:p>
          <a:p>
            <a:pPr lvl="1"/>
            <a:r>
              <a:rPr lang="en-US" dirty="0" smtClean="0"/>
              <a:t>17</a:t>
            </a:r>
            <a:r>
              <a:rPr lang="en-US" baseline="30000" dirty="0" smtClean="0"/>
              <a:t>th</a:t>
            </a:r>
            <a:r>
              <a:rPr lang="en-US" dirty="0" smtClean="0"/>
              <a:t> Amendment</a:t>
            </a:r>
          </a:p>
          <a:p>
            <a:pPr lvl="1"/>
            <a:r>
              <a:rPr lang="en-US" dirty="0" smtClean="0"/>
              <a:t>19</a:t>
            </a:r>
            <a:r>
              <a:rPr lang="en-US" baseline="30000" dirty="0" smtClean="0"/>
              <a:t>th</a:t>
            </a:r>
            <a:r>
              <a:rPr lang="en-US" dirty="0" smtClean="0"/>
              <a:t> Amendment</a:t>
            </a:r>
          </a:p>
          <a:p>
            <a:pPr lvl="1"/>
            <a:r>
              <a:rPr lang="en-US" dirty="0" smtClean="0"/>
              <a:t>Muckrakers</a:t>
            </a:r>
          </a:p>
          <a:p>
            <a:pPr lvl="1"/>
            <a:r>
              <a:rPr lang="en-US" dirty="0" smtClean="0"/>
              <a:t>Prohibition</a:t>
            </a:r>
          </a:p>
          <a:p>
            <a:pPr lvl="1"/>
            <a:r>
              <a:rPr lang="en-US" dirty="0" smtClean="0"/>
              <a:t>Progressivism</a:t>
            </a:r>
          </a:p>
          <a:p>
            <a:pPr lvl="1"/>
            <a:r>
              <a:rPr lang="en-US" dirty="0" err="1" smtClean="0"/>
              <a:t>Trustbusting</a:t>
            </a:r>
            <a:endParaRPr lang="en-US" dirty="0" smtClean="0"/>
          </a:p>
          <a:p>
            <a:pPr lvl="1"/>
            <a:r>
              <a:rPr lang="en-US" dirty="0" smtClean="0"/>
              <a:t>Eugene V. Debs</a:t>
            </a:r>
          </a:p>
          <a:p>
            <a:pPr lvl="1">
              <a:buNone/>
            </a:pPr>
            <a:endParaRPr lang="en-US" dirty="0"/>
          </a:p>
        </p:txBody>
      </p:sp>
      <p:sp>
        <p:nvSpPr>
          <p:cNvPr id="7" name="Content Placeholder 6"/>
          <p:cNvSpPr>
            <a:spLocks noGrp="1"/>
          </p:cNvSpPr>
          <p:nvPr>
            <p:ph sz="half" idx="2"/>
          </p:nvPr>
        </p:nvSpPr>
        <p:spPr>
          <a:xfrm>
            <a:off x="3733800" y="1752600"/>
            <a:ext cx="4267200" cy="5410200"/>
          </a:xfrm>
        </p:spPr>
        <p:txBody>
          <a:bodyPr>
            <a:normAutofit/>
          </a:bodyPr>
          <a:lstStyle/>
          <a:p>
            <a:r>
              <a:rPr lang="en-US" u="sng" dirty="0" smtClean="0"/>
              <a:t>Multiple Choice:</a:t>
            </a:r>
          </a:p>
          <a:p>
            <a:pPr lvl="1"/>
            <a:r>
              <a:rPr lang="en-US" dirty="0" smtClean="0"/>
              <a:t>Pure Food and Drug Act</a:t>
            </a:r>
          </a:p>
          <a:p>
            <a:pPr lvl="1"/>
            <a:r>
              <a:rPr lang="en-US" dirty="0" smtClean="0"/>
              <a:t>Meat Inspection Act</a:t>
            </a:r>
          </a:p>
          <a:p>
            <a:pPr lvl="1"/>
            <a:r>
              <a:rPr lang="en-US" dirty="0" smtClean="0"/>
              <a:t>Susan B. Anthony</a:t>
            </a:r>
          </a:p>
          <a:p>
            <a:pPr lvl="1"/>
            <a:r>
              <a:rPr lang="en-US" dirty="0" smtClean="0"/>
              <a:t>Conservation</a:t>
            </a:r>
          </a:p>
          <a:p>
            <a:pPr lvl="1"/>
            <a:r>
              <a:rPr lang="en-US" dirty="0" smtClean="0"/>
              <a:t>Bull Moose Party</a:t>
            </a:r>
          </a:p>
          <a:p>
            <a:pPr lvl="1"/>
            <a:r>
              <a:rPr lang="en-US" dirty="0" smtClean="0"/>
              <a:t>Teddy Roosevelt</a:t>
            </a:r>
          </a:p>
          <a:p>
            <a:pPr lvl="1"/>
            <a:r>
              <a:rPr lang="en-US" dirty="0" smtClean="0"/>
              <a:t>WEB Du Bois</a:t>
            </a:r>
          </a:p>
          <a:p>
            <a:pPr lvl="1"/>
            <a:r>
              <a:rPr lang="en-US" dirty="0" smtClean="0"/>
              <a:t>NAACP</a:t>
            </a:r>
          </a:p>
          <a:p>
            <a:pPr lvl="1"/>
            <a:r>
              <a:rPr lang="en-US" dirty="0" smtClean="0"/>
              <a:t>William H. Taft</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a:r>
              <a:rPr lang="en-US" dirty="0" smtClean="0"/>
              <a:t>Chapter 9-1</a:t>
            </a:r>
            <a:endParaRPr lang="en-US" dirty="0"/>
          </a:p>
        </p:txBody>
      </p:sp>
      <p:sp>
        <p:nvSpPr>
          <p:cNvPr id="3" name="Content Placeholder 2"/>
          <p:cNvSpPr>
            <a:spLocks noGrp="1"/>
          </p:cNvSpPr>
          <p:nvPr>
            <p:ph idx="1"/>
          </p:nvPr>
        </p:nvSpPr>
        <p:spPr>
          <a:xfrm>
            <a:off x="457200" y="990600"/>
            <a:ext cx="7239000" cy="5715000"/>
          </a:xfrm>
        </p:spPr>
        <p:txBody>
          <a:bodyPr>
            <a:normAutofit/>
          </a:bodyPr>
          <a:lstStyle/>
          <a:p>
            <a:pPr marL="514350" indent="-514350">
              <a:buFont typeface="+mj-lt"/>
              <a:buAutoNum type="arabicPeriod"/>
            </a:pPr>
            <a:r>
              <a:rPr lang="en-US" dirty="0" smtClean="0"/>
              <a:t>What were the goals of the Progressives?</a:t>
            </a:r>
          </a:p>
          <a:p>
            <a:pPr marL="514350" indent="-514350">
              <a:buFont typeface="+mj-lt"/>
              <a:buAutoNum type="arabicPeriod"/>
            </a:pPr>
            <a:endParaRPr lang="en-US" dirty="0" smtClean="0"/>
          </a:p>
          <a:p>
            <a:pPr marL="514350" indent="-514350">
              <a:buFont typeface="+mj-lt"/>
              <a:buAutoNum type="arabicPeriod"/>
            </a:pPr>
            <a:r>
              <a:rPr lang="en-US" dirty="0" smtClean="0"/>
              <a:t>Define: Progressive Movement.</a:t>
            </a:r>
          </a:p>
          <a:p>
            <a:pPr marL="514350" indent="-514350">
              <a:buFont typeface="+mj-lt"/>
              <a:buAutoNum type="arabicPeriod"/>
            </a:pPr>
            <a:endParaRPr lang="en-US" dirty="0" smtClean="0"/>
          </a:p>
          <a:p>
            <a:pPr marL="514350" indent="-514350">
              <a:buFont typeface="+mj-lt"/>
              <a:buAutoNum type="arabicPeriod"/>
            </a:pPr>
            <a:r>
              <a:rPr lang="en-US" dirty="0" smtClean="0"/>
              <a:t>Define: 17</a:t>
            </a:r>
            <a:r>
              <a:rPr lang="en-US" baseline="30000" dirty="0" smtClean="0"/>
              <a:t>th</a:t>
            </a:r>
            <a:r>
              <a:rPr lang="en-US" dirty="0" smtClean="0"/>
              <a:t> Amendment.</a:t>
            </a:r>
          </a:p>
          <a:p>
            <a:pPr marL="514350" indent="-514350">
              <a:buFont typeface="+mj-lt"/>
              <a:buAutoNum type="arabicPeriod"/>
            </a:pPr>
            <a:endParaRPr lang="en-US" dirty="0" smtClean="0"/>
          </a:p>
          <a:p>
            <a:pPr marL="514350" indent="-514350">
              <a:buFont typeface="+mj-lt"/>
              <a:buAutoNum type="arabicPeriod"/>
            </a:pPr>
            <a:r>
              <a:rPr lang="en-US" dirty="0" smtClean="0"/>
              <a:t>Who were the Muckrakers?</a:t>
            </a:r>
          </a:p>
          <a:p>
            <a:pPr marL="514350" indent="-514350">
              <a:buFont typeface="+mj-lt"/>
              <a:buAutoNum type="arabicPeriod"/>
            </a:pPr>
            <a:endParaRPr lang="en-US" dirty="0" smtClean="0"/>
          </a:p>
          <a:p>
            <a:pPr marL="514350" indent="-514350">
              <a:buFont typeface="+mj-lt"/>
              <a:buAutoNum type="arabicPeriod"/>
            </a:pPr>
            <a:r>
              <a:rPr lang="en-US" dirty="0" smtClean="0"/>
              <a:t>Who was Eugene V. Debs? (may use internet)</a:t>
            </a:r>
          </a:p>
          <a:p>
            <a:pPr marL="514350" indent="-514350">
              <a:buFont typeface="+mj-lt"/>
              <a:buAutoNum type="arabicPeriod"/>
            </a:pPr>
            <a:endParaRPr lang="en-US" dirty="0" smtClean="0"/>
          </a:p>
          <a:p>
            <a:pPr marL="514350" indent="-514350">
              <a:buFont typeface="+mj-lt"/>
              <a:buAutoNum type="arabicPeriod"/>
            </a:pPr>
            <a:r>
              <a:rPr lang="en-US" dirty="0" smtClean="0"/>
              <a:t>Define: Child Labor Laws (may use internet)</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9-2</a:t>
            </a:r>
            <a:endParaRPr lang="en-US" dirty="0"/>
          </a:p>
        </p:txBody>
      </p:sp>
      <p:sp>
        <p:nvSpPr>
          <p:cNvPr id="3" name="Content Placeholder 2"/>
          <p:cNvSpPr>
            <a:spLocks noGrp="1"/>
          </p:cNvSpPr>
          <p:nvPr>
            <p:ph idx="1"/>
          </p:nvPr>
        </p:nvSpPr>
        <p:spPr/>
        <p:txBody>
          <a:bodyPr/>
          <a:lstStyle/>
          <a:p>
            <a:pPr marL="514350" indent="-514350">
              <a:buNone/>
            </a:pPr>
            <a:r>
              <a:rPr lang="en-US" dirty="0" smtClean="0"/>
              <a:t>7. Define: Women’s Suffrage Movement.  </a:t>
            </a:r>
          </a:p>
          <a:p>
            <a:pPr marL="514350" indent="-514350">
              <a:buNone/>
            </a:pPr>
            <a:endParaRPr lang="en-US" dirty="0" smtClean="0"/>
          </a:p>
          <a:p>
            <a:pPr marL="514350" indent="-514350">
              <a:buNone/>
            </a:pPr>
            <a:r>
              <a:rPr lang="en-US" dirty="0" smtClean="0"/>
              <a:t>8. Who was Susan B. Anthony (may use internet)?</a:t>
            </a:r>
          </a:p>
          <a:p>
            <a:pPr marL="514350" indent="-514350">
              <a:buFont typeface="+mj-lt"/>
              <a:buAutoNum type="arabicPeriod"/>
            </a:pPr>
            <a:endParaRPr lang="en-US" dirty="0" smtClean="0"/>
          </a:p>
          <a:p>
            <a:pPr marL="514350" indent="-514350">
              <a:buNone/>
            </a:pPr>
            <a:r>
              <a:rPr lang="en-US" dirty="0" smtClean="0"/>
              <a:t>9. What was the 1</a:t>
            </a:r>
            <a:r>
              <a:rPr lang="en-US" baseline="30000" dirty="0" smtClean="0"/>
              <a:t>st</a:t>
            </a:r>
            <a:r>
              <a:rPr lang="en-US" dirty="0" smtClean="0"/>
              <a:t> state (or territory) to give women the right to vote?  How long did it take other states?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9-3</a:t>
            </a:r>
            <a:endParaRPr lang="en-US" dirty="0"/>
          </a:p>
        </p:txBody>
      </p:sp>
      <p:sp>
        <p:nvSpPr>
          <p:cNvPr id="3" name="Content Placeholder 2"/>
          <p:cNvSpPr>
            <a:spLocks noGrp="1"/>
          </p:cNvSpPr>
          <p:nvPr>
            <p:ph idx="1"/>
          </p:nvPr>
        </p:nvSpPr>
        <p:spPr/>
        <p:txBody>
          <a:bodyPr/>
          <a:lstStyle/>
          <a:p>
            <a:pPr>
              <a:buNone/>
            </a:pPr>
            <a:r>
              <a:rPr lang="en-US" dirty="0" smtClean="0"/>
              <a:t>10. What was “The Jungle” about?  Who wrote it?</a:t>
            </a:r>
          </a:p>
          <a:p>
            <a:pPr>
              <a:buNone/>
            </a:pPr>
            <a:endParaRPr lang="en-US" dirty="0" smtClean="0"/>
          </a:p>
          <a:p>
            <a:pPr>
              <a:buNone/>
            </a:pPr>
            <a:r>
              <a:rPr lang="en-US" dirty="0" smtClean="0"/>
              <a:t>11. What 2 health and environment Acts came out of “The Jungle”?  Define them.</a:t>
            </a:r>
          </a:p>
          <a:p>
            <a:pPr>
              <a:buNone/>
            </a:pPr>
            <a:endParaRPr lang="en-US" dirty="0" smtClean="0"/>
          </a:p>
          <a:p>
            <a:pPr>
              <a:buNone/>
            </a:pPr>
            <a:r>
              <a:rPr lang="en-US" dirty="0" smtClean="0"/>
              <a:t>12. What was Conservation?</a:t>
            </a:r>
          </a:p>
          <a:p>
            <a:pPr>
              <a:buNone/>
            </a:pPr>
            <a:endParaRPr lang="en-US" dirty="0" smtClean="0"/>
          </a:p>
          <a:p>
            <a:pPr>
              <a:buNone/>
            </a:pPr>
            <a:r>
              <a:rPr lang="en-US" dirty="0" smtClean="0"/>
              <a:t>13. Who founded the NAACP and why (may use internet)?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9-4</a:t>
            </a:r>
            <a:endParaRPr lang="en-US" dirty="0"/>
          </a:p>
        </p:txBody>
      </p:sp>
      <p:sp>
        <p:nvSpPr>
          <p:cNvPr id="3" name="Content Placeholder 2"/>
          <p:cNvSpPr>
            <a:spLocks noGrp="1"/>
          </p:cNvSpPr>
          <p:nvPr>
            <p:ph idx="1"/>
          </p:nvPr>
        </p:nvSpPr>
        <p:spPr/>
        <p:txBody>
          <a:bodyPr/>
          <a:lstStyle/>
          <a:p>
            <a:pPr>
              <a:buNone/>
            </a:pPr>
            <a:r>
              <a:rPr lang="en-US" dirty="0" smtClean="0"/>
              <a:t>14. Who was Teddy Roosevelt?</a:t>
            </a:r>
          </a:p>
          <a:p>
            <a:pPr>
              <a:buNone/>
            </a:pPr>
            <a:endParaRPr lang="en-US" dirty="0" smtClean="0"/>
          </a:p>
          <a:p>
            <a:pPr>
              <a:buNone/>
            </a:pPr>
            <a:r>
              <a:rPr lang="en-US" dirty="0" smtClean="0"/>
              <a:t>15. Define </a:t>
            </a:r>
            <a:r>
              <a:rPr lang="en-US" dirty="0" err="1" smtClean="0"/>
              <a:t>Trustbusting</a:t>
            </a:r>
            <a:r>
              <a:rPr lang="en-US" dirty="0" smtClean="0"/>
              <a:t>.</a:t>
            </a:r>
          </a:p>
          <a:p>
            <a:pPr>
              <a:buNone/>
            </a:pPr>
            <a:endParaRPr lang="en-US" dirty="0" smtClean="0"/>
          </a:p>
          <a:p>
            <a:pPr>
              <a:buNone/>
            </a:pPr>
            <a:r>
              <a:rPr lang="en-US" dirty="0" smtClean="0"/>
              <a:t>16. What was the Bull Moose Party?</a:t>
            </a:r>
          </a:p>
          <a:p>
            <a:pPr>
              <a:buNone/>
            </a:pPr>
            <a:endParaRPr lang="en-US" dirty="0" smtClean="0"/>
          </a:p>
          <a:p>
            <a:pPr>
              <a:buNone/>
            </a:pPr>
            <a:r>
              <a:rPr lang="en-US" dirty="0" smtClean="0"/>
              <a:t>17. Who was President in 1912?</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9-5</a:t>
            </a:r>
            <a:endParaRPr lang="en-US" dirty="0"/>
          </a:p>
        </p:txBody>
      </p:sp>
      <p:sp>
        <p:nvSpPr>
          <p:cNvPr id="3" name="Content Placeholder 2"/>
          <p:cNvSpPr>
            <a:spLocks noGrp="1"/>
          </p:cNvSpPr>
          <p:nvPr>
            <p:ph idx="1"/>
          </p:nvPr>
        </p:nvSpPr>
        <p:spPr/>
        <p:txBody>
          <a:bodyPr/>
          <a:lstStyle/>
          <a:p>
            <a:pPr>
              <a:buNone/>
            </a:pPr>
            <a:r>
              <a:rPr lang="en-US" dirty="0" smtClean="0"/>
              <a:t>18. Who was Woodrow Wilson?</a:t>
            </a:r>
          </a:p>
          <a:p>
            <a:pPr>
              <a:buNone/>
            </a:pPr>
            <a:endParaRPr lang="en-US" dirty="0" smtClean="0"/>
          </a:p>
          <a:p>
            <a:pPr>
              <a:buNone/>
            </a:pPr>
            <a:r>
              <a:rPr lang="en-US" dirty="0" smtClean="0"/>
              <a:t>19. Define: 18</a:t>
            </a:r>
            <a:r>
              <a:rPr lang="en-US" baseline="30000" dirty="0" smtClean="0"/>
              <a:t>th</a:t>
            </a:r>
            <a:r>
              <a:rPr lang="en-US" dirty="0" smtClean="0"/>
              <a:t> Amendment.</a:t>
            </a:r>
          </a:p>
          <a:p>
            <a:pPr>
              <a:buNone/>
            </a:pPr>
            <a:endParaRPr lang="en-US" dirty="0" smtClean="0"/>
          </a:p>
          <a:p>
            <a:pPr>
              <a:buNone/>
            </a:pPr>
            <a:r>
              <a:rPr lang="en-US" dirty="0" smtClean="0"/>
              <a:t>20. Define: 19</a:t>
            </a:r>
            <a:r>
              <a:rPr lang="en-US" baseline="30000" dirty="0" smtClean="0"/>
              <a:t>th</a:t>
            </a:r>
            <a:r>
              <a:rPr lang="en-US" dirty="0" smtClean="0"/>
              <a:t> Amendment.  What year did it ratify?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133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r>
              <a:rPr lang="en-US" dirty="0" smtClean="0"/>
              <a:t>1. Goals of the Progressives: Protecting social welfare, promoting moral improvement, creating economic reform, and fostering efficiency.</a:t>
            </a:r>
          </a:p>
          <a:p>
            <a:endParaRPr lang="en-US" dirty="0" smtClean="0"/>
          </a:p>
          <a:p>
            <a:r>
              <a:rPr lang="en-US" dirty="0" smtClean="0"/>
              <a:t>2. Progressive Movement is to return control of the government back to the people, restore economic opportunities, and correct injustices in American life.</a:t>
            </a:r>
          </a:p>
          <a:p>
            <a:endParaRPr lang="en-US" dirty="0" smtClean="0"/>
          </a:p>
          <a:p>
            <a:r>
              <a:rPr lang="en-US" dirty="0" smtClean="0"/>
              <a:t>3. 17</a:t>
            </a:r>
            <a:r>
              <a:rPr lang="en-US" baseline="30000" dirty="0" smtClean="0"/>
              <a:t>th</a:t>
            </a:r>
            <a:r>
              <a:rPr lang="en-US" dirty="0" smtClean="0"/>
              <a:t> Amendment: direct election of senators; allowed ordinary citizens a say in government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62000" y="304800"/>
            <a:ext cx="3219450" cy="400642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3810000" y="3429000"/>
            <a:ext cx="4149089" cy="2881312"/>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a:stretch>
            <a:fillRect/>
          </a:stretch>
        </p:blipFill>
        <p:spPr bwMode="auto">
          <a:xfrm>
            <a:off x="4953000" y="228600"/>
            <a:ext cx="2676525" cy="2857500"/>
          </a:xfrm>
          <a:prstGeom prst="rect">
            <a:avLst/>
          </a:prstGeom>
          <a:noFill/>
          <a:ln w="9525">
            <a:noFill/>
            <a:miter lim="800000"/>
            <a:headEnd/>
            <a:tailEnd/>
          </a:ln>
          <a:effectLst/>
        </p:spPr>
      </p:pic>
      <p:pic>
        <p:nvPicPr>
          <p:cNvPr id="9" name="Picture 6"/>
          <p:cNvPicPr>
            <a:picLocks noChangeAspect="1" noChangeArrowheads="1"/>
          </p:cNvPicPr>
          <p:nvPr/>
        </p:nvPicPr>
        <p:blipFill>
          <a:blip r:embed="rId5" cstate="print"/>
          <a:srcRect/>
          <a:stretch>
            <a:fillRect/>
          </a:stretch>
        </p:blipFill>
        <p:spPr bwMode="auto">
          <a:xfrm>
            <a:off x="838200" y="4343399"/>
            <a:ext cx="2616666" cy="2022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lstStyle/>
          <a:p>
            <a:r>
              <a:rPr lang="en-US" dirty="0" smtClean="0"/>
              <a:t>4. Muckrakers were magazine journalists who exposed the corrupt side of public life and business. (Ida Tarbell, Upton Sinclair)</a:t>
            </a:r>
          </a:p>
          <a:p>
            <a:endParaRPr lang="en-US" dirty="0" smtClean="0"/>
          </a:p>
          <a:p>
            <a:r>
              <a:rPr lang="en-US" dirty="0" smtClean="0"/>
              <a:t>5. Eugene V. Debs- social labor union leader; Socialist Party in 1901.</a:t>
            </a:r>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406331" y="1371600"/>
            <a:ext cx="1737669" cy="2286000"/>
          </a:xfrm>
          <a:prstGeom prst="rect">
            <a:avLst/>
          </a:prstGeom>
          <a:noFill/>
          <a:ln w="9525">
            <a:noFill/>
            <a:miter lim="800000"/>
            <a:headEnd/>
            <a:tailEnd/>
          </a:ln>
          <a:effectLst/>
        </p:spPr>
      </p:pic>
      <p:sp>
        <p:nvSpPr>
          <p:cNvPr id="5" name="Rectangle 4"/>
          <p:cNvSpPr/>
          <p:nvPr/>
        </p:nvSpPr>
        <p:spPr>
          <a:xfrm>
            <a:off x="304800" y="3048000"/>
            <a:ext cx="6934200" cy="3416320"/>
          </a:xfrm>
          <a:prstGeom prst="rect">
            <a:avLst/>
          </a:prstGeom>
        </p:spPr>
        <p:txBody>
          <a:bodyPr wrap="square">
            <a:spAutoFit/>
          </a:bodyPr>
          <a:lstStyle/>
          <a:p>
            <a:pPr>
              <a:buFont typeface="Arial" pitchFamily="34" charset="0"/>
              <a:buChar char="•"/>
            </a:pPr>
            <a:r>
              <a:rPr lang="en-US" dirty="0" smtClean="0"/>
              <a:t>(1855-1926) Debs supported unionization and labor reforms, opposed strikes, and favored negotiation as a means to improve the conditions for laborers. </a:t>
            </a:r>
          </a:p>
          <a:p>
            <a:pPr>
              <a:buFont typeface="Arial" charset="0"/>
              <a:buChar char="•"/>
            </a:pPr>
            <a:r>
              <a:rPr lang="en-US" dirty="0" smtClean="0"/>
              <a:t>He founded the American Railway Union (ARU) in 1893 to organize railroad workers, coal miners, and longshoremen employed in the industry, regardless of their skills. </a:t>
            </a:r>
          </a:p>
          <a:p>
            <a:pPr>
              <a:buFont typeface="Arial" charset="0"/>
              <a:buChar char="•"/>
            </a:pPr>
            <a:r>
              <a:rPr lang="en-US" dirty="0" smtClean="0"/>
              <a:t>Failure of the ARU in 1894 convinced Debs of the value of socialism as an economic system and he joined the Socialist Democratic Party (Socialist Party of America) in 1901. </a:t>
            </a:r>
          </a:p>
          <a:p>
            <a:pPr>
              <a:buFont typeface="Arial" charset="0"/>
              <a:buChar char="•"/>
            </a:pPr>
            <a:r>
              <a:rPr lang="en-US" dirty="0" smtClean="0"/>
              <a:t>He ran for president five times on the socialist ticket, once from prison. He used his campaigns to further the causes of women’s suffrage, the abolition of child labor, and shorter workdays.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1389</TotalTime>
  <Words>906</Words>
  <Application>Microsoft Office PowerPoint</Application>
  <PresentationFormat>On-screen Show (4:3)</PresentationFormat>
  <Paragraphs>117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Opulent</vt:lpstr>
      <vt:lpstr>Unit 3 Chapter 9</vt:lpstr>
      <vt:lpstr>Chapter 9-1</vt:lpstr>
      <vt:lpstr>Chapter 9-2</vt:lpstr>
      <vt:lpstr>Chapter 9-3</vt:lpstr>
      <vt:lpstr>Chapter 9-4</vt:lpstr>
      <vt:lpstr>Chapter 9-5</vt:lpstr>
      <vt:lpstr>Slide 7</vt:lpstr>
      <vt:lpstr>Slide 8</vt:lpstr>
      <vt:lpstr>Slide 9</vt:lpstr>
      <vt:lpstr>Slide 10</vt:lpstr>
      <vt:lpstr>Slide 11</vt:lpstr>
      <vt:lpstr>Slide 12</vt:lpstr>
      <vt:lpstr>Slide 13</vt:lpstr>
      <vt:lpstr>Slide 14</vt:lpstr>
      <vt:lpstr>Slide 15</vt:lpstr>
      <vt:lpstr>Slide 16</vt:lpstr>
      <vt:lpstr>     Unit 3 Progressivism  Study guide: 10 matching 15 multiple choice </vt:lpstr>
    </vt:vector>
  </TitlesOfParts>
  <Company>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Laura E. Strelzin</dc:creator>
  <cp:lastModifiedBy>EPISD</cp:lastModifiedBy>
  <cp:revision>82</cp:revision>
  <dcterms:created xsi:type="dcterms:W3CDTF">2008-10-28T03:06:11Z</dcterms:created>
  <dcterms:modified xsi:type="dcterms:W3CDTF">2013-12-04T20:09:45Z</dcterms:modified>
</cp:coreProperties>
</file>