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619" r:id="rId3"/>
    <p:sldId id="395" r:id="rId4"/>
    <p:sldId id="396" r:id="rId5"/>
    <p:sldId id="606" r:id="rId6"/>
    <p:sldId id="608" r:id="rId7"/>
    <p:sldId id="625" r:id="rId8"/>
    <p:sldId id="632" r:id="rId9"/>
    <p:sldId id="420" r:id="rId10"/>
    <p:sldId id="534" r:id="rId11"/>
    <p:sldId id="423" r:id="rId12"/>
    <p:sldId id="424" r:id="rId13"/>
    <p:sldId id="422" r:id="rId14"/>
    <p:sldId id="426" r:id="rId15"/>
    <p:sldId id="541" r:id="rId16"/>
    <p:sldId id="542" r:id="rId17"/>
    <p:sldId id="543" r:id="rId18"/>
    <p:sldId id="439" r:id="rId19"/>
    <p:sldId id="610" r:id="rId20"/>
    <p:sldId id="533" r:id="rId21"/>
    <p:sldId id="535" r:id="rId22"/>
    <p:sldId id="633" r:id="rId23"/>
    <p:sldId id="6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E325-B62B-456D-B14F-390A4D6BB980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C0CA-FBA5-4892-8479-89A69789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0F47957-C6E7-49E5-890A-5864DC9CB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269A0C-EF4C-42C5-8716-03E427CE3382}" type="slidenum">
              <a:rPr lang="en-US" altLang="en-US" sz="1300" smtClean="0">
                <a:latin typeface="Times" panose="02020603050405020304" pitchFamily="18" charset="0"/>
              </a:rPr>
              <a:pPr/>
              <a:t>1</a:t>
            </a:fld>
            <a:endParaRPr lang="en-US" altLang="en-US" sz="1300">
              <a:latin typeface="Times" panose="020206030504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8E7C6C-B23B-4845-AAA0-6F3F6AB5E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1A7AA00-44C0-4421-B925-DF2251F04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4BFD-4AAA-4328-8315-B77C0B911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12031-EBF0-4EE1-A323-4EE1C4CBE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EDAD-3329-4B19-BD02-0F3BFD1B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D6A6F-7BDF-4B7B-A4F7-9D4E7ADA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D4BB-5862-4E73-B9A4-2936E193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8533-A559-444B-8569-EC276037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3505A-12F1-40B4-923B-DD42244F8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7F5AF-4069-4393-B93E-B3A85B18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09AD4-EC56-4B80-A4EA-0F33497F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9E66-1AB4-4CE9-9A80-CC586F97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2C4E5-E408-4A16-A9EB-00EEAFD85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D6FBA-1B63-4BE7-8E45-6B38B3E1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C5AF-5874-4D0C-BA9E-27506A7D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C31A3-837C-4832-9AA6-999BE0AC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4C972-CBCC-438D-B223-7C1D51CB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1308-47D0-47BE-9087-B44F3131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48F6-6031-4229-9172-F77E0E47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9CBB4-0B9D-47F9-BFD7-34686D82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29E0-FEE7-421A-8916-DAE252C6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E6CD-D8BE-471C-80CD-38FF8227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ED96-A726-4513-AC33-232DD6FF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E6D40-1BC8-4F5F-A9A3-C5EFCC4CC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2D7BF-FE0F-4B9E-A548-E50A03F9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7623A-F692-4946-A1E0-89B3A54C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D437E-2282-4B65-8480-073726AA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5474-849C-435B-8265-4362CF8A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9E91-C262-4525-BC31-FFD750F39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3A02D-0F3E-4F4A-9BF8-0029CEDB0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80FEC-5D31-4AE2-B717-3CF777D5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93507-7C5F-4551-A671-DF0B5652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7259E-E195-4AB2-906B-555E1621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BC53-2908-44E0-A62D-B7713FBA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9B565-95E0-4F2D-8B25-5789C18F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108D5-21FD-4992-8209-2983DC5EE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9B8E7-6917-430E-96AB-B9BEC5868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B8CE7-AA16-44A7-82CE-861CC91A6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57CE6-8213-4FE9-9A0D-6EBCE88A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A2085-EAA7-4509-9C79-F56155D0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21656-7742-4AB5-925F-2BCD19D3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F662-1167-41A3-9C76-D92F93D4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11896-8B6E-4762-9EDC-71D25B78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F50A9-D8EB-45EC-BC16-F0ECD885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D04AC-365E-4836-81F7-E80E21AC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3DB3-EFEB-44C3-8C17-26BB5A0A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8D79A-A16E-436F-A270-F992A61F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42C9B-654C-49EA-B498-5DBABE62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9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4ED7-777B-4C51-A4C4-6494A301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6235A-3BE3-428A-ABD5-F85DBFE9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1ACA8-D0E3-4FD0-9627-F7EA9591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30E78-5319-467F-87D8-32B70C6F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B6B6D-0E27-4DA2-A8BE-878394C1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12C58-1C68-48BE-B56E-AE1F50A5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2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7C39-48C3-4C3B-A1F0-90119F01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D2E2C-2787-42F9-B3A3-F8D1FF041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418D4-D623-4134-BB6F-ABC26D911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3F817-6D46-4468-974E-3FB538A2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44C3C-8FEA-4715-9E56-D5CAFBE3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C0F29-9810-4465-B4DB-EE10F46C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87901-FB85-452F-809A-5757F775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C919B-00DF-4B2C-9DEB-B591A1E0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6E95-64BA-4545-BB72-97374C95F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71921-0863-450D-A1C8-C925B486F53A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D8B5D-B1D7-4D3F-A505-1443351B5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D9AD8-AEE7-40E4-AD8D-6A96EDD9D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D8BD2-4509-4673-BDF6-D85D701A4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7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mage result for belgian congo">
            <a:extLst>
              <a:ext uri="{FF2B5EF4-FFF2-40B4-BE49-F238E27FC236}">
                <a16:creationId xmlns:a16="http://schemas.microsoft.com/office/drawing/2014/main" id="{22C3EB6D-18A7-41A5-BD17-43F8CC30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4">
            <a:extLst>
              <a:ext uri="{FF2B5EF4-FFF2-40B4-BE49-F238E27FC236}">
                <a16:creationId xmlns:a16="http://schemas.microsoft.com/office/drawing/2014/main" id="{98EDE2EF-0E60-4ECB-BDC5-39E1163E9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6200"/>
            <a:ext cx="12192000" cy="14478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Unit 6: Consequences of Industrialization </a:t>
            </a:r>
            <a:br>
              <a:rPr lang="en-US" altLang="en-US" sz="4800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</a:br>
            <a:r>
              <a:rPr lang="en-US" altLang="en-US" sz="4800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(1750-1900) part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ADB9AFE6-AC67-4845-91D6-41C4F851EC3A}"/>
              </a:ext>
            </a:extLst>
          </p:cNvPr>
          <p:cNvSpPr txBox="1">
            <a:spLocks/>
          </p:cNvSpPr>
          <p:nvPr/>
        </p:nvSpPr>
        <p:spPr bwMode="auto">
          <a:xfrm>
            <a:off x="210533" y="265690"/>
            <a:ext cx="3649703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(India)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6A08C81E-CEF3-42AC-874F-A28674B97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540" y="0"/>
            <a:ext cx="7552460" cy="224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By 1700, Mughal power weakened.</a:t>
            </a:r>
          </a:p>
          <a:p>
            <a:r>
              <a:rPr lang="en-US" altLang="en-US" sz="24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British East India Company 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was making huge profits from opium, cotton, tea, and coffee exports.</a:t>
            </a:r>
            <a:endParaRPr lang="en-US" alt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Indian troops called </a:t>
            </a:r>
            <a:r>
              <a:rPr lang="en-US" altLang="en-US" sz="24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sepoys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enforced </a:t>
            </a:r>
            <a:r>
              <a:rPr lang="en-US" altLang="en-US" sz="24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company rule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pic>
        <p:nvPicPr>
          <p:cNvPr id="20488" name="Picture 4" descr="https://upload.wikimedia.org/wikipedia/commons/2/2c/Calcutta.jpg">
            <a:extLst>
              <a:ext uri="{FF2B5EF4-FFF2-40B4-BE49-F238E27FC236}">
                <a16:creationId xmlns:a16="http://schemas.microsoft.com/office/drawing/2014/main" id="{7A065A57-DC5F-4EF6-9999-795725338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r="3" b="10161"/>
          <a:stretch/>
        </p:blipFill>
        <p:spPr bwMode="auto">
          <a:xfrm>
            <a:off x="0" y="2177593"/>
            <a:ext cx="4279613" cy="47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http://www.nuttyhistory.com/uploads/1/2/1/5/12150034/5302651_orig.jpg">
            <a:extLst>
              <a:ext uri="{FF2B5EF4-FFF2-40B4-BE49-F238E27FC236}">
                <a16:creationId xmlns:a16="http://schemas.microsoft.com/office/drawing/2014/main" id="{0284F18E-7B14-4EA6-BE75-7E1007BB2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b="3049"/>
          <a:stretch/>
        </p:blipFill>
        <p:spPr bwMode="auto">
          <a:xfrm>
            <a:off x="4279613" y="2177593"/>
            <a:ext cx="7912388" cy="46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2" descr="data:image/jpeg;base64,/9j/4AAQSkZJRgABAQAAAQABAAD/2wCEAAkGBxQTEhQUEhQUFRUXFxQXGBUUFBgXFhUUFhQXFhYXFxYYHCggGBolHBUWIjEiJSkrLi4uGB8zODMtNygtLi0BCgoKDg0OGxAQGzQkICUsLCwyLCwsLCwsLCwsLTQsLCwsLCwsLCwsLCwsLC8sLCwsLCwsLCwsLCwsLCwsLCwsLP/AABEIAQsAvAMBIgACEQEDEQH/xAAbAAABBQEBAAAAAAAAAAAAAAAAAQIDBAUGB//EAEEQAAIBAgQDBgIHBwIGAwEAAAECEQADBBIhMQVBUQYTImFxgSMyBxRCkaGxwVJicrLR4fAz8RUWNENzgiRjklP/xAAYAQADAQEAAAAAAAAAAAAAAAAAAQIDBP/EACYRAAICAQQBBAMBAQAAAAAAAAABAhEhAxIxQVEiMmHwE3GBsQT/2gAMAwEAAhEDEQA/ANj6WbLLgnxFq7ft3LfdqvdXnRSGuqDmVSAxgnU1S4v3+ExllMK7OBhMTdK4m9duKzKQ0nWS2kDpNegYzCpdUpcRXQxKuoZTBkSDpvTLuEtswZkRmClQxUEhG+ZQTrlPMbU89GG488x/b/ExbNqzbAOFtYl85EEu2UoHa4gRRB8UNqRpXWdp8Kt/BuzG4pW091e7uuhVxaYiTbIzAdNRWm/CrDBAbNoi38gNtT3f8Gnh9qsuoIIIkHQg7EHcGd6eWJM814ZjruEwGAu2PiXsXdsWrhxFy7cWWFyCJbwajUgexq1f7YYxcYbBSzFu7hrT6qmc3VBdka5eDDUnKoRpjUzXeDCpCrkTKpBUZRCkbFRyPpSnDIWDFFzDQMVGYDybei2FnAYLtliL2MWxbNrJdbGIjG3BRrCyhK98XbUEHMqTy5xU4H2uxNrA4bFX7iXk764mJ8B722GJFskhoHiH7I0dBGkn0tcKgMhFBkmQoBk7metVuJcGtX7bWrijIzKzBfDmKsGGaN9VE9aXqGZ9jiWIHDjiLiBr/ctd7tAQJyl1SNTMQD71yC9p8ViLWItpdsv/APA+sG7bQ/Aun57Bh9yuaCTI3gxXp0UxbQEwAJ3gb+tDT6BYOZ7LcIVuF27LwRdsakAj/VSZOplhPzTqddK5LshevX7tizdUk8Nt3w45PeDG1ZHsqyD1Br1ULypAg++hpi6o8u4Z2zxrWb7lrRZcLcu5QFmzeVoClVnKsSMrnNInarPGOO4xVtWr96zbW9hLt3vBZ8Ny4yeDDqCZmDMjUzy0FekhRS5RQ7ZVnlOF7UX8Nh7VsMqr/wALS5ZlAc2KUwQD9qFGo2G9W+K9psaq4i5buKBZsYG7kNpWzm9lFwTuBq23tFel5aIpPd9/v3+COb7dOfqf7rXcKHj/APm1+3m9tdfKuC7SEnH4h48YxGF7tCG+tOi5QxwrjRLZ1JEGddq9ax9hXtsjqGVhBVgCDOkEHep1QAQNhtUaktpUFZ5djjif+J4e9ew1/MMRdS2A1s2/q4tsqhRn+YyXYsB0G0Uywto8Uw74ZD/q3RcXLdGIBIM3L1y5Ia0dwukDbnXqjMBqahsjWASVjygeQPSp0rZWozC7BSMM4+wMRihb/wDGL7RHlOaukqPD2FRQiKFUaBVEADyA2qStkqRAVzfaWO9X+AfzNXSVzXaYfFX+AfzNWet7TTT5OjNNp1NitTFiilpBSg0Agy0tKaKBhSClooGJRFLRQAlFLRQAgpaSaWgQhpaKKAIsRtPTUjqB/gPtUtVMazaAbHQmJGpA16aT+FF++I8fh1EgnSOevMfpWepDc0OM0rFN4EyQco28Jj+Kf8/GrNQMYVh0Bj0I0qcVUfAgmlooqhhXO9ox8Rf4B/M1dFWDx9fiL/CP5mrD/o9hppe43aSlmkrcxYlFBooEOBpYptLNBSYtFJNLQMSiaWigBBS0kUUCClqNrg1123A36x60zxn9keUE/jIpOSjyCt8E9JVW/iCnzFQDpmggDrInpz8qr8Y4guGsveuMcqCSIGuoEL+8SQBruRS3rHyCt2vA7jr3ha/+OqNcJWFuEqpgy0kbaA1x3aDjvFsNaa9ctYEWwVBAa67kswUBRIk612mDu97bt3VbR1V16Qy5h57GuI49xiziOJ2cLeuJbtYYi64uPl7zEEfDtrPzRIPnJFZzk3L0lxtJnZcMuM1qyb4yXciZ1AOUOQJGu4DedadV7qsTIgjeDpJ9f7U4Zjv4R95/pVrVTVtkqDTolmm2rgYSKhbCiD1M68yfMiiy8E5tGMabDSYAPPc86cZqXANNPJZrF42vjH8I/M1tTWLxi4pcaj5R+ZqNZXEuHJs0lOpK1MxtFLSUEgKWmilFACinTTDSqaB2LRRQTQMKZdfkNzt+p9KVXBEgg+Y1qlauGWImCfmyHUchEgwB0H60SwrFfRKloE+Syp6sTDGfz9+VZvaPjIwmFvXtwghAZOZ2OVRO5GYjX1q+Wk6gE+6k+WVhr99cx22cXcRw7DfZuYguw20sJmg+zGsZu4pUVBU20Z+C7FYh7aXruPxaYq5DEK/w0LDNl7vbQaQCBPQVP/yXi7xS3jcb32HRg3dpbVDcjYMQBp6z7HWu4u8j0I/Hw/rWLjHvDEXcguFWw9tbRgm2t4NektrC6G3J9OlYuTrk1UeUzYsLl8EbDSNso0H3bVQ4/wBn8Pi7bW79tWzD5oGdTyKtuDXP4e1fDK6LiQifVe8W47M7OHJv5QWJYZSkxo0aTRiMPiirn46hy5WMzFUbFygZFuK0d2BKqQwUwNdKHTeWOOEVuzXGbuBvDh+PaQdMLiT8t1NAEc8nGg156fslu+rnTwJcXgls4u2QYO7lriEE5HDt4g0QdZOsGdZqfR/ir0YnD37hunDXe6W4wh2QDwl9dTHP86HnPf8AozrooKzSU6oGRDDr0H9PTpWfxNPENPsj8zWpVXFWwSPT+tTNtrI4JJ4LRoFV2uNmiQOkqTOgnUEedLmfop9yP0Nd7lFOmzly+iY0gFMt3ZkQREdDv0NF0aHWNDr003qiRbdwESpkdRrTpqloCrZT8pGiyR8sAx71ZN4Zc06dRr+VKLtWgeMMkmmsQKi70nZT7kD8pprBm+aAOg1n3gVL1Irsai3wgtISNS2usTETy06U64ttRmaAB9pzsOuZqLrQCegJrmO0eHt4tbaXCGRQt3JmIW60xlOUiY6a6uulc6lKT5N9sUuClxfj4xOMw2HwF0sQ5fEPZPh7pB8hcaGdRodDl613GHSFUHkAPuFc9w60uFFxbNi0BF0xZQIfh5Izln8Xz1YbjTFmVV1mF8DEsoDZyASuaGXcGIZTQ22qEkk9zNm8RBnXy61z3ansyMWiQ5tX7cPavLulwRPqp8M+gqSzxdj8RkGXIDOvgZraMNOhZiDz1Xzh13jgQq117aqVkknKEGZQVclozD21B0prwg5dkXYbjT4rDML4Av2XexeA2LpoTpoJHTnNb7uEUlm8K6knkB+dcT9FuJ744++BC3MU7LvsfEN+cMPvru4qJMpU8mXhuM2GYlLqEFGcwdCtuM7egDJJ8xVnDcStXGKo4Zl3A1jbc+4++sHG9lQ6Wle4YSxfsypdNbzIQ3gYHKMuq7GfKr3BuBtYu3Hzhg5LR8QEEhR8puFPs7hQdd6G7BYHdsOJ3MNg79+0od7aSAdhqAWI5hQS0eVZP0d2rKWZGIS/iL8Yi6Q6lpcD7G6gSBqBqTtoB1d+0GVlYAqwIIOoIIgg1599HnCbdvFcRfDrktpdFlFkkfDnvBJJkExRGnhhLpnotLFMQyJp1QUKKa604UGhqwRWUeMyT5DTYgTHXUVNTmQHcTVXF3e6RnOYoqljALMABJgbtt6/p06um36jGEqwYnaTjb2r+HsYdVfEXnEhvlWwpm47wQRGse+8RV3ifF1tQlwqC3QOYTMAzMFQ5F1jMxAk71i9h8E903OI4gRdxAHdqf8As4YEm2oPmIJPPQ8zWlj7aNez28Slp8nduB3btlV82gJ8LglhJBHiMjapjqNYKcFLJbXjNkxD7i8ZKsBGHfJeMkaZW08+VUb3aHCZLdwtK3Ue4GFq4fhoVDs8J4FUuoJeInWs3E9mMMNO9S2zfWUdvArXFxF5LroTO4Hh6w80YvspYLZHvkFhie7VmGdXxD23ZxrLkXLbMBEeMjlUKk8WW1fJsXeJWEtm4uwuG18O25JuB8hQIiy3iEaDzqexxq0zi2C2YgaG3cAUspcK7FYR4BOViDWNe4CrJctG/bKfWO+yvbBy3Hvd7lfx6gloAgbik/4IiYlXF9FuKFPd20S27hLeQJo0m0ZJykGDGulPEsOyX6cpHVE1kW+GhcS+KEjNbVCrwFAQkhxoSDBO/wB1aYtDnJ9SY9Y2pb9sMpU7MCD6ER+tQmkOm+SA45QhclQJiW0AYkAA5o5mnYfHWdVDpKyTqBsSrHXzUgnyrjfo9sNiMNee5cczir7LEeH7GmYExBIiYAiOtdUnDFK7sPFOhAgjOI228bDWqdUJe4v/AFhIJzKQACYM6ESCY5QK4Htqlu9xDBW74nDsLumoU4iITP5GAB78pruMPgFVCgkg77T8oXkIGgGwrlOOYYPxXA2jqqi7eYdMgbuyf/ctSi0mOXtZ13DcFbs21SzbW2g1CoABrvtzrN4lx027jqETLb7nOzuVnvmYAKAp1AUmTAJgedaihpCyIjeNY2j+9VcRw+y5L3kQlYBc6Sqw65tdQCZgyAdadeBKWPBgYjtZcNp2Fkf6xsCe+1i9ctFs3c5WMWyYTNEwaYe3DZZ+rnxWLd23FwfEvXGyrZEqCJkGSNs0gQRXS2uE2EMrbUEtnGp+eSxYCd5YnTrSLwbDgiLSSpzDnlIDKCNdNLjjT9o0t2KofdmLhO2CvcsoUA7zDrdnvActxrRvizliT8NWOaANuukH0dX0Ftrao6uxa/dDspZLlwiF8IAIKZGB5hhWdwvi9lL7YbF4T6vN4Lhz3T5XAUWrc3dfFlVV00iBXcYfhtq2xdEVWKIhYblE+RT5CaG14AlnKfIn7if0J/GpajxHynTkaem1J8WCw6HCkpVpKRQs0hoorvOYqWHYCMsqNAQRrlMGQdtuRrneKcAe5cxTqoXvkwyqfCGDWrtx3M8iQ6weo1rp7XMdCfuPiH5x7VR4vjmtZcqg5p3n7MMw0592LhHmorjn7ng1gvSsnO/8uXvrC3kYOFfEE57hS4RdGGjMe6YGO5bSBoV1q52g4Fcv3kdCuQCzmzOQQbWI74HJkOceWZdafc4i7BmUopi2R8oJDBGAbNc3h/2VEncVc4Zee4ZzeE2rTiA05nLg6s7CPBy67nct+bC3wc7d7L317x+8slrrW7lwNmQd5axa37YzwcwC95bnKNAmmlaGI4JevXC7iyqu+GuFkuMzqbDZiqfDEhtBmkaM2hrpEtRruep3/t6CkK5TpsTqPOJkeen41KfgbvsQZhpofOYPuI3pl7Fqis1xggQZmLGAFAnNJ5aH7qldgASdANZ6CvOEwlzjNzvLrvb4eHKWra6NfKgk3H8pUenKCCSRp8jeDV+iozYxLLPctir7WZETbJEQP8512Vvdh5/mAfzJrkeE4fH4eycLbW05si33eIueC06F/EndWxKsqaTzOp89XgfFme/iLF7u1uo2dVQsZw7Qtt2JEBjGo/AUPNsDdFcf2XP1niOMxn2LcYW0eoQ5rh9M2oPRquduuNth8Pkta375Fqyo3ztoWH8IM+uUc6u9m+FDC4e3h1+yozsPtO2rkepPsIoisBJ9GwurGOQA/PT8vvpWtA7j/P1pUUAQP9/61X4jbLJCidQSBGonXcgfjQ3nAJYySrYHPXYa8gNhSmwvT35z671k3MHdJY/ZIUZA0FQhUruShnxyNJDAEwJq1w/CFWzMADkRee4LTuTyy8ztuYo3PyG1eDnPpDtQME0k5cbh9455hyiuzrnu3PBrmJwwWwQLtu5bvJm2ZrckKfWaf2T7TJi0IINvEW9L1hvmtvsdOak7H9aXKHWTeqLKRqNRzX+n9KlopJ0DVjbbydjHmCPwNONKKKd5BCUUUV3HKUeJlxl7r5iyAx+xnGYzBiATrHOqN574Y/MwMqIymDlUAxkECSxzE8ojXS7fvE58nzZSBPMqdCN9Ccw/9aqHv5XeRlLAgZWI73MAeSn4cHceGeYPLrYkbaTuOCveuX41Da5EPhWQQTmYRurAGenhjnUhuX4GaVOs5VlR4reUKcsxlLAmNDmMQBUTNehSRdzQSQBEA2NNMpBbPMiQZ6jSpWuOZym6V8YSFOYPCZQwImJz/MI66RUdF9lnB3Lpy5hpIkn5o7qdRlH2+enoNqk4vjFs2muuYVIYn91TLaegNVMGL/eAPOUPcJMLDK2cIo5wsesG3qdaxPpbQnhl8rMqbR06d6oPtBn2ojW5BLKMvE9r8birL/VuG3jbuo627zOJ8QKhygWI1n5o867Dsvws4fB4ey0ZraJmg6Z9219SascIZO6QW9EyIUjbu2WUjyjT2q1cbkNzz6Abn8R99EruhJ2rYr3AN+ewG59BWXjeF3LlwXFvPZAFxWRApNwNbyqWbcFDLCJ1rSt2oMkknz6axt68qlFK0sIavlnm/YfhXeYu/irl69iLeGZrNh7zZiWVQtxxyA0MR+1rqJr0a2kDXfc+p3rz/C4bH8O76zZwoxdh7r3bbpeW2yB2zZXDAyRpyjzMwNrs32r7+62HuWrljEqMxs3o1T9q24UZ19qtrcsMXDs3sXYcklTAyEDf59dRBEctTVc4W8GENID5tyAwhBlgsdI7zcxLA8qs4hmTK0yNZGgHlry267kVUsYa8UUMxJIWXVsu5TYToQA3r7mk00rBSTdCLhcRCrnOir4i0mcr5lMHqV8XQjmKdds3SZAbWIlxCiBOzSDv+0DHLeg2L8ywkyIh/CIcyYzgjMMvXoZ5lrC3QFkOQAgdTcBLsFYEiWjcg6kTHlFSWaGGRwTmadFjkJEzpJ8taw+0vZVb7C/Yc4fFp8t5OYA+W4v21/zUaVdTB3pHiOUshMvqqoVIUGdZ2J55P3q2KT8gjjeHdsWtOLHE7Yw13Zbok4e95q/2PQnmNZMV2CMCJBkETIOhHrVfiHD7d9DbvItxDurCR6+R8xrXKf8AJt/CmeG4prac8Pf+JZ/9TqU9hOm9O0+QO2FBrhuFcaxeExK4biLLcW83wMSihRmMfCZREQSADHMctu5oquBDaZeeB57D1Ogp9QnxN5L+Lf2/XyrtlLarOZK3RWdglxAZjKdfNYGp5fNVxCDqNabctyOhGoI5H/OVMRAwmIOxgwZB1Ejzrkk1JJmsU4toeaYU1n7/AD9aGRhsZ/iH6iP1ppRjuYH7pMn35e1Sv2W38DhcEx+hj79q5PtC1y5cxdjKzo+FUWlyOUa+RiAy51WFJ+ETJH2etdPi5W22TQhSRAnWOkH8j6GszC4xwHzT8y5TlJzeKG1yrPhy8h5czTj8A/k5rheGvJZu27N3Em3at4UWnZClzPLi5bysslQhTSNCPWtAX8Ul59HewuJCyQxuNZTBFiAoSGU3Nc0/MYpMHYxaX7t25dfJdt28qQWyXQNAPBlUGXJAWZVROonX729lUJmzSAQyDwrpB2E7iRPXoa0b+SU6OYGOx0JbZLq3WvK5DMqDubmHvMU7y2LgCJdtgAkZoKAxOu9w7G3mXh+YuS4JvkqASRhmJ7wD5D3mXTTWBVqxfulmJzKxK+EJKnxlW8RWSAFEEEDYxrV7B23MlzDSV8IAlUYqDqJ1gt6N70rjwD382XIrivpHt92cJirX/UWryqiD576P4blpRuxgz6Fq6TjGKtWLZe4+USFBZnKl2MKCFkwTvptJqlwfs+A31jEohxLBSwU5rVtkkA2Q3yaRMc6hUsorJj3O36kADBY8vOtv6vrpJBnNESAfan2vpOwayuIW/hnG9u9YfN6jJm09Yrtaa1tTuAfUA0bvgdHO8O+kHh95gqYlQx0HeK9uT0zOoBPlNdKpkTy5VQ4lwPD4hct6zbuDzUSPRhqPauO4x2fvcNtNiMBiHFu0M74W8c9o2x82XmkCTprpvSw/j798gehA0GqnCMaL9m1eAgXLaOAdxnUNB9Jq5SASmu4AJOgAkk7ADc0+ud7eYW5c4filtkhu7LDLoSqwzJ55grDlvQMyOzgPEMa2Ob/p7Ba1hQZGY7Pdj3I+7mtdzWT2RuW2wWGa0uVDatwvTwiRPMzOtatN+CY8Wc5jO1lq3iBhruewzRluXVi05PJH+UnXnH6Vu2wAIFV+J8OtYi2bV9FuId1YT7jofMa1yfCGucPxdvBXHa7hb4b6s7mXsugk2WPNcvyn2qpTcxRgoncCobikSV35jr/Q+dTVHcuAabnoN/7epqI30OVVkAZAI560UirAAqHG3CqyObIvoGdVJ9gZpNZGuMk9YnafjVvCWmvXDoMoVYk3LniIRR1iDPKJ5U4Y27AIOc7uhWMhCXGKBgN5VRrrz5isfiuBbFYqxdZSBhWusFKyrliqqf4gVnXXTarg6yKSsf2Q4fiHuNjMYzC5cXwYeSFsWyRlBX9uJ89+ZNdfNY3D+I3HKlrZGckHmVhQQPYkg76zoOSNjb4a5CK4WQBDA/8AcIOxnRU9Z+9ytv8AQlS/pr37gVSzEKAJJYgADzJ0HrWLgr2NuhGZbFkFLwdcxustyYsspXwlIgkHrUuNtPfsZbighyEe2QSCjNlz7SCJD9IG/OmW7jJ4FtZVVYXIrrEHKtswNQAJnbUUkkO30S8P4OwZbt+41273S23G1klWzZ1tbBp5/lWvWG+NuoEzQC2XwlWM5jbBWdSpBuHU6abCtHB3HKKTlaQNZiRyOi8xr70ON5sLouRRUaXdgdD0P6HnUlS00NOwWqfaDh/1jDX7IMG5bdAehZSAfvq4DTUuk7DTqTAPpVRi5cCclHk8/wCAdubWDsWsNj0u4e9ZVbR+GWVgvhV1KyYIA5ek16BhsQtxFdGDKwDKw2ZSJBHtWP2wDHB4lQoLGxegCWPyHkFpnY3EKvDsM7MAosISSYAAXxEnkBBqpRa5WQjJPCOgptxQQQdjp7VhcE7Y4PFsyWbylwSMjeBmA+0ob5l9PwrJ4rxq9jbjYXhzQoMX8WPktjmls/afzHt1EOLXI7rJL9Gjd3axGFn/AKbE3ra8/hlsyGfUv91dgay+zvArWDtd3ZHmztq9xv2mPM/gK1DRdghgrmu2fAr1/wCr3sOyi9hrhuItwHJc0AKsRqu3410oWlAqba4Gc12f7XW8Q5w95Dh8UvzYe7ufO221xdDty5RrXRogGwA9BWT2k7N2MYmW8viXVLqaXbTTIKPy1AMbVhcD4tfwmJXA45+8FwH6tijp3oH/AG7v/wBg015+czVc8C+TsmprgRrEc52inGowJbXZQDHmZ19o/Gnpw3OiZy2oMzHl95g/dH51zna7jV6ylhrQAz4mzZcMJbu3JDQNlOgg611MVXxWBt3cveIj5WDLmUHKw2ZTyI610/ij0Y75CLKaalesSw9Y1Pr99SWlMknQkAR0AnfqdTTVOWQ3qCTofKTz/wA9Hm8Oo9BqfuFYSUrqjSLjV2ZHH+IGzdwnxktpcvd2yshZrrMvgVSB4TIOpjl6HaqlxPAG/aa2XuWQcsPabLdWGBlW+zMR6E1a7nkWJHnGvrVLRb5B6q6GzMQuaNiY/Ci7eARmicoOnPTl61YqjduzcKADZgZ1DQEJBEbRcGvrWj0Y1gmM5XkrX+JgQLirrcKRnnRTq+qjYldPOpLt4KqMLfzaeE5SG5SQNozGeUedRDidoqWyEaaghZIcqJ0J0OZfu9KdavW8twrbClTJkKpJkgPprrrBO9Y5Rrh5J3dgN5HQ7x0kH9Ku4econfz39/OsuziM0ggDLkbefDm9P3W/CtaumHBjPEiPEIDodmBU+hH9vxriOB9k3ODTDYhnFmzfuQimBiLIdmUvzILEmOgnpXeOoIggEdDrSOuhHkaHFN2wdmJxjsnhMUiLcsp4QAjIArIBsFI2A6bVpcM4dbw9tbVlAiLsB+JJ3JPMnerFtpA/L8xT642qZuvICiiikMaDRSCo3vgSBBOmk9TH6ihRbdIlySVslrlPpNwOfh91wYuWIv22G6PbOaR7SPeunyt1X/8AJ/rVbiXDhftPauHwOIbL4SR0kk1qtGVk/kXgThuK72zaubZ7aP6ZlDfrUtgAszTt4dPQHXz1ow2BRFVFHhRVVQfFAUACJ8gKsAVtDTUXZlKTlSYUUtFaEiGgKKWigAooooAKifDITJUE6HUTqOYnY1LRQMqrhEk+BfmJHhGhIWY6bVKtlRMKonUwAJPU9fekc5TPI7+R2HsdKa1/oNK5tSD3G0GqEu2QJIG+/pH5f3pLF3LCnbYE/kfPz/wl550G1RsOXL/OtVptxQTjZfFLUGEaVHuPuJH6VPW5knghTRiDzMjoRpt9361NTbiyIpiMRGb0nlP6Vhq6faNISrDJaDRQa5zUrpLDov3E/wBB+PpUotjTQababUts6ClruUVHCObnLFptKaSmDCiiigkQUtFFABRRRQMKKKKBAKKKKBjLyZgRtNVQpmDv5fnpV2ocRbkSNx+I5ik1aHF0yADWrWQRFU+X+9SX8aiIz3GVVUSzMYAA5muednQiazoSPcfkfx/Op64jg+NxOPxC4hCbODtFu7VhDYlipUsw5Jr/ALnbtLVyfI8wdxW0JWjDhj6CKWkqxkU5f4evT+1SmiojaI+UiOhEx5DXasZ6V5Q1Kh1k+Eegp9R4f5V9B+VPrdkLgIpCKWkpAwooooJCiiigAooooGFFFFABRRRQAUUUUAV71rmvuP1HnXHrwm7j704tGtYW23gw7aPecaZ7kfYHID+57imXVkeY1HrUyjuGpUIlsKAAAAAAANAANgByFK1sHcA+oplt55QehipRXI04s3TUkQi2M0AARBkaTqdPParNRuoPr1G4pvfRo2nnyP8ASujTmmq7MpR2uyekoorUCLC/In8K/kKkFQYE/DT+Bf5RU9N8krgDSUUUhMKKKSgQtFFFABRRRQMUUlFFABRRRQAUUUUAFFFKaAIL6AAtsQJnrHXqKkWnVCVykQdNo0gTtHv+dZ6kNysqEqZNTDcEx7eU7xRdeB7gD1JinLbERv8AqevrNZaenuVmk506RGfDqNuY6DmR09KmBqIiCOh666+v30YbYxsCQvp/SZraNrDM3XQ3h/8ApW/4E/lFTE1l3LV5sKgsXFt3MlqHZM4AAUtKzrIke9R3cHiiXjEIAbqMg7kHLZHz2jJ1J/a9fa28k9GxSExWKuAxWYE4pcovO5UWF8VgjwWZnQj9rc1c4bh7iWQt+6LrjNmuBAkgkx4RoIED2pWBNheIWrmtu4rj91geQPLyIPoala8BOo8O/lpOvtWHZ4KuUP30nu7aq4WFC2xNp8pJBIJzefpStwZGjLdMKHQmMx8VpbZ1JifCCTEk8xrTsDezUjOACSQANSTyFYV7gaeIu4hm5rHibvVUkk+Jwb4g6fInSpuL8ORzne5AKrb1WdWzoAuumY3ACIOaFFLIGoL6wDIgxBnfMQFj1JA9xUmYVk4nhFq6bZhCqoqgZAwZFuW7gAOwX4cRtr5UzAcMW0znvCx7tUMzIGRFBPiII+HI00zNrqaLA17d1WjKQZAYQZlTsfQ05mA1PL8qwLPZtVRUNxmCgAZhJMJeUFjOrDvZn9xfWq68DNw3CzoUYyuhfOCb+twGA0C6sdDbXfKKGwOnDTtRNYI4IjMQbgaSxK5ZJ0f5zPiym4MuggADzp9/D2kQ2jcRZdCFZfDIyeErIzBiBOu7+epbA2UuqSQCCViR0JEgHppT6x+D9xaWEuK2fK2bmwS1bSZG+igz+9WurSARsdR6UwFoopDQIWo7/wAp9Cfu1p81Dec7ADUHedhHIetAErAEQdqbaYglTrEa84M7+elMUEQoOw1J3/3qVLcSZJJjeOXp6msdKLWejSbscygiDtSqsbUlLFbElThrfBtf+NP5RVgmqXCm+Ba/8dv+QVcmgkdTHSQR1BH30pNIGoaAx7vZ4Mqq75gEFv5BOVQQI3gnMc37QAGkUmI7OIyMs5S3zFUAn5Y210y6a6T7HZJpZpUBSs8MVUygnW4LhaBJYXA4nr8oHpVfEcBR7pusxM5fDlEeF7Ta9f8AS6T4m1Okas0GnQGHhuzFtSNcwC21gjSLZtEDLOWPgry3LdavYrhCXHLkkMYEgCYCsuWd48Ux1Aq9QTSoDMs8FC22t5tGuC5qogFWRgCD8wlNZPMxAiKn/KiQRnOqIm3JRbEQDAHwliIgk61vKaWikMycPwC2pBnUMGByjNOa2za9T3cE9DTsbwQXHzFo8eaAOcWtjyPwV67nTatQ0k06VCMez2eVMuVgCu0IBlACgKsHwqcgzAfNLbTWthbIRFQbKqqPQCKdNAoQ2PmmmlcU2gBarCdYBzE6kjlPXYwNqtRTGpNJ8gOtoB/U6n76fSINKUimMSlBpDRFAH//2Q==">
            <a:extLst>
              <a:ext uri="{FF2B5EF4-FFF2-40B4-BE49-F238E27FC236}">
                <a16:creationId xmlns:a16="http://schemas.microsoft.com/office/drawing/2014/main" id="{91ACC079-4DFD-4DC1-B090-0E90A7EDE0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4" name="AutoShape 8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19AC6B25-6E07-41BF-9BC6-25BCCD6ECF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5" name="AutoShape 10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51B811AB-1F08-4542-BE40-A69E8871B1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6" name="AutoShape 12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0ED50E1A-F5A6-41C4-910E-E7F6A5F5A4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CE86E9E-980F-4435-923A-72EA79500C61}"/>
              </a:ext>
            </a:extLst>
          </p:cNvPr>
          <p:cNvSpPr/>
          <p:nvPr/>
        </p:nvSpPr>
        <p:spPr>
          <a:xfrm>
            <a:off x="7956223" y="1980190"/>
            <a:ext cx="367645" cy="39536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4" descr="http://f.tqn.com/y/asianhistory/1/W/i/R/-/-/StormingofDelhiBritishLibraryRobanaviaGetty1859-2000x1310-.jpg">
            <a:extLst>
              <a:ext uri="{FF2B5EF4-FFF2-40B4-BE49-F238E27FC236}">
                <a16:creationId xmlns:a16="http://schemas.microsoft.com/office/drawing/2014/main" id="{C1446B5E-2238-409B-A384-00C88BD5F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/>
          <a:stretch/>
        </p:blipFill>
        <p:spPr bwMode="auto">
          <a:xfrm>
            <a:off x="0" y="2042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5DA40CB4-5DF1-49CF-BE64-492751A3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98" y="1333497"/>
            <a:ext cx="7449522" cy="52935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en-US" sz="3200" b="1" u="sng" dirty="0">
                <a:latin typeface="David" panose="020E0502060401010101" pitchFamily="34" charset="-79"/>
                <a:cs typeface="David" panose="020E0502060401010101" pitchFamily="34" charset="-79"/>
              </a:rPr>
              <a:t>SEPOY REBELLION (1857)</a:t>
            </a:r>
          </a:p>
          <a:p>
            <a:r>
              <a:rPr lang="en-US" alt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CAUSE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: Cultural conflict; friction between </a:t>
            </a:r>
            <a:r>
              <a:rPr lang="en-US" alt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sepoys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and British</a:t>
            </a:r>
          </a:p>
          <a:p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CONFLICT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: Bullets for rifles were in cartridges protected by paper waxed with animal fat; had to tear it with teeth. Those who refused to use cartridges were convicted of mutiny. </a:t>
            </a:r>
          </a:p>
          <a:p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EFFECT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: Turned into a war for independence; British victory by 1858; </a:t>
            </a:r>
            <a:r>
              <a:rPr lang="en-US" altLang="en-US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direct imperial control was imposed on India.</a:t>
            </a:r>
          </a:p>
          <a:p>
            <a:endParaRPr lang="en-US" altLang="en-US" sz="1800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2" name="Picture 6" descr="https://s-media-cache-ak0.pinimg.com/736x/d5/7c/91/d57c919d131f00af63729bed283e6dec.jpg">
            <a:extLst>
              <a:ext uri="{FF2B5EF4-FFF2-40B4-BE49-F238E27FC236}">
                <a16:creationId xmlns:a16="http://schemas.microsoft.com/office/drawing/2014/main" id="{8872D7DB-9172-40DE-B2F4-9CC782786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" r="-4" b="-4"/>
          <a:stretch/>
        </p:blipFill>
        <p:spPr bwMode="auto">
          <a:xfrm>
            <a:off x="7689829" y="-2055"/>
            <a:ext cx="4502173" cy="3316924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14" name="Picture 12" descr="https://upload.wikimedia.org/wikipedia/commons/f/f7/Two_Seapoy_Officers%3B_A_Private_Seapoy.jpg">
            <a:extLst>
              <a:ext uri="{FF2B5EF4-FFF2-40B4-BE49-F238E27FC236}">
                <a16:creationId xmlns:a16="http://schemas.microsoft.com/office/drawing/2014/main" id="{F9F2BB2E-A960-4C9D-9BF2-2DCA58FAD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3" b="15644"/>
          <a:stretch/>
        </p:blipFill>
        <p:spPr bwMode="auto">
          <a:xfrm>
            <a:off x="8768834" y="4082148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2" descr="data:image/jpeg;base64,/9j/4AAQSkZJRgABAQAAAQABAAD/2wCEAAkGBxQTEhQUEhQUFRUXFxQXGBUUFBgXFhUUFhQXFhYXFxYYHCggGBolHBUWIjEiJSkrLi4uGB8zODMtNygtLi0BCgoKDg0OGxAQGzQkICUsLCwyLCwsLCwsLCwsLTQsLCwsLCwsLCwsLCwsLC8sLCwsLCwsLCwsLCwsLCwsLCwsLP/AABEIAQsAvAMBIgACEQEDEQH/xAAbAAABBQEBAAAAAAAAAAAAAAAAAQIDBAUGB//EAEEQAAIBAgQDBgIHBwIGAwEAAAECEQADBBIhMQVBUQYTImFxgSMyBxRCkaGxwVJicrLR4fAz8RUWNENzgiRjklP/xAAYAQADAQEAAAAAAAAAAAAAAAAAAQIDBP/EACYRAAICAQQBBAMBAQAAAAAAAAABAhEhAxIxQVEiMmHwE3GBsQT/2gAMAwEAAhEDEQA/ANj6WbLLgnxFq7ft3LfdqvdXnRSGuqDmVSAxgnU1S4v3+ExllMK7OBhMTdK4m9duKzKQ0nWS2kDpNegYzCpdUpcRXQxKuoZTBkSDpvTLuEtswZkRmClQxUEhG+ZQTrlPMbU89GG488x/b/ExbNqzbAOFtYl85EEu2UoHa4gRRB8UNqRpXWdp8Kt/BuzG4pW091e7uuhVxaYiTbIzAdNRWm/CrDBAbNoi38gNtT3f8Gnh9qsuoIIIkHQg7EHcGd6eWJM814ZjruEwGAu2PiXsXdsWrhxFy7cWWFyCJbwajUgexq1f7YYxcYbBSzFu7hrT6qmc3VBdka5eDDUnKoRpjUzXeDCpCrkTKpBUZRCkbFRyPpSnDIWDFFzDQMVGYDybei2FnAYLtliL2MWxbNrJdbGIjG3BRrCyhK98XbUEHMqTy5xU4H2uxNrA4bFX7iXk764mJ8B722GJFskhoHiH7I0dBGkn0tcKgMhFBkmQoBk7metVuJcGtX7bWrijIzKzBfDmKsGGaN9VE9aXqGZ9jiWIHDjiLiBr/ctd7tAQJyl1SNTMQD71yC9p8ViLWItpdsv/APA+sG7bQ/Aun57Bh9yuaCTI3gxXp0UxbQEwAJ3gb+tDT6BYOZ7LcIVuF27LwRdsakAj/VSZOplhPzTqddK5LshevX7tizdUk8Nt3w45PeDG1ZHsqyD1Br1ULypAg++hpi6o8u4Z2zxrWb7lrRZcLcu5QFmzeVoClVnKsSMrnNInarPGOO4xVtWr96zbW9hLt3vBZ8Ny4yeDDqCZmDMjUzy0FekhRS5RQ7ZVnlOF7UX8Nh7VsMqr/wALS5ZlAc2KUwQD9qFGo2G9W+K9psaq4i5buKBZsYG7kNpWzm9lFwTuBq23tFel5aIpPd9/v3+COb7dOfqf7rXcKHj/APm1+3m9tdfKuC7SEnH4h48YxGF7tCG+tOi5QxwrjRLZ1JEGddq9ax9hXtsjqGVhBVgCDOkEHep1QAQNhtUaktpUFZ5djjif+J4e9ew1/MMRdS2A1s2/q4tsqhRn+YyXYsB0G0Uywto8Uw74ZD/q3RcXLdGIBIM3L1y5Ia0dwukDbnXqjMBqahsjWASVjygeQPSp0rZWozC7BSMM4+wMRihb/wDGL7RHlOaukqPD2FRQiKFUaBVEADyA2qStkqRAVzfaWO9X+AfzNXSVzXaYfFX+AfzNWet7TTT5OjNNp1NitTFiilpBSg0Agy0tKaKBhSClooGJRFLRQAlFLRQAgpaSaWgQhpaKKAIsRtPTUjqB/gPtUtVMazaAbHQmJGpA16aT+FF++I8fh1EgnSOevMfpWepDc0OM0rFN4EyQco28Jj+Kf8/GrNQMYVh0Bj0I0qcVUfAgmlooqhhXO9ox8Rf4B/M1dFWDx9fiL/CP5mrD/o9hppe43aSlmkrcxYlFBooEOBpYptLNBSYtFJNLQMSiaWigBBS0kUUCClqNrg1123A36x60zxn9keUE/jIpOSjyCt8E9JVW/iCnzFQDpmggDrInpz8qr8Y4guGsveuMcqCSIGuoEL+8SQBruRS3rHyCt2vA7jr3ha/+OqNcJWFuEqpgy0kbaA1x3aDjvFsNaa9ctYEWwVBAa67kswUBRIk612mDu97bt3VbR1V16Qy5h57GuI49xiziOJ2cLeuJbtYYi64uPl7zEEfDtrPzRIPnJFZzk3L0lxtJnZcMuM1qyb4yXciZ1AOUOQJGu4DedadV7qsTIgjeDpJ9f7U4Zjv4R95/pVrVTVtkqDTolmm2rgYSKhbCiD1M68yfMiiy8E5tGMabDSYAPPc86cZqXANNPJZrF42vjH8I/M1tTWLxi4pcaj5R+ZqNZXEuHJs0lOpK1MxtFLSUEgKWmilFACinTTDSqaB2LRRQTQMKZdfkNzt+p9KVXBEgg+Y1qlauGWImCfmyHUchEgwB0H60SwrFfRKloE+Syp6sTDGfz9+VZvaPjIwmFvXtwghAZOZ2OVRO5GYjX1q+Wk6gE+6k+WVhr99cx22cXcRw7DfZuYguw20sJmg+zGsZu4pUVBU20Z+C7FYh7aXruPxaYq5DEK/w0LDNl7vbQaQCBPQVP/yXi7xS3jcb32HRg3dpbVDcjYMQBp6z7HWu4u8j0I/Hw/rWLjHvDEXcguFWw9tbRgm2t4NektrC6G3J9OlYuTrk1UeUzYsLl8EbDSNso0H3bVQ4/wBn8Pi7bW79tWzD5oGdTyKtuDXP4e1fDK6LiQifVe8W47M7OHJv5QWJYZSkxo0aTRiMPiirn46hy5WMzFUbFygZFuK0d2BKqQwUwNdKHTeWOOEVuzXGbuBvDh+PaQdMLiT8t1NAEc8nGg156fslu+rnTwJcXgls4u2QYO7lriEE5HDt4g0QdZOsGdZqfR/ir0YnD37hunDXe6W4wh2QDwl9dTHP86HnPf8AozrooKzSU6oGRDDr0H9PTpWfxNPENPsj8zWpVXFWwSPT+tTNtrI4JJ4LRoFV2uNmiQOkqTOgnUEedLmfop9yP0Nd7lFOmzly+iY0gFMt3ZkQREdDv0NF0aHWNDr003qiRbdwESpkdRrTpqloCrZT8pGiyR8sAx71ZN4Zc06dRr+VKLtWgeMMkmmsQKi70nZT7kD8pprBm+aAOg1n3gVL1Irsai3wgtISNS2usTETy06U64ttRmaAB9pzsOuZqLrQCegJrmO0eHt4tbaXCGRQt3JmIW60xlOUiY6a6uulc6lKT5N9sUuClxfj4xOMw2HwF0sQ5fEPZPh7pB8hcaGdRodDl613GHSFUHkAPuFc9w60uFFxbNi0BF0xZQIfh5Izln8Xz1YbjTFmVV1mF8DEsoDZyASuaGXcGIZTQ22qEkk9zNm8RBnXy61z3ansyMWiQ5tX7cPavLulwRPqp8M+gqSzxdj8RkGXIDOvgZraMNOhZiDz1Xzh13jgQq117aqVkknKEGZQVclozD21B0prwg5dkXYbjT4rDML4Av2XexeA2LpoTpoJHTnNb7uEUlm8K6knkB+dcT9FuJ744++BC3MU7LvsfEN+cMPvru4qJMpU8mXhuM2GYlLqEFGcwdCtuM7egDJJ8xVnDcStXGKo4Zl3A1jbc+4++sHG9lQ6Wle4YSxfsypdNbzIQ3gYHKMuq7GfKr3BuBtYu3Hzhg5LR8QEEhR8puFPs7hQdd6G7BYHdsOJ3MNg79+0od7aSAdhqAWI5hQS0eVZP0d2rKWZGIS/iL8Yi6Q6lpcD7G6gSBqBqTtoB1d+0GVlYAqwIIOoIIgg1599HnCbdvFcRfDrktpdFlFkkfDnvBJJkExRGnhhLpnotLFMQyJp1QUKKa604UGhqwRWUeMyT5DTYgTHXUVNTmQHcTVXF3e6RnOYoqljALMABJgbtt6/p06um36jGEqwYnaTjb2r+HsYdVfEXnEhvlWwpm47wQRGse+8RV3ifF1tQlwqC3QOYTMAzMFQ5F1jMxAk71i9h8E903OI4gRdxAHdqf8As4YEm2oPmIJPPQ8zWlj7aNez28Slp8nduB3btlV82gJ8LglhJBHiMjapjqNYKcFLJbXjNkxD7i8ZKsBGHfJeMkaZW08+VUb3aHCZLdwtK3Ue4GFq4fhoVDs8J4FUuoJeInWs3E9mMMNO9S2zfWUdvArXFxF5LroTO4Hh6w80YvspYLZHvkFhie7VmGdXxD23ZxrLkXLbMBEeMjlUKk8WW1fJsXeJWEtm4uwuG18O25JuB8hQIiy3iEaDzqexxq0zi2C2YgaG3cAUspcK7FYR4BOViDWNe4CrJctG/bKfWO+yvbBy3Hvd7lfx6gloAgbik/4IiYlXF9FuKFPd20S27hLeQJo0m0ZJykGDGulPEsOyX6cpHVE1kW+GhcS+KEjNbVCrwFAQkhxoSDBO/wB1aYtDnJ9SY9Y2pb9sMpU7MCD6ER+tQmkOm+SA45QhclQJiW0AYkAA5o5mnYfHWdVDpKyTqBsSrHXzUgnyrjfo9sNiMNee5cczir7LEeH7GmYExBIiYAiOtdUnDFK7sPFOhAgjOI228bDWqdUJe4v/AFhIJzKQACYM6ESCY5QK4Htqlu9xDBW74nDsLumoU4iITP5GAB78pruMPgFVCgkg77T8oXkIGgGwrlOOYYPxXA2jqqi7eYdMgbuyf/ctSi0mOXtZ13DcFbs21SzbW2g1CoABrvtzrN4lx027jqETLb7nOzuVnvmYAKAp1AUmTAJgedaihpCyIjeNY2j+9VcRw+y5L3kQlYBc6Sqw65tdQCZgyAdadeBKWPBgYjtZcNp2Fkf6xsCe+1i9ctFs3c5WMWyYTNEwaYe3DZZ+rnxWLd23FwfEvXGyrZEqCJkGSNs0gQRXS2uE2EMrbUEtnGp+eSxYCd5YnTrSLwbDgiLSSpzDnlIDKCNdNLjjT9o0t2KofdmLhO2CvcsoUA7zDrdnvActxrRvizliT8NWOaANuukH0dX0Ftrao6uxa/dDspZLlwiF8IAIKZGB5hhWdwvi9lL7YbF4T6vN4Lhz3T5XAUWrc3dfFlVV00iBXcYfhtq2xdEVWKIhYblE+RT5CaG14AlnKfIn7if0J/GpajxHynTkaem1J8WCw6HCkpVpKRQs0hoorvOYqWHYCMsqNAQRrlMGQdtuRrneKcAe5cxTqoXvkwyqfCGDWrtx3M8iQ6weo1rp7XMdCfuPiH5x7VR4vjmtZcqg5p3n7MMw0592LhHmorjn7ng1gvSsnO/8uXvrC3kYOFfEE57hS4RdGGjMe6YGO5bSBoV1q52g4Fcv3kdCuQCzmzOQQbWI74HJkOceWZdafc4i7BmUopi2R8oJDBGAbNc3h/2VEncVc4Zee4ZzeE2rTiA05nLg6s7CPBy67nct+bC3wc7d7L317x+8slrrW7lwNmQd5axa37YzwcwC95bnKNAmmlaGI4JevXC7iyqu+GuFkuMzqbDZiqfDEhtBmkaM2hrpEtRruep3/t6CkK5TpsTqPOJkeen41KfgbvsQZhpofOYPuI3pl7Fqis1xggQZmLGAFAnNJ5aH7qldgASdANZ6CvOEwlzjNzvLrvb4eHKWra6NfKgk3H8pUenKCCSRp8jeDV+iozYxLLPctir7WZETbJEQP8512Vvdh5/mAfzJrkeE4fH4eycLbW05si33eIueC06F/EndWxKsqaTzOp89XgfFme/iLF7u1uo2dVQsZw7Qtt2JEBjGo/AUPNsDdFcf2XP1niOMxn2LcYW0eoQ5rh9M2oPRquduuNth8Pkta375Fqyo3ztoWH8IM+uUc6u9m+FDC4e3h1+yozsPtO2rkepPsIoisBJ9GwurGOQA/PT8vvpWtA7j/P1pUUAQP9/61X4jbLJCidQSBGonXcgfjQ3nAJYySrYHPXYa8gNhSmwvT35z671k3MHdJY/ZIUZA0FQhUruShnxyNJDAEwJq1w/CFWzMADkRee4LTuTyy8ztuYo3PyG1eDnPpDtQME0k5cbh9455hyiuzrnu3PBrmJwwWwQLtu5bvJm2ZrckKfWaf2T7TJi0IINvEW9L1hvmtvsdOak7H9aXKHWTeqLKRqNRzX+n9KlopJ0DVjbbydjHmCPwNONKKKd5BCUUUV3HKUeJlxl7r5iyAx+xnGYzBiATrHOqN574Y/MwMqIymDlUAxkECSxzE8ojXS7fvE58nzZSBPMqdCN9Ccw/9aqHv5XeRlLAgZWI73MAeSn4cHceGeYPLrYkbaTuOCveuX41Da5EPhWQQTmYRurAGenhjnUhuX4GaVOs5VlR4reUKcsxlLAmNDmMQBUTNehSRdzQSQBEA2NNMpBbPMiQZ6jSpWuOZym6V8YSFOYPCZQwImJz/MI66RUdF9lnB3Lpy5hpIkn5o7qdRlH2+enoNqk4vjFs2muuYVIYn91TLaegNVMGL/eAPOUPcJMLDK2cIo5wsesG3qdaxPpbQnhl8rMqbR06d6oPtBn2ojW5BLKMvE9r8birL/VuG3jbuo627zOJ8QKhygWI1n5o867Dsvws4fB4ey0ZraJmg6Z9219SascIZO6QW9EyIUjbu2WUjyjT2q1cbkNzz6Abn8R99EruhJ2rYr3AN+ewG59BWXjeF3LlwXFvPZAFxWRApNwNbyqWbcFDLCJ1rSt2oMkknz6axt68qlFK0sIavlnm/YfhXeYu/irl69iLeGZrNh7zZiWVQtxxyA0MR+1rqJr0a2kDXfc+p3rz/C4bH8O76zZwoxdh7r3bbpeW2yB2zZXDAyRpyjzMwNrs32r7+62HuWrljEqMxs3o1T9q24UZ19qtrcsMXDs3sXYcklTAyEDf59dRBEctTVc4W8GENID5tyAwhBlgsdI7zcxLA8qs4hmTK0yNZGgHlry267kVUsYa8UUMxJIWXVsu5TYToQA3r7mk00rBSTdCLhcRCrnOir4i0mcr5lMHqV8XQjmKdds3SZAbWIlxCiBOzSDv+0DHLeg2L8ywkyIh/CIcyYzgjMMvXoZ5lrC3QFkOQAgdTcBLsFYEiWjcg6kTHlFSWaGGRwTmadFjkJEzpJ8taw+0vZVb7C/Yc4fFp8t5OYA+W4v21/zUaVdTB3pHiOUshMvqqoVIUGdZ2J55P3q2KT8gjjeHdsWtOLHE7Yw13Zbok4e95q/2PQnmNZMV2CMCJBkETIOhHrVfiHD7d9DbvItxDurCR6+R8xrXKf8AJt/CmeG4prac8Pf+JZ/9TqU9hOm9O0+QO2FBrhuFcaxeExK4biLLcW83wMSihRmMfCZREQSADHMctu5oquBDaZeeB57D1Ogp9QnxN5L+Lf2/XyrtlLarOZK3RWdglxAZjKdfNYGp5fNVxCDqNabctyOhGoI5H/OVMRAwmIOxgwZB1Ejzrkk1JJmsU4toeaYU1n7/AD9aGRhsZ/iH6iP1ppRjuYH7pMn35e1Sv2W38DhcEx+hj79q5PtC1y5cxdjKzo+FUWlyOUa+RiAy51WFJ+ETJH2etdPi5W22TQhSRAnWOkH8j6GszC4xwHzT8y5TlJzeKG1yrPhy8h5czTj8A/k5rheGvJZu27N3Em3at4UWnZClzPLi5bysslQhTSNCPWtAX8Ul59HewuJCyQxuNZTBFiAoSGU3Nc0/MYpMHYxaX7t25dfJdt28qQWyXQNAPBlUGXJAWZVROonX729lUJmzSAQyDwrpB2E7iRPXoa0b+SU6OYGOx0JbZLq3WvK5DMqDubmHvMU7y2LgCJdtgAkZoKAxOu9w7G3mXh+YuS4JvkqASRhmJ7wD5D3mXTTWBVqxfulmJzKxK+EJKnxlW8RWSAFEEEDYxrV7B23MlzDSV8IAlUYqDqJ1gt6N70rjwD382XIrivpHt92cJirX/UWryqiD576P4blpRuxgz6Fq6TjGKtWLZe4+USFBZnKl2MKCFkwTvptJqlwfs+A31jEohxLBSwU5rVtkkA2Q3yaRMc6hUsorJj3O36kADBY8vOtv6vrpJBnNESAfan2vpOwayuIW/hnG9u9YfN6jJm09Yrtaa1tTuAfUA0bvgdHO8O+kHh95gqYlQx0HeK9uT0zOoBPlNdKpkTy5VQ4lwPD4hct6zbuDzUSPRhqPauO4x2fvcNtNiMBiHFu0M74W8c9o2x82XmkCTprpvSw/j798gehA0GqnCMaL9m1eAgXLaOAdxnUNB9Jq5SASmu4AJOgAkk7ADc0+ud7eYW5c4filtkhu7LDLoSqwzJ55grDlvQMyOzgPEMa2Ob/p7Ba1hQZGY7Pdj3I+7mtdzWT2RuW2wWGa0uVDatwvTwiRPMzOtatN+CY8Wc5jO1lq3iBhruewzRluXVi05PJH+UnXnH6Vu2wAIFV+J8OtYi2bV9FuId1YT7jofMa1yfCGucPxdvBXHa7hb4b6s7mXsugk2WPNcvyn2qpTcxRgoncCobikSV35jr/Q+dTVHcuAabnoN/7epqI30OVVkAZAI560UirAAqHG3CqyObIvoGdVJ9gZpNZGuMk9YnafjVvCWmvXDoMoVYk3LniIRR1iDPKJ5U4Y27AIOc7uhWMhCXGKBgN5VRrrz5isfiuBbFYqxdZSBhWusFKyrliqqf4gVnXXTarg6yKSsf2Q4fiHuNjMYzC5cXwYeSFsWyRlBX9uJ89+ZNdfNY3D+I3HKlrZGckHmVhQQPYkg76zoOSNjb4a5CK4WQBDA/8AcIOxnRU9Z+9ytv8AQlS/pr37gVSzEKAJJYgADzJ0HrWLgr2NuhGZbFkFLwdcxustyYsspXwlIgkHrUuNtPfsZbighyEe2QSCjNlz7SCJD9IG/OmW7jJ4FtZVVYXIrrEHKtswNQAJnbUUkkO30S8P4OwZbt+41273S23G1klWzZ1tbBp5/lWvWG+NuoEzQC2XwlWM5jbBWdSpBuHU6abCtHB3HKKTlaQNZiRyOi8xr70ON5sLouRRUaXdgdD0P6HnUlS00NOwWqfaDh/1jDX7IMG5bdAehZSAfvq4DTUuk7DTqTAPpVRi5cCclHk8/wCAdubWDsWsNj0u4e9ZVbR+GWVgvhV1KyYIA5ek16BhsQtxFdGDKwDKw2ZSJBHtWP2wDHB4lQoLGxegCWPyHkFpnY3EKvDsM7MAosISSYAAXxEnkBBqpRa5WQjJPCOgptxQQQdjp7VhcE7Y4PFsyWbylwSMjeBmA+0ob5l9PwrJ4rxq9jbjYXhzQoMX8WPktjmls/afzHt1EOLXI7rJL9Gjd3axGFn/AKbE3ra8/hlsyGfUv91dgay+zvArWDtd3ZHmztq9xv2mPM/gK1DRdghgrmu2fAr1/wCr3sOyi9hrhuItwHJc0AKsRqu3410oWlAqba4Gc12f7XW8Q5w95Dh8UvzYe7ufO221xdDty5RrXRogGwA9BWT2k7N2MYmW8viXVLqaXbTTIKPy1AMbVhcD4tfwmJXA45+8FwH6tijp3oH/AG7v/wBg015+czVc8C+TsmprgRrEc52inGowJbXZQDHmZ19o/Gnpw3OiZy2oMzHl95g/dH51zna7jV6ylhrQAz4mzZcMJbu3JDQNlOgg611MVXxWBt3cveIj5WDLmUHKw2ZTyI610/ij0Y75CLKaalesSw9Y1Pr99SWlMknQkAR0AnfqdTTVOWQ3qCTofKTz/wA9Hm8Oo9BqfuFYSUrqjSLjV2ZHH+IGzdwnxktpcvd2yshZrrMvgVSB4TIOpjl6HaqlxPAG/aa2XuWQcsPabLdWGBlW+zMR6E1a7nkWJHnGvrVLRb5B6q6GzMQuaNiY/Ci7eARmicoOnPTl61YqjduzcKADZgZ1DQEJBEbRcGvrWj0Y1gmM5XkrX+JgQLirrcKRnnRTq+qjYldPOpLt4KqMLfzaeE5SG5SQNozGeUedRDidoqWyEaaghZIcqJ0J0OZfu9KdavW8twrbClTJkKpJkgPprrrBO9Y5Rrh5J3dgN5HQ7x0kH9Ku4econfz39/OsuziM0ggDLkbefDm9P3W/CtaumHBjPEiPEIDodmBU+hH9vxriOB9k3ODTDYhnFmzfuQimBiLIdmUvzILEmOgnpXeOoIggEdDrSOuhHkaHFN2wdmJxjsnhMUiLcsp4QAjIArIBsFI2A6bVpcM4dbw9tbVlAiLsB+JJ3JPMnerFtpA/L8xT642qZuvICiiikMaDRSCo3vgSBBOmk9TH6ihRbdIlySVslrlPpNwOfh91wYuWIv22G6PbOaR7SPeunyt1X/8AJ/rVbiXDhftPauHwOIbL4SR0kk1qtGVk/kXgThuK72zaubZ7aP6ZlDfrUtgAszTt4dPQHXz1ow2BRFVFHhRVVQfFAUACJ8gKsAVtDTUXZlKTlSYUUtFaEiGgKKWigAooooAKifDITJUE6HUTqOYnY1LRQMqrhEk+BfmJHhGhIWY6bVKtlRMKonUwAJPU9fekc5TPI7+R2HsdKa1/oNK5tSD3G0GqEu2QJIG+/pH5f3pLF3LCnbYE/kfPz/wl550G1RsOXL/OtVptxQTjZfFLUGEaVHuPuJH6VPW5knghTRiDzMjoRpt9361NTbiyIpiMRGb0nlP6Vhq6faNISrDJaDRQa5zUrpLDov3E/wBB+PpUotjTQababUts6ClruUVHCObnLFptKaSmDCiiigkQUtFFABRRRQMKKKKBAKKKKBjLyZgRtNVQpmDv5fnpV2ocRbkSNx+I5ik1aHF0yADWrWQRFU+X+9SX8aiIz3GVVUSzMYAA5muednQiazoSPcfkfx/Op64jg+NxOPxC4hCbODtFu7VhDYlipUsw5Jr/ALnbtLVyfI8wdxW0JWjDhj6CKWkqxkU5f4evT+1SmiojaI+UiOhEx5DXasZ6V5Q1Kh1k+Eegp9R4f5V9B+VPrdkLgIpCKWkpAwooooJCiiigAooooGFFFFABRRRQAUUUUAV71rmvuP1HnXHrwm7j704tGtYW23gw7aPecaZ7kfYHID+57imXVkeY1HrUyjuGpUIlsKAAAAAAANAANgByFK1sHcA+oplt55QehipRXI04s3TUkQi2M0AARBkaTqdPParNRuoPr1G4pvfRo2nnyP8ASujTmmq7MpR2uyekoorUCLC/In8K/kKkFQYE/DT+Bf5RU9N8krgDSUUUhMKKKSgQtFFFABRRRQMUUlFFABRRRQAUUUUAFFFKaAIL6AAtsQJnrHXqKkWnVCVykQdNo0gTtHv+dZ6kNysqEqZNTDcEx7eU7xRdeB7gD1JinLbERv8AqevrNZaenuVmk506RGfDqNuY6DmR09KmBqIiCOh666+v30YbYxsCQvp/SZraNrDM3XQ3h/8ApW/4E/lFTE1l3LV5sKgsXFt3MlqHZM4AAUtKzrIke9R3cHiiXjEIAbqMg7kHLZHz2jJ1J/a9fa28k9GxSExWKuAxWYE4pcovO5UWF8VgjwWZnQj9rc1c4bh7iWQt+6LrjNmuBAkgkx4RoIED2pWBNheIWrmtu4rj91geQPLyIPoala8BOo8O/lpOvtWHZ4KuUP30nu7aq4WFC2xNp8pJBIJzefpStwZGjLdMKHQmMx8VpbZ1JifCCTEk8xrTsDezUjOACSQANSTyFYV7gaeIu4hm5rHibvVUkk+Jwb4g6fInSpuL8ORzne5AKrb1WdWzoAuumY3ACIOaFFLIGoL6wDIgxBnfMQFj1JA9xUmYVk4nhFq6bZhCqoqgZAwZFuW7gAOwX4cRtr5UzAcMW0znvCx7tUMzIGRFBPiII+HI00zNrqaLA17d1WjKQZAYQZlTsfQ05mA1PL8qwLPZtVRUNxmCgAZhJMJeUFjOrDvZn9xfWq68DNw3CzoUYyuhfOCb+twGA0C6sdDbXfKKGwOnDTtRNYI4IjMQbgaSxK5ZJ0f5zPiym4MuggADzp9/D2kQ2jcRZdCFZfDIyeErIzBiBOu7+epbA2UuqSQCCViR0JEgHppT6x+D9xaWEuK2fK2bmwS1bSZG+igz+9WurSARsdR6UwFoopDQIWo7/wAp9Cfu1p81Dec7ADUHedhHIetAErAEQdqbaYglTrEa84M7+elMUEQoOw1J3/3qVLcSZJJjeOXp6msdKLWejSbscygiDtSqsbUlLFbElThrfBtf+NP5RVgmqXCm+Ba/8dv+QVcmgkdTHSQR1BH30pNIGoaAx7vZ4Mqq75gEFv5BOVQQI3gnMc37QAGkUmI7OIyMs5S3zFUAn5Y210y6a6T7HZJpZpUBSs8MVUygnW4LhaBJYXA4nr8oHpVfEcBR7pusxM5fDlEeF7Ta9f8AS6T4m1Okas0GnQGHhuzFtSNcwC21gjSLZtEDLOWPgry3LdavYrhCXHLkkMYEgCYCsuWd48Ux1Aq9QTSoDMs8FC22t5tGuC5qogFWRgCD8wlNZPMxAiKn/KiQRnOqIm3JRbEQDAHwliIgk61vKaWikMycPwC2pBnUMGByjNOa2za9T3cE9DTsbwQXHzFo8eaAOcWtjyPwV67nTatQ0k06VCMez2eVMuVgCu0IBlACgKsHwqcgzAfNLbTWthbIRFQbKqqPQCKdNAoQ2PmmmlcU2gBarCdYBzE6kjlPXYwNqtRTGpNJ8gOtoB/U6n76fSINKUimMSlBpDRFAH//2Q==">
            <a:extLst>
              <a:ext uri="{FF2B5EF4-FFF2-40B4-BE49-F238E27FC236}">
                <a16:creationId xmlns:a16="http://schemas.microsoft.com/office/drawing/2014/main" id="{25716142-2C7B-470C-B6B7-F963F4B53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AutoShape 8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25767192-60C6-48A4-B1CD-2319B28C7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9" name="AutoShape 10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3FD478C3-3C18-4847-AD7C-91EB06A56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0" name="AutoShape 12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223D532C-809D-41CD-9824-D4D276F8D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5E46464C-A9CA-4CBA-8CD6-6A911DCEB110}"/>
              </a:ext>
            </a:extLst>
          </p:cNvPr>
          <p:cNvSpPr txBox="1">
            <a:spLocks/>
          </p:cNvSpPr>
          <p:nvPr/>
        </p:nvSpPr>
        <p:spPr bwMode="auto">
          <a:xfrm>
            <a:off x="240289" y="7937"/>
            <a:ext cx="6774729" cy="1373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(India)</a:t>
            </a:r>
          </a:p>
        </p:txBody>
      </p:sp>
    </p:spTree>
    <p:extLst>
      <p:ext uri="{BB962C8B-B14F-4D97-AF65-F5344CB8AC3E}">
        <p14:creationId xmlns:p14="http://schemas.microsoft.com/office/powerpoint/2010/main" val="3964878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uttyhistory.com/uploads/1/2/1/5/12150034/109711_orig.jpg">
            <a:extLst>
              <a:ext uri="{FF2B5EF4-FFF2-40B4-BE49-F238E27FC236}">
                <a16:creationId xmlns:a16="http://schemas.microsoft.com/office/drawing/2014/main" id="{A38041EB-B6B6-4D64-8BF2-C1BE4666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2296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3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61" name="Picture 12" descr="https://upload.wikimedia.org/wikipedia/commons/thumb/4/4e/India_1862_One_Mohur.jpg/1280px-India_1862_One_Mohur.jpg">
            <a:extLst>
              <a:ext uri="{FF2B5EF4-FFF2-40B4-BE49-F238E27FC236}">
                <a16:creationId xmlns:a16="http://schemas.microsoft.com/office/drawing/2014/main" id="{B7A332C7-99B6-4D74-9FD3-FDC62036E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" b="-4"/>
          <a:stretch/>
        </p:blipFill>
        <p:spPr bwMode="auto">
          <a:xfrm>
            <a:off x="6816389" y="1080200"/>
            <a:ext cx="4516920" cy="19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0FAC55A-7E98-4588-84C8-523BE475C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669" y="3101419"/>
            <a:ext cx="5621238" cy="33747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India produced raw materials/food (export economy)</a:t>
            </a:r>
          </a:p>
          <a:p>
            <a:r>
              <a:rPr lang="en-US" alt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India was forced to purchase British finished goods (Indian textile industry destroyed).</a:t>
            </a:r>
          </a:p>
        </p:txBody>
      </p:sp>
      <p:sp>
        <p:nvSpPr>
          <p:cNvPr id="23556" name="AutoShape 4" descr="data:image/jpeg;base64,/9j/4AAQSkZJRgABAQAAAQABAAD/2wCEAAkGBxQTEhQUExMWFhUXFxwaGBgYGB8dGhwfGxwcHB4gIB0eHSggHRolHBogITEhJSktLi4uHSAzODMsNygtLisBCgoKDg0OGxAQGzQmICQsLywvLCwsLDQsNCwsNCwsLCwsLCwsLCwsLCwsLCwsLCwsLCwsLCwsLCwsLCwsLCwsLP/AABEIAPUAzQMBIgACEQEDEQH/xAAbAAACAgMBAAAAAAAAAAAAAAAEBQMGAQIHAP/EAE8QAAIBAgQDBAUHCAgDBgcAAAECEQMhAAQSMQVBURMiYXEGMoGRoQcUI0KxwfAkUmJygpLR4TM0U3OisrPCFXTxJTVDg5PiFhdEVWNk4//EABoBAAIDAQEAAAAAAAAAAAAAAAMEAQIFAAb/xAAyEQACAQIEAggFBQEBAAAAAAAAAQIDERIhMVEEQRMiUmFxkaHwFCOBsdEFMkLB4TOy/9oADAMBAAIRAxEAPwC3fKpxSpRagEr5iiGV57AC5BWJm9vDqcc9q8ZqtM53iJ/aj4B8Xn5WKrdrl1VAxKPzj6y/pD8DFJKV7HsEI/Nnz5zM+3EfL5yI6/JA6Z4gyM1xW/Ptd/8AFiZuNVZtnuJDmSz6h4QAw92I6vEKqSppol+snbxJ64napXARjQpsGkry2MXhgOWLJU9cRV4+yE0uNsfW4nxG28JF/wB4/fiRuON/9z4gY5BIJ/HicLTmcxJPzfxgQQPeZ+OC8rm8zeMtAneeovYtE7csVap9v7fglOfZDz6UvChs9xE6RELSpA+MnR3jfc9MCV/SioYjPcTsI9SkNusKJN9zfAlSpmQzfRLvcgJz5eeJayZiF0UyXgyLMff5dOuItT7f2J6/ZIqvG2O+d4uY6Oq+/GH4tMaq/GG88zA+BwK+eq/WAiZ78GPfidOI13BgKfFoIAHQerPxjFnCnrjfmdefZJG4kp2bi3tzh/jjR8612nigA651o98Yiq57NNMLTiOg079L3x58xmm0jTTH6pj+cYhKl2n5nfM2JRmWiZ4nH53z5oHuXGKVVnuv/FCBcxnCQPctsRVvnStpbSGsbWIm4uFGJjnM2F0FlCyGiYM8jIEzsd8S+j7T82TaexlatRyFpPxN2Pq/ljkWufqzsDjRM9Upuy1anEwQBb52wI5Am3O/uGCMnxFxUWtWYHRB7pMk8hIgieuOh8U4SlZdaIjMyakJJlgYYS0zqjaTa+2K5YrJ5ep2ds1mUSnx5gABU4lAPPNAG8E30yb+PuwZR9K3QaQ/ET3gTNamxt4shMeGx54Ao0swCQ4UVF21CT+9uPbjZaGakfRoxBmSyyOe+oEAYtaj2n5lfmbDIemNaZ1547SNdHl4dlger6S1GbU1XiEjktemot+itMD32ONKmWzAVH1UWJEldQ1Uz0733GMCtUqz3tF+ulgPvA8Mdah2n5nfM2GTellYGCc+D0NWkD5/0WNMx6TZq0PnB+tWQT5RRjC3MLVUnS6ODeZEExeF5HyGNqQrm8jzkR5xERPOMT8hay9WTao+QcOO5plYvVzunqldR8RR+M4nyvGarDSlTiJgzbMIx+NObxthJmKlcOVElkF9NgpMGLAd443BzB0rUbRrEwylR5Ex63gfDHPoeTfmzkqmxY8nxzMMV7PM5kPDCK3ZmSY5BADB93vxFX9PcxkMvQXTTqs7VmZn1SSahblA3Y+HTAeVNVc2iOzPpXVLSWIsLatoJ2B54rvEg1XLZctLFWrAEmZGoRueW3sGBfyTTyC26uazOmfKO6jMUDALCm0T0Lfb/HFVqVT3jJttyvv774tXyhUSc3RaLCkRPQljivZiIMxhKs/mB6f7SvUarO/fkjc3secRO3jjDVUXne8CZHs648ElidgJjqOW/SQfhjagaYQmG1yZPsnff2YNkVDaWfJUBR7ef4MfHBmSzr7E2G+wmfM4Ay1VdgoA8T5e7fE9NiQ1o7pgn7j+N8CcVsSYbNshM36TG3gdueM08y5aUgG9wdhHKNhG3kMA1UOkAzAM7dfvxtmyaaDSLg3v4TPsE+GCYUQAjMBu5p1CxkA/Z5+WPUsyyusiTMjewk7AR44ko54p3rCwieUDcQMBIBBYG4k25A/iMXS3RzDVr1BJIAJ5M0E+QLTgilnFRWLUz2hsOSjx8T4R4zyKeiBMieQ2GGNPTUB1zqI7pN4gxi1kiup7N57XDTLE3J3PSTvbGBWG/PxO0D8e/B2U4OxEl0SSDvsOvWOXiSAMaLll1EKe79WRBMbH274q7JHLUXtU1qQFvbnvP8+mOz8MXRR0KL0yFAF7AcpkjYqPLHLMrRCgkQZteZmbbC18dLydclme0QQ5B5T4dCZHk1zNiU3e9ilTkQ8dySMQ1ybFTbnNh1mNvDFGzdDMUGCVO8W9VuTjeAeoH1d8dGFINuqsPqgkjfltdZvz3wq4hSpuTTqVEEm6yJkRDAMfWEbgAiJtiJRTIjKxT6KsGZmpjl3t+UWn2Y3zuapqAH025yBI+37TgWtm6mkjUCTzABvjTJpTEQitWJuazQTtAUwVI8sLW5sYUbuyN1qFl1CnIMQVEGBz7xn340ao5NM6XSDJZQoIAvZQ5BM22sBscMM/nKtMkGkndWWOo2OmW+pyNvZgmnka2kPUytQBgCCkMACJuAdQ/d645Y9Ug/R0lbHIxlcwjElnUSea6eUC5Ak2AjawxpxThnaOCREREHl067Y2XQSQrg8mB38iDceRGIFpvRaUkrzTl+z+afDbC93iunZ947hWHLNGtBGpZhJYsppFUkS0SDE2sIi3hhXwvI9rlaUqe69XlvLA+7B2dzIbNZfTBJVon9IGL8udvDE3opRL0DpAtUffxONCDbgr+9TJrJJu2l/wWL5R6sZql4UfizkDFUzBYITIkxubHvfj4YuHyk8OqdrSzCkaEUK4i6jUx1bwReCPbij5zOmo5UKYFzqBWx2gRJm+A1YPHcmm7qy1ARVBDA3JPIyOZ6bXO2J6eV1AGZAkkeHlvgj5g5M6ek3N45Ha3jz6YlegQUDroRnCsQfVBO45c/ZvjlJN2iwkqFSKcmiPK0mJPZo7RuEVmIuN9IOk254IqVDpNiDABVjBF4uDt7euOlZd6GWVUDognSqgiNXQWktJ53vhFx/J0KwJolHYkllDAEHmRtDCDqHvHUzoCqq5lSy+Sq1FinMXPioHnYyxAxmlwGrVapTM0mWmW0ttrNlgnkSD7x1tcPRvLNSy4atJbpbUR61NQJ3vMWuRg/K0dizEVXZtcaTDFNUc7IAFG3qzzvaFPmyHUfI4wKwkaw3QjnIMR4HBQpJfQSFgbxh76acFWlWkWWorEDbvWkeEhh8cV3sYJBmfLFWgqeVxs1BdHdIItJE3O8+7A9LLCDAaBYG97nwsLicTZXLSnPcGNrmAImLWBvgWoSFA1EhhbxUc4N+8fswNEktWYEloEXjc9R4dMZ0gCd+l+UfxxoJYGASQJk36G8+3BdKiXaBzU2Jg2leXOcc8iLg+Yz7HTAshU920xBMn8b46oueBICDtahOrSLIgI1STyMERMseS8sc0rZBvpSD3RaxgdY3F7jbFt9GeMiip102RW03EaSSD3hJnUQBq5SJmTglOUUUqJsevw9mLPmKpKiSV1FKSjxMywHiYPQbYDbhlNdBSmjKx+jKHTfoHFjN4mDuNVwMRZTM1awYVXIp1CQlTugo8kKVKiApixaWVit72Z5bh9E02QHtA4KtLakb6rd0RTmRuADPtwa4JIpnpNw7s3Ddn2QYbAyCQO7cGzQCDME+N4ShrwYINipgi/UHw/hi25rJVNHYU1LFKkaSDpI7xgNGlIBQ+Q6scV98qNbAAjQQG1A2Yj1C1hqsdsL1FZjEJEdXNNSquAzFCdJpgAysydM3Ukc+Qk2x0Dg/G2qLVZ0CojASoLTIHdAE6iDzWQQyxio5TJsa9KqNIVPWnnCFTG5kxYeBxaOG0Uq061F9D0yz67mW7QkwVYBlIWBzmLHpenpdFKmbzI/SmjRfLHMFGVhOkgaagaYAnxIFjIPjOKTlcy/qtBk7jYztI2Bv5E+7Fh9IdFNexpv8ARsVcjSBBUNcaY3ty3pkySTitq4EMSRAliOQJAE9dwY8DfB5cPGdJyZSnxEoVEk8jV8sUzFFmBEs/wB/j+Jw4+TQaqNbwqnCfO5h2qUA52djcRMgwGAgSJ5fdiwfJQk0a3IdoY95wCOiXvmHrb7/4Wv0vzwpOGqECkaZEfWZzMARfYeV55Y5rkUZy1R51M06TeALKvkqwPZiz/KLWRc4up4PYrAnYanJgeMX/AFfDCQllCxTZiQDdlA71wLmfcMAruUrxSGuDpxh15PUIV/Ax7P44ywDgq6kqwg2kYzVeqACtOVIkMFOkibgNp68/54jqcQIYg6GhoAR0LNZbgCLAvE7AhumFvh6mthv42l+24Vw/MoIo5ioyUYRErKBEAyqVSwJUyBD2mBJti0cR4WigrJYEmpVdiCRqiTIE97QFA842xT/n2sToeQdLeqbQCAYa8zhrwfP6TAAqrpRVFUEaQu4kozEQRYAmRh2jXbeCepm8Rwqiukg8th9QzVMkM70lCSVXWpKzN2M+sR02uMZyVNARoqo5A5ESLC5uTsPLvN1x7KksoKqVpRIj1DN5BEOZm2pQOmJDkqu57JuoKMPPvajb2YZsI3E/pZwpsxQKqLghlY7yFQQemrvCcV7gno0xdS5sZUmAQpi4MmPdM4tuYVEk1EFIHd0MqBBtICsL3lhHjtHOVzQbMOO0qdnVqKFcRMgjS+kkBpIMi1ieeBTjmFg3bItbnLampEOKa62NWe4FpKgiOp1Aczba+F1epQLuGpMdCkq6uCzC0wDzDarTyPXEXFq7I+YSkRUVqzKFZe6oDPqQAmI1AewTzwtzLim1RUpimGQKZBn6s31kBSbiPAXk4G8IRJkor0CTqWqFa3dK7GJBBWx9vtwfl1pKNSMSbG4gd24G++/4tiuJRAkMT7OkAfjywbk8u0gX5+VwR0jfFJWsSE5jMgHTJKjebb3Px574LrZ9WAWYIWF/RB63tc88A5xWZykEAiZ8ALjy39+NqWXVSSzGL90bk+NrcjfFLJom4V6OcTalXWme/SqGHDXBkb9Oe3hi1cPBZajPVhYZBTk6AI+qosoWVhhJgmbxFZ4TS75cvTVnlR1i0KokCTtvMBvPDWqteiEqqKLbCCjGC7BQAdRmC1oIAvAvi8eJjGWFlJU75otmXqa3qtHdsNX50TJ9lxPSOmKIidq9aozkoWaoVY6YDbGw30rPWDi1cbz35LVIaBphoQrpB3B370WsTuDisVKLmn2ICl3YF4MSTdEBGyLTGpjyUcy2LcTe6iuZFK2bJMtmyll0E0SCCAN2BJVys3VW9baWk7Yzm/SynNQLRitb1SAN2mTZhd2Ox3kThieDCjSVVAYKILRBadyQLXOKLxCktOqRBWbzzBJM36W+7zZ4aEXLBI6umoY0EcS4hvqqBybu0RqJiwBuEUCAPPGudpMuimR35D1P1mHcT9lWk+Lt0xotTSNRIme5sdufs+3yxEKpLBm1FQQSee8ne/jOH6kOrbkhCEs7jDjOSWlnKQRiVYM8G8HnHOMWf5LoOXaOWmedyJPLx+3FU4lUNTNUiylQabW5+c4tvyVUz2FXxYHeeo+7GYtF73NGo7r33FY+WXUvEEaO72CgdJDVNQ8DBHvwyzOZptpRKehQKbGZOy7eUECcNfldyiPTUve6hNPrBiSBPLSZjw5Yi9H+CAolSpDa0UiDawHLmcdUzLUJwjdy+gyyfFoakmoaWhFAWSTBMzPLSbAHqSNS4g9IuKytWmFUgQhE6XLAgmLEXFgDGxO2GOYzIRNHqhTAJEgk3EAXJG8C9ptbFV4rmKepGJTtSzVCy8tKhAssAQSYJtbHRAJYp23YRwX5vXzFSKLaDoG/dDMWEmGuDAUHTaPGcF+kwppRLqTRp0SpJFMFWDsyGFtqgkjlad7YQcO49Tyjtqph5Vb2lYVnGk+JeMb8S4o+foVKS0OzAKF+0eHPNYUKe4Im8THjiW4xSbJmm5tIsvA6xzDUmBLUEDqhkqwuNGoRDd0ESI8u7c1ctUoVK1Y6Ci0mI0agSwkiVJIYRuSSZiI2wBwDLvlsnl2KmOzGsAeqX72o9FE3Pt64n4jnamgO9OaYkMEfvsAdJGmQrBrwL25qYklwRVfTDjFR2+bhnKhtTawA1gRA0gShmf5RhPwSiDmMuDEdtTMftj3C32YMc9rmnZjcsw8IEhbRb1RPQ41bKEVKZixad7DvAdBP2YVlPrDMVaNjNavNWsTcNXqMPM1GgxytjTiVYFYIKkmbjcHod+XkY8MTBSpqGF1S20BbkmQu4U8o5EDENfhr2J7zadybAC8DmP54Hk5XLXBVAB0i7TA633t18cFU6TIRpV2JI1AbCBzMRz+zpiPKiosEDeIB+sbWAAk2OJ8tkq5cu+pVEy2lgL+YgKOu2Js2ddHhQquTLCRJNrAXtONXyJDWl9idMm5FxtGNstmEpl4oPUJBgidLHb1yNOkcyJ28MG5LipQVHphDpIEEArcC0yxIvvbc88WwSIzegy4HkVWnLyWdp7rQFkRfSbyCBB5eeGWY4ArLUAeoNYG5kAqZBi0wRN+mIuDZzXVUMFU3EgmGgnbw2s3jebYd8Mqs9PWfrSwG1jt5QIHnOCqMSWrCphmGpvTqUaRDLpWCbrexYi0Dqp8yb4zwrIFWDVAusKwhB3RqjmbsYUCT44d1ae1xYfcf441FvLri7zZSMUgftJEX8vhikek+RbWCoGoFrbnSVJPt7sx4YswzTdk0WZXZSSYJAJIk2sQB/PC30zTTQLCSReeQuZ8T3THljo5TTRd5wce4p7m4ERAH2T/PGTWJgGI8BGMISTe/T7fdgcVbne0ffjVlJWszJis7hbVtVekokmnSdb8wDK/AjF6+SEg0Kn6wPvL4oGUUNmVnYoQcdB+Rk/kjfrR/jqYzJxwyw9/5NG96afvkLvlCp687DEaEpo0RcsdQE9QLkdCThXR4zUpqtMaQBDLCwYVpi1t4mQZkdcWD04Scw8DdVkjewt5jwxTsxVlCrIFIcMrD1hYg6TIDA2ld/A74E3dsdpwioRbRauG5zMujqaLViwBQnTaAJkMyypBBkXvcXwD6VAo1Adn2SsSiJCggQogBGICzFpmw6YN4N6TUFo9nVY0yqwTpJ2NmCjvjukA2EaRB54TcUzy18yr0nNRKKEy2qCxMd0MSxgkdMXtkKQv031FNBKXzrMNUUOlJSwW8NoARQYBIWSCTsBJ2wzzdIMdKu5F0RxIYrAbSSI7Wl39rOATuROEHCCDUJuss/ZsDHqsdWki4br1Hlh6MqzEAKrD1ogAaheSohZP5wAPUHkrWfX1GY8POUHOOhe6fHaCU0WpURCVEKT4bDmR0OK5m88AWSlV7iU4DqSgH5hncmDul2jlJxt6HZtWqVu0YoTpCLUZQYXVqCkH6s84NsImpUiTVonY1AO8NRIqdzTckABALCSBYi+DVJSUFfUThFOQB2TJUg6piVOgpqEXIBM2Y8+oPPDjg1UEF2BOkWWadixMDvsJjSTCwZC3AwBXR4aDqeAVJsNQEXkarruAFBxn0ZzNRq1JEdl7aoqVYswGrvhTYqRMSMDptN3YapCUY5qw/41wA0qYrMbNpDAAiCxgGJOmZHdkgEmJGEmeB0iAbsAd9gBz6Ti11eMCpw4064YVTTKF4mSo7tQfpGzAdZItfFMzTsjsFqFoIgncgiee1z8MWqQSldMrBtrMc+j+XplXzDXdH7NVKtCSNRNPbVVNpMiI5c2A9Ja67Gk/IlgQoM+qYMM147qxIvGAOGrC06oW7hkZv0jARj4d0CPLrjVmK9mlNl7Km7CDUVe6ZgaxJWO6IiSQb4pKvZYYlVTu7siyWYdZQAs0gsqUhpuNPe1OW+rIUAbExGIMq6MtTuK201KWrWoQn16bBQ4kEEqto2G+JOG5MUlZhou5KmnVAYgzZphXjkSOU4iaiFTQaQRCBp12D9mAZNS6B3uurynnisarcrN++YTRXQ+4e9PtFYFdHeAadIJaLy3rCRFuRxZuHP9FTH6C8ugAI8xBxXsjmKYVdOhNbFQLAkj1gGUUiSP2vIxiwvwx6ABRtS3LJG3OUgWPVQADuADu5FRtkyjqXfWQQykmItH3DEOaSVMkR8ft+JxumcVgWBBBuOsE29mBc1W7vicQXSE+cB1FbQalMxHUBfaTBucHcWyvaJpkctxO4I5+eFNWqrZpr+oFJjfuarQOepl9xwxpZgVX0RA0mSRHei0dYuf8ArirLaHOK7aGKMVD/AJs+7niJcvPlPePU/dgjK5p6dSq1IrDEhldVdGg2kMD8I88WvJejlHNU5fTSaoFYGgCitbkrs20gGABPXD06jSTkjNjBNvCyq5ETmLR/RsfbGOgfI1PzV/1z/mfFPz3Bfm2dSm7B5pMwYWkDqItcdcXD5GTOUqf3jfa2FqjUp3XvUZSappMi9KagbN1R+bpB/cVvvxWcq61WqLpBXV2ZBuCSAwt+tGHHphW7PP17911QH9FwlvYykDzA64r/AAWnJrLBGplItzjSR5yOXUYXazbNKm7wSfvI0bJoTHfXwDNy5QTbyxPn6PZU+xQfS1DJLG4MHSpYme6JYjrbcYaZruGUjtAF1OdyTEkfmsJiRe02Myp4hQiohS5Wk7XO7EgD77Y5MmTVr2NKHDooLTUkuAChG4cc48TuOYJxKnFqSwve7QiyC7TFxAMiIIJMbYOynAkqLTqvUqGk6BgoOlSIvJFzffbb24G43Qop2Ry6p9G5JFMi7EQoMGT3wFk8mOF24TnglcouKlBdRBletqSDB1AQYBxkUVVAFUAeAjp0t8MRZSn9H2hBUWgEie9vYEwNQYeQGPVKknwjC804yw7GnRcZwxrmCcSy4ZYkieY38I8f4Yi4Q5NeiwX6UP2dSCRJjuP5bHynoMFVRKny+zGvo8v5bTH9opX2rJHwJwWi87AuMgnBy9+7j+rlFWkWI1fUBNoE6J9pv5aRyxWkyRbvG5AjpacWDimeHzcAKe/tccpawBPMc8V98xC7+sp87wPffFaV35sSafRybH+Ro9ujZak6DWutmZdQRVITTEiHkz0geOMZSh2lQIlatVDmzgJToxvYISxAHKBynfC/0XaqGL01HbJSYuW/ox2RAEAR69I2AspYiAQTizei9cAsaawmlQqwV0D+zIsDFrxNzPLGjGlBLQzZSZufR+jIpHMZhXmJMgM0SdJdChsCdKk2B8cAcb4FUy6doGR0sO4OxrXMDmaTmTcOFETOG1XLJSrVKtE/SGn3UZpUu7BAxnvESQJkwJAib1nNcfZqoyrvX10nWo9hrEXVaekJqJ1Kb2hT6wkmXSg1ocpSJfQxFIaq6KFLNSpgKFChWMkKCQpcmTBMwLxGLee0o/0X0lP+zLQy+KMbR+gbdCNiLk6I0HWqjU7tpBsutywHnBk+JOJaT6Bpa45Niq6ugxhUkVwVqNTMVNTvQqs5ULqNNiBAAE9xpIJtO+NM+a1KtTU1fo2Bk1FBYFYNtOgEaNTXB2jniw8SytOvTKVCGU87T7DijtlkGYp9kSEFbs0uShBpuHJWYliDcR7owHBKM8WLLZk5WskWGpwJtTlswwY6QxRAsxYTJbGKk01qIza00Myvs0gEMGgATff2YNoOxRCTvTXUeepZRufUYCod9WVj9VKkE7gqCf8AEpODu18jr3WZQUoFZDEBlYqV585PSLR1wyy3FalMaNZNM2KljHhDDvLBvY+zEHF2/KapG0iecnQsn2nAqXcCeX4+GNKNpwVzKknGbsFUM4z52jrMxSZZ5mdR/BxdvkVP5LW8K7Y5/kKhObpuPrareEH/AG4v/wAif9Ur/wDMuPguEaitPL3qOr/mhX6aUGOfry4FPSupSpMgU1tY3k2jqcY4NwKsaWumq06waKYq6gtIEf0lru9zAFlPUjBHpk+nOVW06jqpAL1OlGjyOkDA2Y9J65RFK06W03Lld1AZe6BcETJE8sDWtw9WU3GMFsQcSoOKbipWYsQZZdKrI3ABJ1mdwrMeq4W/OYDvpaQKahJvbUbmw2M8txgl6IJVyCzxdmMyTHskdYGIHcl4O+on7I+/Aqk1hyQ3QoTvebCuBcQQUXR6ijSxim9iEsbqfqyY6YfLk6OcouqAwAwWoAQCxZVGmRBg2tzv44T040mgyaqeujUK27wdhqUzvLK2/XywwzPG2WsrFy3cIgUzTIIPd0Sp0mCRMMLnacUpKGJyb+gnVjK+GKEeV1FVDADszUokzftBLz+pppwJ/OMc8MMky9J239525Y14rVFVV+jKEvqLFyXI30mFUE8pM7nriFKkbC0G3K+F+IkptWNXgoTjTaluYLyfA4xwVYzeWbmtb/MrJ9rY1KxiXg1OczR/v6R/xriKP70M8Qk6UvBgNPNaQpeIUVHPiANP+/CKtWas4ZSUpiIVR3trSTZbwIHPE2eq9rmNAnQiw9tyTq0+Xqk8rDfBGZyCc9Q5Azfx5eHTGrwnB3ipy+hg8fxixuEfqdg4NwigtGmFpoyFQQSAZkAzcc/jz64W8W4imSd3q/0DEEER3H206bSGgERtebRhJ6A+ky0l+a1yVC6mp1HMKBuVJO3M9Nxa2EXGc6a+dqVKjIyUVigUkqGkgsOpP50chFsdV6mqFqfW0LJxrNQDWpP22v8Aq6uJ01Dpggs8nnKCBtYFZwFw/KkUqtdJNT507sWMs2j6IhiOoVvAarWGKfSAFTuDUFB9Ydd9rxPQ+Phi68ErM1P6KNQd5Vp0trhzJjcarGLwRbfAHUxZDNOGF3LNl6yuqkWJuP5jHnzGn1mUYRrla2rZKY56Sx+ER8cT5fhy3NQmp5jSn7skt7SR4YlNhGkbV809fu0yEp311ANh+iTYsTa08+l0mdopqoCIUV10QY7tOmxB8b38cOs3nzVbsae3No2G1hy2gfyxrxakoegV0h1IQalJAkEWuIt47YrJXWRz2CcvHZm3qu6n9vvj4thFxXJ6sulRd1GhwIlgJETyNvt64ccKryaiGbqG5xKGDHmpH7uFmbqaaDrN1c25kk937Rif4rwOjdS+pTM0TrckQSQY5iw38bbYGqDePrAL/HBOZ/pam9iB5wAJ9uIaqWPWxHms/AyfhjVj/wAV4GVN/OlfckyZJrUYgxrF46Ti/fIl/Vcz/wA2/wDkT+OOd8JJOZo/pF/8v8MdE+RE/kua/wCcf/TpYRmuuxxf8kKvTqrGbf8Avqfwpz/txX3zI+cMh309jBuDA1T+8agw+9MyDn2BFg4J/ZQA/wCpis51WDUKosRLvbnJc/B392BDuaSfh9kN6eXdYCMNP5rSQLbAzIHv8MCK/wBM19jPxOMV+LinVqJUDFgYUIJJWAwI8JJE/wAMQCs7t2rJoRjoQG7G0yYtsOXvwGcW4scpzipJIeLX01KLDxBuBOllZRJtszxNpjE3pe4NNGUd8FXUcyBqLAeSnlzjphZTeyLyLwPMox+IX7MQVGIapG6Gm69SDSpsw9oLCMLYLtS2X+FZUl0ja3/q4wo1RUUMDIInBRysIrSLmPswmr0Go/S0hrosZ0jdS19SdQea4Jy3GqToB2gBBMgkKbxyJwKVNvOOg30iuk8vfImI3wo4vm2pqpSQ5qLogxswJvvsDg+hmhUOmmZi7MBZRHXaTyHt2GFHHKytmEUzppifeNXwCj97DPCUsVVRYDjK6hQk14GlClpamFaS7EsTvqgk/wCLbwjBTVJJY735/bgYDVUW9tLMDPXTecbVpUgkWJjy6H3/AG49OrJWWh493bu9SfK5ym7mxJRgWO8Fe9IkHaPgcR8JrgvVsQWph4mdgF3N5sD7cC8PUJWqcgwBPkRB+M4l4ID2zLFuxqGeY7yD7MZnGpuLbH+FaTsgihu0EixuII3nww04VxN6alaShn7REG5LBpAhZ9aef4EHB6CFoLTqdFC8jqcA79bDbFr4X6OkVKlcK1qjJR/PRAdBZZ3ZrqhNlVmYmIGEaavK43OVgtMzUVl7bSZm9P1fG0+qvq6uZDGwGNOMcQ0SkGBJYj4CTYeZwB6QZ4ommkAXYiwsoRYIRf1hpUdE7xg1Lu/RbJdr9JUE6TLcw1Sx/dWZE84/NuWSu7ItTnhhil9BVw2tVF6dFnJuWVWI8ArEBYG03m55nGMxw3NVGVjSqSDP1BMgj87HQtONSmLdGU+IfJFIy+VzAYP2LC5P1ZEgiD3ri+NcxwusZ+jZgW1e2PPx+GLfUMHGVc7EYjCtCOmlqcn4p6P5kVHZaLlWINhPLb4cvDCo5OtMGjUBtZkI+0Y7Ux8MJvSPiPZUzB7zWXzPOPASfZg/xEoxtyQDoFUn3s5SMsyZjLzAksLTItBG1jB5E46B8iH9UzP/ADlT/TpYo/GARXytzJc+ZkiTfnfF6+RURk8x/wA5U/yU8Ap1HUWN8xitT6LqLl+Cr+l9YfPM415V9PkAin75xFxqlFMsN0huRkKL/wCAnG3H6erOcQExNcD301B+z4Y3pd+nS1XDJpP2faIxWTzHacW4LwAOEpqWGMssAydwAdJ8otvyOJc8mtHeIWkDoHUxdj/lA8zzGBaWqmNQEmn3Kg/OUGJ8CPW8j44Ny2eFZezg95mGxEKrET4TBxDu3csrJW5g9Vopsw/8MI3mQWP2IR7cT0WBqSOaJPmNaj/Cq4iqjUgSeUG3NmYH4AD2Yi4ZKmDuGKsfGE0+yKZb9rC7Swtd3+jCdpxlu/yvwaIHJbLqT9HU1KsxrUg90HqpOxsQPDBeT4K7gm1NB46n8h9VPicZ4nRHaqZjWsAjcMveUjxjVgrKZkVO69qi76SRqG0jqPDlgMpyw3iFjSV2nv79CWgipFNFhVkt5bmTzJ3JOKnmKGqqSTK1Ud7cgTAv1AgYs3pBmBSoLSQANmD2a9dJPfbfpb24TZOoRUanIAC6fbJ29wxo/pdO6dR83b8mN+r17yVNchfw5o0Kb6SynysR8MMWYMSpuIv5HEFWgUqlrBXgA8gQCV58wCPdj1RyqluZknrYHGxF2VtjFlm7ohMpVphwTB0ki2pTzH6Q5+04myB0K7ERrUKvWCST79I+GIaWQI77O8kgm9httbl18MN+FU6bZnLqKcg1GnUxYmzNqMm5+6BywlxifRt8kr+Q1w8kpryCuCU6a1KVRw/dbU0AwirbUR5nztbHTM5naaUilN1CEMzNOpURiSzG+xkhV5kgCwMUrjeZppCIVW8MTdUI/RAl3jkNrExiu1FNRqi01ZabkMVZrsygDW31VY7QLADxOMuhWyu0PVIXYzr5par61JA1MAD62k7eBOrvk9S3gMdN9G8v2eVoiIJXUR4t3o9kx7Mc5y0aqawCdLAQOYXSvxOOtKkAAbARhmlmsRFd2tHY08efwxo1S8Yl041K4IABnnGFEWjBPZYjZcRYkErMRyOOd8YzprVi99K2Ucuh85iZ8sXX0izXZ04vqc6RG46n2D4xihnJmqezB0oBNRuQHTzP43GEuKk8ormaPAxSvUly0K/xOqWzGVb6vaQPG6yfLHRPkY/qdfxzdX/Kg+7HPeLOpzWW0iKYfu7XAI/H8ox0X5G1/Iqp65qr/tH3YYoK1NC/FO8375FQ4uJzudgT+U/Yq/xxnLJ9GwBnS7Rz56xfbZsb5qgavEs3RUkGpXMsPqoAQzecWHjHTDLiOWWlmSiiKb0VdRyBpwpH7hX3YrIbhVScYiOuRTqK/wBSpAb9bl7wI/ZGJ8jkympmYMxO4EACAFUSTa3W98Zq0A4ZSNp0mbib29uNOHVyQVPrrZhy8CPA/wARit8gzWYLWWKjA/rA+ZA+84grHTVUcmVdXgdUI3lIgnp5Ya52mNRtcIvuLH71A9vjiTgmUFXtdQsxCCRNqf8A7mYezAZzUHiex0n1H4/0RcQoE01IHeFwPFTt4Tt7cL80lN1A1HvCV0/0g1SLAXk3Eec2w00Nqaixh6ZUyfr0ybMPONJPUHribJ5bQ7OPOIHUTHSbT5eeF3LBz70NRl0sbpa6+IgzYc5mgaln0ltIuEUSEXxa5LEbnqBgByVrve7X92Jaua15qrUBsG0DyX8TjWsne1C8HHpeDpuNGPmeR4ueKtLyC84oq0LNeAQNrifccRZbMTo1eto1NImdX/TAmSqd1v0SR7gD9+J6+X7QUlEioIVWBjpA8p+3BbO2JAeeE9mXd3K3Cg3bkbcgN+nvxG9bRUVlJBUFhe/IRbwOwxpTrGDrGx9YC3jPMXtO2JWdHUqqLuDr+uTpAjqEBk+NsArTj0btnuHpQljSeRNk6HdDFpNyeV/uvhrw1113nSRbwuRv5gbnCc1IIVQCAQY21HBmkqY9UkSoIvf34xZK+pqjHgVYtmqVI2ishG8mXBIvy7sz5Y7ItQElRuN/bfHJ/QbLBs5TZ27wuJG5Ac/YJx0vhc6ZnfT5+ouG6f7ULVc5BOZqaQD+ko97Bfvx6i8l5izQI8gfvxFxBoSejIfc649QvqM7tb91cEKE1U74iotqVWGxAI9onGucaKbnorH3AnEdSqKdOTsq39g288QdYqnpVWJqwI7qkCdh3bnxu6W/RwjZJXsU9UQ1Vp9ZjeJ6AG52A23ET+krulUKTFQ0tTneDUcEwPDRA8hhNx6qKeUqATsB5lmEz1JvfCFbrVVH6GrRjhoY/qAcWp/leWAIi0R0n7LY6J8kH9QY9cxXP+M45jXcfOMmBsKKn/CTjpvyN/8Adq/31f8A1Ww3SjaCXvmI8Q8Um9/whGlFv+IZplXSpqkF/wA6JkDwljJ9nXB/pbRijSrc6Ly/OEcaG9gkH9nBz5UCrWPWo5jzYn+ftxJVQOrIRKspBnxEYFfMY1zKW5IIbmDBjptiKrShlqLv18D/AB6dcR5RLPTa7UjoP6SXCN7QpH7PjiSkd1JPhMY5qw7FqSuEMwNcEeqaR1eQn4z7sG+ianRR6t3yZmxGtj4HUwEfpDFYzwK61DE1HApp+2VB8oUk4vPAEUAxyUKAeg/jYfs4T4t4YAZPr22B/SfIExWS1SnJUnYg+sjfosPjHTCirxNTQdhKskioresjCe6fuOxscPXqE0KeqSWiZ85+zFN9PMvSHZgKPnNZpLCQRTEi8G8nkeQOBcLHpWqb3y97Eus6EXNaCfhlM9nJ3JnEwJBbxg/d92MZdgNSiwUx8BiR2EiRyI+H8seyStFHlW7ybBKG1QdXI98D78FM/wBG3XUYI3EHf4YFy59b+8Pwv92POe7HgT7yB95wPkEazNcmpMzzY+dzOCaKaQQBEzsOX4+/EKCKahedydpJOqPCJ+GCKNcwg35k85Hx8cYcndtmwskiXIKVZZA1Tafd0wZUqF6imAdIEkdPu8vLA9YntNyWAkn2W5/iMTfOSA3Jma9+Qv8A5j8MUlnmTctfoECa5JB7qMZI2tEeE6icXngjzSkbSv8App99vZijehQ+jr1GbS2jujVpJhSREi8knyxcOD0WTLggnd2Ia4u5gStwYjaRg9PKICeobxkE0WCi50x+8uNeHHut4ufgAv3Y14jU+jYmBETDE7EN4csQZOtFMmRALm7RYMb3tGLtleRPxOp9DVP/AONv8pxFnhqNJeRfUfJBq/zBca8TgZeqTI+jaST1B6E41d/pDI9Reh2a82k/VjrOIOKP6Wwc/UmsKYFKncrqBPetYePUYWkyP6zRP/ltHwbDXjX9cr+AQf4f54C7djWemUQICVWB3pWnrnVubiCPHCFR3m8tDXpJqnFNvMrWZac7T76P3d0BA2bkeeOofI2P+y6f97X/ANV8c2zonO07H+jM3/Wx0z5H1jhlL+8r/wCs+HaLvBPuM/iVaTXe/wCjOYcdo6zbW0+JLG3sxFUzQVajT6oMewdfPE2aHecbd9p9rYrvEM9J0KSC1UAmeQgn2QI9uA8w8U2gPjGU7FaeYUjWB2dVOdRd7fprp1DywBVIdVqIQQef34sHEaYd6FImV9YwbySBy8C3TCj0kyaZNw6yMtUklQJ7J+Zj+zf4HzxZZl4TUHnzAOFUhUzmkhWCJq3sGcgCfJQ3xxeMzpRDEAASJkxY+qQeZg+N+uK96D0GRXrVBpaqSwUggidgSbWHKeZxYM0R2LEMPVuQeu9sZXFzxVbclkWhn1txI+Y0ilqbStNS9Q8oVSN5ggz0m2KQ+bNWuazjvuRpX8xOQ9i7+OCvSfjvaHsKdxINSNjBML+rO+BuGIDLE6jMFvHf3Y2/03h8LxtZmd+oVcsC0JKVYszzEBt9txjz8vP+X340omHeSIPwgLNvIg+3EmYYR7sbEX1fMynlICUwzC3rt/uH343ZJV+ukD7T94wMpAYw0nU1ouDP2d4+7DCndGHWb/D7sDhndeIWWVmb5RgaKvyPwgaT9n2YzQQkiJvInkLY96OaDTIcSF7QrJMAwZ28BOM0swxQLcMASDfny8LTjDlk2jXWaRi9SqwBubR42F+nnieqVFUqpkA2PtI+3n5HA/DQUYmDqKxflJF+mGOSy0AsbksFHgd/uvbnjpNI6xb/AEPpK2XratRBDAadWwAWLG4g7YtuWySCmqguIIgje5kd4ifbOK/6Iq1LLG4YOGbbYtJXntKsL+HXFhy2dGpaQIkGCNjBDkEDpKxP34PBWiLyzZBnV1UagWrrBRwoaNUoCrX0ySDbbHskjaAUYCZlSJHj8emJHzoCy/ZrKIZJiO0MNcn3dcL+H8TVRTplkEjYkT6pmL9QBi5AVnCezMsgnRZRcgsANyZF8QrSAapDML2CzsoAsL/WJtiCrnqYSggKBmFMBVIkRUSwvOgKGMfo43XiGlFJlQTqsCS2vW1hEk7YrY4q/GKcZqrYiQu+53Ez0tgWkZzNXwaqfdTA/wB2JuJ5jXmWJ1DuIDqUgggd637QPtwGlVfnFXvKJarA1CTIUiOthjPnF9JI2ItdFAXcWcfPqfhQEn2E46N8kX/ddDxet/rPjmvE6n5aD/8ArD4KcdM+SL/unLf+b/rVMPUf2LwRm19X4sCrZoDtWNoqPPsJOK3wuh2lZqjWVB8Wgn4R78Y43XNJq6awweozqB6wFyQRtG2HPDeEhaOmpuwl72lrkT0G3swBjqskDcKAapUrNIVYUT0XpfqTiN1+d11RgTTBll5FFvfwZon3Ygz2aBYUaALco3G8T1iff9mfSjiCZHItTRvyiv3Z+tGzt4ACw8SOmLRTbKVWoxbZEnp1QpVxRoUqhpqdOpWF2JNgrSGEmAZvblgHj/Hq9W1NQU3FSACZ30hWI6388UnhiHWipTLuveseYggHkFABBNt/DFkyWQfL0SrgMCwMpLNTGxIsNQ21AchIuLtKFLEsaM69SzcBfl0KyBSubkkiSff8MC0qdamQFAhuRNreR3wzeo1ONSyjDUD1B+sD+aeu2N641rqSCRceBHL2g/HGjhi7Wegjia1WoArsCWalBIuRc/j24LBkeBg4ylYEBl84ONnYQWMKB9nlgqyWt0Dk7ihUAckb3HtmR5XIwzQaYGxG3swDwOmalSYtLN9w9tz7sE5usGqjSTAJiTyUGfifjgFOWFX3DTV3bYj4PWCLUTVKspIB3DKwDxfmrSDzAwRS0yCYAjrA933YWcMzXZPSqkDuvJsD3TKkwfAzi4ZuvkQdpLFmKGnABnrYaTvInGTxCwSyWprcNF1I66CShUh4JDgkc4C9Y92DOH1QzqDGhDq33Nt+u0YIOay2oGnSUQItJv1H464no8Upp/4S/uH8T44BKT2Gfhpc2vf1C6dL8mFPuHvGSGMgSSOsQWO2A6eWbnoJHNiWi5PTxxG3FaF5oqfNW/jjP/EMudsqp8RTqHA0p82MKMYqyS9AgoV+vTUbbEctt9vDAuokQ1enHIG9va+CEz6r6mWE/qX+ONm4zU5Zcfu0/vx2fP8AotbZff8AoCekvKuo5iAPfzvjakgWIrOYEAxf36ZxP/xev+Zp9qj/AC4yOL5kco83/wDacdnpf7E2lrb/ANA43BL1GgEAaWsLnkvUziYU1vKP/wCm/wDDGX4vmSNwJP57fYAMDVszmG3qADpc/EtiHFPVnLpUrJe/qL86ytnO7NqEXEXCmd+WOtfJMP8AsnKfquffUc44tUDDNNrbUTTN9uRjnjtnyVj/ALKyn6h/ztjQp/tXgY9dNPPdnND6Q5YVXU06pIqsX7inUVYwCS3qzeOgjrgjM+lSVrPUqUkO4SlqY/tFgPgRiv5niZ1tFEQWOyqZub9dXtxBU4qx7ooQPAb++cF6KluC6etsXPh/pXw6iLdufOkZJ8Tq35TOKT6W8QXM5oVlLkFFBVkK6YJ7ij80DnzMnng6hn1psGaiWsbAgG87yYx7/jqE6hlXN4FyD9p+GB4Ywl1MwkW5r5jsZo8bo0qYp09ZvLEppJY7z7R4wMT0/SSjF2I/ZPXwGIa3pApv81cADxPxgYiX0gU75cjlAk/g4i3d6hOr2vQ0fN5aZRjBPeQhgviQYlD8D054GzNenTANKqHmxARhB8yIjny8ueDn9IABAy7W3lf5SMat6QgAj5s3iZM+PK22CRnJafcHKlTebfoLqWdpyWBZCeViCecgjnvI+ONs5mhouxMiRCwDcifGD0xrmOJlvVottcMZ+xRiSnxStECj5SDi3TzBrh6fa9AehmjTT1WvzAMQJ5jbvE+ONctmgA7ODrYQvdsBuY+GDqXFKsaTSOktJGoCfbuMFZjiTOug5VdPTVG/iIxHTSLOhTtk/RiRWGgBlNliw3n7L4sOV43TCU1K1bIoMJzgT540zPFKggHLIAvKQf8ApvjK+kNYjSMqt9r3jzJwKqlUti5d4xQqOhfA9e4nb0hoDftB+yce/wDiHLk+s3npOI045U55Sbcicbrx1if6nuNrfwnAfh4e2MfHVN/R/k3/APiPL2jWZ3gbe+Mbp6SUIsjn2X+3GBxto/qRv+kcQDipu3zQgcyAB/M+/HfD0/bKvi6j/l6MmPpFSE/R1D7v44yPSal/YVD7RiEcabV3MqecXP34ny/EK8wcsL8zp+5ZxzoU+a9SvxNTt+gK/pIOVBvaf4DEDekTG4ofaf8Abh8+eq7dklhYfhT9+MUeKVBJKIJ/NX77fZiMFJfx9Wc69Xt+iEFTjVbYZf8Awt542TjWYFzlwPNH+wm+GeZ4hVk2pjpKz+PPC7M5ivq3pGTtFvdBHtxKjTfJFXVqdpkEvWqLVKhSVKlQPGJAO++x8cds+TWiU4ZlFO4Q/wCZscfyVM6m7QwSCTBttbkIx2j0FP5Blp/s/vOL05Z4VoL1NMyq1/ktZiT8/fnvRQ7+7BP/AMtFEflJgRM0lJMC/OIJvtj2PYK0mCTaK9X9Aaq6Sc4jahzyw5kjlU6DAVb0QqIVU5lT3okUQN4/T8cex7E4Vsdie4qzfC6tFT9PMkiOzA+84hyfBnrFfpgJk/0c7A8tQv3d/Lpf2PYnCtiMTG3FPRdlZ1Wvam2k6qcljE6rMIF/VvtucL29Hqhc0+3Fov2Q3MX9bx2nlj2PY5RR2Jkp9D6mo/lQkxfsfb/aezG3D/Q6rUIAzmm+n+hB/wB4x7HsdZHYmWPhvyZVNZDZ6VkzFBQx35lyBt064PT5Kbmc7UIJ27NJ9pv8AMex7EWROJ7mtX5Kbd3OEWMk0VJmfBhCxy+PLC3MfJjURjpz5ESR9AJsYH/iRt4Y9j2OsjsTBM18n1VCfy4Gw3y45/8AmdcI81wqrSrFO3DQN+yABseWr78Yx7E2RGJ7mi0KoQxVWAduyH2zgynw2qaRq9stoOnshFyV/Oj4Y9j2OwrY7E9zbL5CqyF+1QQSI7LoP1vHBPDuBVq0xmVXSP7EHf8AbHXHsex2GOx2J7jA+g1Zo/LQLf2H/wDTBfDvk4que9npHQUAPiXOM49iHFbHXYc3yVz/APWv/wCmse4HG2X+StQZfN1WuCQBp25esbEW6+OPY9iLIm7N0+SymCx+d177era87kXxdOC8OGXoUqIYuKahdTRJjmYtOPY9jrI5s//Z">
            <a:extLst>
              <a:ext uri="{FF2B5EF4-FFF2-40B4-BE49-F238E27FC236}">
                <a16:creationId xmlns:a16="http://schemas.microsoft.com/office/drawing/2014/main" id="{1AFC3753-5CC5-4D19-B0BF-4E61F581CF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FD775E-61F4-4E00-9FD1-E4E8A7253687}"/>
              </a:ext>
            </a:extLst>
          </p:cNvPr>
          <p:cNvSpPr txBox="1"/>
          <p:nvPr/>
        </p:nvSpPr>
        <p:spPr>
          <a:xfrm>
            <a:off x="8087516" y="160338"/>
            <a:ext cx="2106613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latin typeface="+mj-lt"/>
              </a:rPr>
              <a:t>Indian currency with Queen Victoria on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62F6B7-50C5-4009-B02A-71884032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49" y="7937"/>
            <a:ext cx="603617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7D717-93D2-458D-9752-CFBF6135BD3E}"/>
              </a:ext>
            </a:extLst>
          </p:cNvPr>
          <p:cNvSpPr txBox="1"/>
          <p:nvPr/>
        </p:nvSpPr>
        <p:spPr>
          <a:xfrm>
            <a:off x="3772210" y="4511463"/>
            <a:ext cx="25914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Global economic trends!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D94D392-DFA8-4A4F-A3D6-F8F69D87DF77}"/>
              </a:ext>
            </a:extLst>
          </p:cNvPr>
          <p:cNvSpPr txBox="1">
            <a:spLocks/>
          </p:cNvSpPr>
          <p:nvPr/>
        </p:nvSpPr>
        <p:spPr bwMode="auto">
          <a:xfrm>
            <a:off x="1398311" y="2131047"/>
            <a:ext cx="3649703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latin typeface="Selawik" panose="020B0502040204020203" pitchFamily="34" charset="0"/>
                <a:ea typeface="+mj-ea"/>
                <a:cs typeface="+mj-cs"/>
              </a:rPr>
              <a:t>State Expansion – British (India)</a:t>
            </a:r>
          </a:p>
        </p:txBody>
      </p:sp>
    </p:spTree>
    <p:extLst>
      <p:ext uri="{BB962C8B-B14F-4D97-AF65-F5344CB8AC3E}">
        <p14:creationId xmlns:p14="http://schemas.microsoft.com/office/powerpoint/2010/main" val="196617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queensroyalsurreys.org.uk/reg_in_india/pictures/india_c001_250.jpg">
            <a:extLst>
              <a:ext uri="{FF2B5EF4-FFF2-40B4-BE49-F238E27FC236}">
                <a16:creationId xmlns:a16="http://schemas.microsoft.com/office/drawing/2014/main" id="{5231C60F-634D-4473-A611-42A761C6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55650"/>
            <a:ext cx="58674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F57F7-E298-4FE2-9BB2-98AFA270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11582400" cy="5058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b="1" u="sng" dirty="0">
                <a:latin typeface="Californian FB" pitchFamily="18" charset="0"/>
              </a:rPr>
              <a:t>Impact of British Rule?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endParaRPr lang="en-US" b="1" dirty="0">
              <a:latin typeface="David" pitchFamily="34" charset="-79"/>
              <a:cs typeface="David" pitchFamily="34" charset="-79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David" pitchFamily="34" charset="-79"/>
                <a:cs typeface="David" pitchFamily="34" charset="-79"/>
              </a:rPr>
              <a:t>British emphasis on cash-crop farming (cotton) led to food shortages &amp; famine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>
              <a:latin typeface="David" pitchFamily="34" charset="-79"/>
              <a:cs typeface="David" pitchFamily="34" charset="-79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David" pitchFamily="34" charset="-79"/>
                <a:cs typeface="David" pitchFamily="34" charset="-79"/>
              </a:rPr>
              <a:t>Class system with British at the top</a:t>
            </a:r>
            <a:endParaRPr lang="en-US" altLang="en-US" dirty="0">
              <a:latin typeface="David" pitchFamily="34" charset="-79"/>
              <a:cs typeface="David" pitchFamily="34" charset="-79"/>
            </a:endParaRPr>
          </a:p>
          <a:p>
            <a:pPr>
              <a:buFont typeface="Arial" charset="0"/>
              <a:buChar char="•"/>
              <a:defRPr/>
            </a:pPr>
            <a:endParaRPr lang="en-US" altLang="en-US" dirty="0">
              <a:latin typeface="David" pitchFamily="34" charset="-79"/>
              <a:cs typeface="David" pitchFamily="34" charset="-79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David" pitchFamily="34" charset="-79"/>
                <a:cs typeface="David" pitchFamily="34" charset="-79"/>
              </a:rPr>
              <a:t>Railroads, sewer systems built (reduced cholera deaths)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85000"/>
              </a:lnSpc>
              <a:defRPr/>
            </a:pPr>
            <a:r>
              <a:rPr lang="en-US" dirty="0">
                <a:latin typeface="David" pitchFamily="34" charset="-79"/>
                <a:cs typeface="David" pitchFamily="34" charset="-79"/>
              </a:rPr>
              <a:t>Rise of nationalism </a:t>
            </a:r>
            <a:r>
              <a:rPr lang="en-US" dirty="0">
                <a:latin typeface="David" pitchFamily="34" charset="-79"/>
                <a:cs typeface="David" pitchFamily="34" charset="-79"/>
                <a:sym typeface="Wingdings" panose="05000000000000000000" pitchFamily="2" charset="2"/>
              </a:rPr>
              <a:t> Ram Mohan Roy called for social reforms in colonial India 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  <a:defRPr/>
            </a:pP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4580" name="AutoShape 2" descr="data:image/jpeg;base64,/9j/4AAQSkZJRgABAQAAAQABAAD/2wCEAAkGBxQTEhQUEhQUFRUXFxQXGBUUFBgXFhUUFhQXFhYXFxYYHCggGBolHBUWIjEiJSkrLi4uGB8zODMtNygtLi0BCgoKDg0OGxAQGzQkICUsLCwyLCwsLCwsLCwsLTQsLCwsLCwsLCwsLCwsLC8sLCwsLCwsLCwsLCwsLCwsLCwsLP/AABEIAQsAvAMBIgACEQEDEQH/xAAbAAABBQEBAAAAAAAAAAAAAAAAAQIDBAUGB//EAEEQAAIBAgQDBgIHBwIGAwEAAAECEQADBBIhMQVBUQYTImFxgSMyBxRCkaGxwVJicrLR4fAz8RUWNENzgiRjklP/xAAYAQADAQEAAAAAAAAAAAAAAAAAAQIDBP/EACYRAAICAQQBBAMBAQAAAAAAAAABAhEhAxIxQVEiMmHwE3GBsQT/2gAMAwEAAhEDEQA/ANj6WbLLgnxFq7ft3LfdqvdXnRSGuqDmVSAxgnU1S4v3+ExllMK7OBhMTdK4m9duKzKQ0nWS2kDpNegYzCpdUpcRXQxKuoZTBkSDpvTLuEtswZkRmClQxUEhG+ZQTrlPMbU89GG488x/b/ExbNqzbAOFtYl85EEu2UoHa4gRRB8UNqRpXWdp8Kt/BuzG4pW091e7uuhVxaYiTbIzAdNRWm/CrDBAbNoi38gNtT3f8Gnh9qsuoIIIkHQg7EHcGd6eWJM814ZjruEwGAu2PiXsXdsWrhxFy7cWWFyCJbwajUgexq1f7YYxcYbBSzFu7hrT6qmc3VBdka5eDDUnKoRpjUzXeDCpCrkTKpBUZRCkbFRyPpSnDIWDFFzDQMVGYDybei2FnAYLtliL2MWxbNrJdbGIjG3BRrCyhK98XbUEHMqTy5xU4H2uxNrA4bFX7iXk764mJ8B722GJFskhoHiH7I0dBGkn0tcKgMhFBkmQoBk7metVuJcGtX7bWrijIzKzBfDmKsGGaN9VE9aXqGZ9jiWIHDjiLiBr/ctd7tAQJyl1SNTMQD71yC9p8ViLWItpdsv/APA+sG7bQ/Aun57Bh9yuaCTI3gxXp0UxbQEwAJ3gb+tDT6BYOZ7LcIVuF27LwRdsakAj/VSZOplhPzTqddK5LshevX7tizdUk8Nt3w45PeDG1ZHsqyD1Br1ULypAg++hpi6o8u4Z2zxrWb7lrRZcLcu5QFmzeVoClVnKsSMrnNInarPGOO4xVtWr96zbW9hLt3vBZ8Ny4yeDDqCZmDMjUzy0FekhRS5RQ7ZVnlOF7UX8Nh7VsMqr/wALS5ZlAc2KUwQD9qFGo2G9W+K9psaq4i5buKBZsYG7kNpWzm9lFwTuBq23tFel5aIpPd9/v3+COb7dOfqf7rXcKHj/APm1+3m9tdfKuC7SEnH4h48YxGF7tCG+tOi5QxwrjRLZ1JEGddq9ax9hXtsjqGVhBVgCDOkEHep1QAQNhtUaktpUFZ5djjif+J4e9ew1/MMRdS2A1s2/q4tsqhRn+YyXYsB0G0Uywto8Uw74ZD/q3RcXLdGIBIM3L1y5Ia0dwukDbnXqjMBqahsjWASVjygeQPSp0rZWozC7BSMM4+wMRihb/wDGL7RHlOaukqPD2FRQiKFUaBVEADyA2qStkqRAVzfaWO9X+AfzNXSVzXaYfFX+AfzNWet7TTT5OjNNp1NitTFiilpBSg0Agy0tKaKBhSClooGJRFLRQAlFLRQAgpaSaWgQhpaKKAIsRtPTUjqB/gPtUtVMazaAbHQmJGpA16aT+FF++I8fh1EgnSOevMfpWepDc0OM0rFN4EyQco28Jj+Kf8/GrNQMYVh0Bj0I0qcVUfAgmlooqhhXO9ox8Rf4B/M1dFWDx9fiL/CP5mrD/o9hppe43aSlmkrcxYlFBooEOBpYptLNBSYtFJNLQMSiaWigBBS0kUUCClqNrg1123A36x60zxn9keUE/jIpOSjyCt8E9JVW/iCnzFQDpmggDrInpz8qr8Y4guGsveuMcqCSIGuoEL+8SQBruRS3rHyCt2vA7jr3ha/+OqNcJWFuEqpgy0kbaA1x3aDjvFsNaa9ctYEWwVBAa67kswUBRIk612mDu97bt3VbR1V16Qy5h57GuI49xiziOJ2cLeuJbtYYi64uPl7zEEfDtrPzRIPnJFZzk3L0lxtJnZcMuM1qyb4yXciZ1AOUOQJGu4DedadV7qsTIgjeDpJ9f7U4Zjv4R95/pVrVTVtkqDTolmm2rgYSKhbCiD1M68yfMiiy8E5tGMabDSYAPPc86cZqXANNPJZrF42vjH8I/M1tTWLxi4pcaj5R+ZqNZXEuHJs0lOpK1MxtFLSUEgKWmilFACinTTDSqaB2LRRQTQMKZdfkNzt+p9KVXBEgg+Y1qlauGWImCfmyHUchEgwB0H60SwrFfRKloE+Syp6sTDGfz9+VZvaPjIwmFvXtwghAZOZ2OVRO5GYjX1q+Wk6gE+6k+WVhr99cx22cXcRw7DfZuYguw20sJmg+zGsZu4pUVBU20Z+C7FYh7aXruPxaYq5DEK/w0LDNl7vbQaQCBPQVP/yXi7xS3jcb32HRg3dpbVDcjYMQBp6z7HWu4u8j0I/Hw/rWLjHvDEXcguFWw9tbRgm2t4NektrC6G3J9OlYuTrk1UeUzYsLl8EbDSNso0H3bVQ4/wBn8Pi7bW79tWzD5oGdTyKtuDXP4e1fDK6LiQifVe8W47M7OHJv5QWJYZSkxo0aTRiMPiirn46hy5WMzFUbFygZFuK0d2BKqQwUwNdKHTeWOOEVuzXGbuBvDh+PaQdMLiT8t1NAEc8nGg156fslu+rnTwJcXgls4u2QYO7lriEE5HDt4g0QdZOsGdZqfR/ir0YnD37hunDXe6W4wh2QDwl9dTHP86HnPf8AozrooKzSU6oGRDDr0H9PTpWfxNPENPsj8zWpVXFWwSPT+tTNtrI4JJ4LRoFV2uNmiQOkqTOgnUEedLmfop9yP0Nd7lFOmzly+iY0gFMt3ZkQREdDv0NF0aHWNDr003qiRbdwESpkdRrTpqloCrZT8pGiyR8sAx71ZN4Zc06dRr+VKLtWgeMMkmmsQKi70nZT7kD8pprBm+aAOg1n3gVL1Irsai3wgtISNS2usTETy06U64ttRmaAB9pzsOuZqLrQCegJrmO0eHt4tbaXCGRQt3JmIW60xlOUiY6a6uulc6lKT5N9sUuClxfj4xOMw2HwF0sQ5fEPZPh7pB8hcaGdRodDl613GHSFUHkAPuFc9w60uFFxbNi0BF0xZQIfh5Izln8Xz1YbjTFmVV1mF8DEsoDZyASuaGXcGIZTQ22qEkk9zNm8RBnXy61z3ansyMWiQ5tX7cPavLulwRPqp8M+gqSzxdj8RkGXIDOvgZraMNOhZiDz1Xzh13jgQq117aqVkknKEGZQVclozD21B0prwg5dkXYbjT4rDML4Av2XexeA2LpoTpoJHTnNb7uEUlm8K6knkB+dcT9FuJ744++BC3MU7LvsfEN+cMPvru4qJMpU8mXhuM2GYlLqEFGcwdCtuM7egDJJ8xVnDcStXGKo4Zl3A1jbc+4++sHG9lQ6Wle4YSxfsypdNbzIQ3gYHKMuq7GfKr3BuBtYu3Hzhg5LR8QEEhR8puFPs7hQdd6G7BYHdsOJ3MNg79+0od7aSAdhqAWI5hQS0eVZP0d2rKWZGIS/iL8Yi6Q6lpcD7G6gSBqBqTtoB1d+0GVlYAqwIIOoIIgg1599HnCbdvFcRfDrktpdFlFkkfDnvBJJkExRGnhhLpnotLFMQyJp1QUKKa604UGhqwRWUeMyT5DTYgTHXUVNTmQHcTVXF3e6RnOYoqljALMABJgbtt6/p06um36jGEqwYnaTjb2r+HsYdVfEXnEhvlWwpm47wQRGse+8RV3ifF1tQlwqC3QOYTMAzMFQ5F1jMxAk71i9h8E903OI4gRdxAHdqf8As4YEm2oPmIJPPQ8zWlj7aNez28Slp8nduB3btlV82gJ8LglhJBHiMjapjqNYKcFLJbXjNkxD7i8ZKsBGHfJeMkaZW08+VUb3aHCZLdwtK3Ue4GFq4fhoVDs8J4FUuoJeInWs3E9mMMNO9S2zfWUdvArXFxF5LroTO4Hh6w80YvspYLZHvkFhie7VmGdXxD23ZxrLkXLbMBEeMjlUKk8WW1fJsXeJWEtm4uwuG18O25JuB8hQIiy3iEaDzqexxq0zi2C2YgaG3cAUspcK7FYR4BOViDWNe4CrJctG/bKfWO+yvbBy3Hvd7lfx6gloAgbik/4IiYlXF9FuKFPd20S27hLeQJo0m0ZJykGDGulPEsOyX6cpHVE1kW+GhcS+KEjNbVCrwFAQkhxoSDBO/wB1aYtDnJ9SY9Y2pb9sMpU7MCD6ER+tQmkOm+SA45QhclQJiW0AYkAA5o5mnYfHWdVDpKyTqBsSrHXzUgnyrjfo9sNiMNee5cczir7LEeH7GmYExBIiYAiOtdUnDFK7sPFOhAgjOI228bDWqdUJe4v/AFhIJzKQACYM6ESCY5QK4Htqlu9xDBW74nDsLumoU4iITP5GAB78pruMPgFVCgkg77T8oXkIGgGwrlOOYYPxXA2jqqi7eYdMgbuyf/ctSi0mOXtZ13DcFbs21SzbW2g1CoABrvtzrN4lx027jqETLb7nOzuVnvmYAKAp1AUmTAJgedaihpCyIjeNY2j+9VcRw+y5L3kQlYBc6Sqw65tdQCZgyAdadeBKWPBgYjtZcNp2Fkf6xsCe+1i9ctFs3c5WMWyYTNEwaYe3DZZ+rnxWLd23FwfEvXGyrZEqCJkGSNs0gQRXS2uE2EMrbUEtnGp+eSxYCd5YnTrSLwbDgiLSSpzDnlIDKCNdNLjjT9o0t2KofdmLhO2CvcsoUA7zDrdnvActxrRvizliT8NWOaANuukH0dX0Ftrao6uxa/dDspZLlwiF8IAIKZGB5hhWdwvi9lL7YbF4T6vN4Lhz3T5XAUWrc3dfFlVV00iBXcYfhtq2xdEVWKIhYblE+RT5CaG14AlnKfIn7if0J/GpajxHynTkaem1J8WCw6HCkpVpKRQs0hoorvOYqWHYCMsqNAQRrlMGQdtuRrneKcAe5cxTqoXvkwyqfCGDWrtx3M8iQ6weo1rp7XMdCfuPiH5x7VR4vjmtZcqg5p3n7MMw0592LhHmorjn7ng1gvSsnO/8uXvrC3kYOFfEE57hS4RdGGjMe6YGO5bSBoV1q52g4Fcv3kdCuQCzmzOQQbWI74HJkOceWZdafc4i7BmUopi2R8oJDBGAbNc3h/2VEncVc4Zee4ZzeE2rTiA05nLg6s7CPBy67nct+bC3wc7d7L317x+8slrrW7lwNmQd5axa37YzwcwC95bnKNAmmlaGI4JevXC7iyqu+GuFkuMzqbDZiqfDEhtBmkaM2hrpEtRruep3/t6CkK5TpsTqPOJkeen41KfgbvsQZhpofOYPuI3pl7Fqis1xggQZmLGAFAnNJ5aH7qldgASdANZ6CvOEwlzjNzvLrvb4eHKWra6NfKgk3H8pUenKCCSRp8jeDV+iozYxLLPctir7WZETbJEQP8512Vvdh5/mAfzJrkeE4fH4eycLbW05si33eIueC06F/EndWxKsqaTzOp89XgfFme/iLF7u1uo2dVQsZw7Qtt2JEBjGo/AUPNsDdFcf2XP1niOMxn2LcYW0eoQ5rh9M2oPRquduuNth8Pkta375Fqyo3ztoWH8IM+uUc6u9m+FDC4e3h1+yozsPtO2rkepPsIoisBJ9GwurGOQA/PT8vvpWtA7j/P1pUUAQP9/61X4jbLJCidQSBGonXcgfjQ3nAJYySrYHPXYa8gNhSmwvT35z671k3MHdJY/ZIUZA0FQhUruShnxyNJDAEwJq1w/CFWzMADkRee4LTuTyy8ztuYo3PyG1eDnPpDtQME0k5cbh9455hyiuzrnu3PBrmJwwWwQLtu5bvJm2ZrckKfWaf2T7TJi0IINvEW9L1hvmtvsdOak7H9aXKHWTeqLKRqNRzX+n9KlopJ0DVjbbydjHmCPwNONKKKd5BCUUUV3HKUeJlxl7r5iyAx+xnGYzBiATrHOqN574Y/MwMqIymDlUAxkECSxzE8ojXS7fvE58nzZSBPMqdCN9Ccw/9aqHv5XeRlLAgZWI73MAeSn4cHceGeYPLrYkbaTuOCveuX41Da5EPhWQQTmYRurAGenhjnUhuX4GaVOs5VlR4reUKcsxlLAmNDmMQBUTNehSRdzQSQBEA2NNMpBbPMiQZ6jSpWuOZym6V8YSFOYPCZQwImJz/MI66RUdF9lnB3Lpy5hpIkn5o7qdRlH2+enoNqk4vjFs2muuYVIYn91TLaegNVMGL/eAPOUPcJMLDK2cIo5wsesG3qdaxPpbQnhl8rMqbR06d6oPtBn2ojW5BLKMvE9r8birL/VuG3jbuo627zOJ8QKhygWI1n5o867Dsvws4fB4ey0ZraJmg6Z9219SascIZO6QW9EyIUjbu2WUjyjT2q1cbkNzz6Abn8R99EruhJ2rYr3AN+ewG59BWXjeF3LlwXFvPZAFxWRApNwNbyqWbcFDLCJ1rSt2oMkknz6axt68qlFK0sIavlnm/YfhXeYu/irl69iLeGZrNh7zZiWVQtxxyA0MR+1rqJr0a2kDXfc+p3rz/C4bH8O76zZwoxdh7r3bbpeW2yB2zZXDAyRpyjzMwNrs32r7+62HuWrljEqMxs3o1T9q24UZ19qtrcsMXDs3sXYcklTAyEDf59dRBEctTVc4W8GENID5tyAwhBlgsdI7zcxLA8qs4hmTK0yNZGgHlry267kVUsYa8UUMxJIWXVsu5TYToQA3r7mk00rBSTdCLhcRCrnOir4i0mcr5lMHqV8XQjmKdds3SZAbWIlxCiBOzSDv+0DHLeg2L8ywkyIh/CIcyYzgjMMvXoZ5lrC3QFkOQAgdTcBLsFYEiWjcg6kTHlFSWaGGRwTmadFjkJEzpJ8taw+0vZVb7C/Yc4fFp8t5OYA+W4v21/zUaVdTB3pHiOUshMvqqoVIUGdZ2J55P3q2KT8gjjeHdsWtOLHE7Yw13Zbok4e95q/2PQnmNZMV2CMCJBkETIOhHrVfiHD7d9DbvItxDurCR6+R8xrXKf8AJt/CmeG4prac8Pf+JZ/9TqU9hOm9O0+QO2FBrhuFcaxeExK4biLLcW83wMSihRmMfCZREQSADHMctu5oquBDaZeeB57D1Ogp9QnxN5L+Lf2/XyrtlLarOZK3RWdglxAZjKdfNYGp5fNVxCDqNabctyOhGoI5H/OVMRAwmIOxgwZB1Ejzrkk1JJmsU4toeaYU1n7/AD9aGRhsZ/iH6iP1ppRjuYH7pMn35e1Sv2W38DhcEx+hj79q5PtC1y5cxdjKzo+FUWlyOUa+RiAy51WFJ+ETJH2etdPi5W22TQhSRAnWOkH8j6GszC4xwHzT8y5TlJzeKG1yrPhy8h5czTj8A/k5rheGvJZu27N3Em3at4UWnZClzPLi5bysslQhTSNCPWtAX8Ul59HewuJCyQxuNZTBFiAoSGU3Nc0/MYpMHYxaX7t25dfJdt28qQWyXQNAPBlUGXJAWZVROonX729lUJmzSAQyDwrpB2E7iRPXoa0b+SU6OYGOx0JbZLq3WvK5DMqDubmHvMU7y2LgCJdtgAkZoKAxOu9w7G3mXh+YuS4JvkqASRhmJ7wD5D3mXTTWBVqxfulmJzKxK+EJKnxlW8RWSAFEEEDYxrV7B23MlzDSV8IAlUYqDqJ1gt6N70rjwD382XIrivpHt92cJirX/UWryqiD576P4blpRuxgz6Fq6TjGKtWLZe4+USFBZnKl2MKCFkwTvptJqlwfs+A31jEohxLBSwU5rVtkkA2Q3yaRMc6hUsorJj3O36kADBY8vOtv6vrpJBnNESAfan2vpOwayuIW/hnG9u9YfN6jJm09Yrtaa1tTuAfUA0bvgdHO8O+kHh95gqYlQx0HeK9uT0zOoBPlNdKpkTy5VQ4lwPD4hct6zbuDzUSPRhqPauO4x2fvcNtNiMBiHFu0M74W8c9o2x82XmkCTprpvSw/j798gehA0GqnCMaL9m1eAgXLaOAdxnUNB9Jq5SASmu4AJOgAkk7ADc0+ud7eYW5c4filtkhu7LDLoSqwzJ55grDlvQMyOzgPEMa2Ob/p7Ba1hQZGY7Pdj3I+7mtdzWT2RuW2wWGa0uVDatwvTwiRPMzOtatN+CY8Wc5jO1lq3iBhruewzRluXVi05PJH+UnXnH6Vu2wAIFV+J8OtYi2bV9FuId1YT7jofMa1yfCGucPxdvBXHa7hb4b6s7mXsugk2WPNcvyn2qpTcxRgoncCobikSV35jr/Q+dTVHcuAabnoN/7epqI30OVVkAZAI560UirAAqHG3CqyObIvoGdVJ9gZpNZGuMk9YnafjVvCWmvXDoMoVYk3LniIRR1iDPKJ5U4Y27AIOc7uhWMhCXGKBgN5VRrrz5isfiuBbFYqxdZSBhWusFKyrliqqf4gVnXXTarg6yKSsf2Q4fiHuNjMYzC5cXwYeSFsWyRlBX9uJ89+ZNdfNY3D+I3HKlrZGckHmVhQQPYkg76zoOSNjb4a5CK4WQBDA/8AcIOxnRU9Z+9ytv8AQlS/pr37gVSzEKAJJYgADzJ0HrWLgr2NuhGZbFkFLwdcxustyYsspXwlIgkHrUuNtPfsZbighyEe2QSCjNlz7SCJD9IG/OmW7jJ4FtZVVYXIrrEHKtswNQAJnbUUkkO30S8P4OwZbt+41273S23G1klWzZ1tbBp5/lWvWG+NuoEzQC2XwlWM5jbBWdSpBuHU6abCtHB3HKKTlaQNZiRyOi8xr70ON5sLouRRUaXdgdD0P6HnUlS00NOwWqfaDh/1jDX7IMG5bdAehZSAfvq4DTUuk7DTqTAPpVRi5cCclHk8/wCAdubWDsWsNj0u4e9ZVbR+GWVgvhV1KyYIA5ek16BhsQtxFdGDKwDKw2ZSJBHtWP2wDHB4lQoLGxegCWPyHkFpnY3EKvDsM7MAosISSYAAXxEnkBBqpRa5WQjJPCOgptxQQQdjp7VhcE7Y4PFsyWbylwSMjeBmA+0ob5l9PwrJ4rxq9jbjYXhzQoMX8WPktjmls/afzHt1EOLXI7rJL9Gjd3axGFn/AKbE3ra8/hlsyGfUv91dgay+zvArWDtd3ZHmztq9xv2mPM/gK1DRdghgrmu2fAr1/wCr3sOyi9hrhuItwHJc0AKsRqu3410oWlAqba4Gc12f7XW8Q5w95Dh8UvzYe7ufO221xdDty5RrXRogGwA9BWT2k7N2MYmW8viXVLqaXbTTIKPy1AMbVhcD4tfwmJXA45+8FwH6tijp3oH/AG7v/wBg015+czVc8C+TsmprgRrEc52inGowJbXZQDHmZ19o/Gnpw3OiZy2oMzHl95g/dH51zna7jV6ylhrQAz4mzZcMJbu3JDQNlOgg611MVXxWBt3cveIj5WDLmUHKw2ZTyI610/ij0Y75CLKaalesSw9Y1Pr99SWlMknQkAR0AnfqdTTVOWQ3qCTofKTz/wA9Hm8Oo9BqfuFYSUrqjSLjV2ZHH+IGzdwnxktpcvd2yshZrrMvgVSB4TIOpjl6HaqlxPAG/aa2XuWQcsPabLdWGBlW+zMR6E1a7nkWJHnGvrVLRb5B6q6GzMQuaNiY/Ci7eARmicoOnPTl61YqjduzcKADZgZ1DQEJBEbRcGvrWj0Y1gmM5XkrX+JgQLirrcKRnnRTq+qjYldPOpLt4KqMLfzaeE5SG5SQNozGeUedRDidoqWyEaaghZIcqJ0J0OZfu9KdavW8twrbClTJkKpJkgPprrrBO9Y5Rrh5J3dgN5HQ7x0kH9Ku4econfz39/OsuziM0ggDLkbefDm9P3W/CtaumHBjPEiPEIDodmBU+hH9vxriOB9k3ODTDYhnFmzfuQimBiLIdmUvzILEmOgnpXeOoIggEdDrSOuhHkaHFN2wdmJxjsnhMUiLcsp4QAjIArIBsFI2A6bVpcM4dbw9tbVlAiLsB+JJ3JPMnerFtpA/L8xT642qZuvICiiikMaDRSCo3vgSBBOmk9TH6ihRbdIlySVslrlPpNwOfh91wYuWIv22G6PbOaR7SPeunyt1X/8AJ/rVbiXDhftPauHwOIbL4SR0kk1qtGVk/kXgThuK72zaubZ7aP6ZlDfrUtgAszTt4dPQHXz1ow2BRFVFHhRVVQfFAUACJ8gKsAVtDTUXZlKTlSYUUtFaEiGgKKWigAooooAKifDITJUE6HUTqOYnY1LRQMqrhEk+BfmJHhGhIWY6bVKtlRMKonUwAJPU9fekc5TPI7+R2HsdKa1/oNK5tSD3G0GqEu2QJIG+/pH5f3pLF3LCnbYE/kfPz/wl550G1RsOXL/OtVptxQTjZfFLUGEaVHuPuJH6VPW5knghTRiDzMjoRpt9361NTbiyIpiMRGb0nlP6Vhq6faNISrDJaDRQa5zUrpLDov3E/wBB+PpUotjTQababUts6ClruUVHCObnLFptKaSmDCiiigkQUtFFABRRRQMKKKKBAKKKKBjLyZgRtNVQpmDv5fnpV2ocRbkSNx+I5ik1aHF0yADWrWQRFU+X+9SX8aiIz3GVVUSzMYAA5muednQiazoSPcfkfx/Op64jg+NxOPxC4hCbODtFu7VhDYlipUsw5Jr/ALnbtLVyfI8wdxW0JWjDhj6CKWkqxkU5f4evT+1SmiojaI+UiOhEx5DXasZ6V5Q1Kh1k+Eegp9R4f5V9B+VPrdkLgIpCKWkpAwooooJCiiigAooooGFFFFABRRRQAUUUUAV71rmvuP1HnXHrwm7j704tGtYW23gw7aPecaZ7kfYHID+57imXVkeY1HrUyjuGpUIlsKAAAAAAANAANgByFK1sHcA+oplt55QehipRXI04s3TUkQi2M0AARBkaTqdPParNRuoPr1G4pvfRo2nnyP8ASujTmmq7MpR2uyekoorUCLC/In8K/kKkFQYE/DT+Bf5RU9N8krgDSUUUhMKKKSgQtFFFABRRRQMUUlFFABRRRQAUUUUAFFFKaAIL6AAtsQJnrHXqKkWnVCVykQdNo0gTtHv+dZ6kNysqEqZNTDcEx7eU7xRdeB7gD1JinLbERv8AqevrNZaenuVmk506RGfDqNuY6DmR09KmBqIiCOh666+v30YbYxsCQvp/SZraNrDM3XQ3h/8ApW/4E/lFTE1l3LV5sKgsXFt3MlqHZM4AAUtKzrIke9R3cHiiXjEIAbqMg7kHLZHz2jJ1J/a9fa28k9GxSExWKuAxWYE4pcovO5UWF8VgjwWZnQj9rc1c4bh7iWQt+6LrjNmuBAkgkx4RoIED2pWBNheIWrmtu4rj91geQPLyIPoala8BOo8O/lpOvtWHZ4KuUP30nu7aq4WFC2xNp8pJBIJzefpStwZGjLdMKHQmMx8VpbZ1JifCCTEk8xrTsDezUjOACSQANSTyFYV7gaeIu4hm5rHibvVUkk+Jwb4g6fInSpuL8ORzne5AKrb1WdWzoAuumY3ACIOaFFLIGoL6wDIgxBnfMQFj1JA9xUmYVk4nhFq6bZhCqoqgZAwZFuW7gAOwX4cRtr5UzAcMW0znvCx7tUMzIGRFBPiII+HI00zNrqaLA17d1WjKQZAYQZlTsfQ05mA1PL8qwLPZtVRUNxmCgAZhJMJeUFjOrDvZn9xfWq68DNw3CzoUYyuhfOCb+twGA0C6sdDbXfKKGwOnDTtRNYI4IjMQbgaSxK5ZJ0f5zPiym4MuggADzp9/D2kQ2jcRZdCFZfDIyeErIzBiBOu7+epbA2UuqSQCCViR0JEgHppT6x+D9xaWEuK2fK2bmwS1bSZG+igz+9WurSARsdR6UwFoopDQIWo7/wAp9Cfu1p81Dec7ADUHedhHIetAErAEQdqbaYglTrEa84M7+elMUEQoOw1J3/3qVLcSZJJjeOXp6msdKLWejSbscygiDtSqsbUlLFbElThrfBtf+NP5RVgmqXCm+Ba/8dv+QVcmgkdTHSQR1BH30pNIGoaAx7vZ4Mqq75gEFv5BOVQQI3gnMc37QAGkUmI7OIyMs5S3zFUAn5Y210y6a6T7HZJpZpUBSs8MVUygnW4LhaBJYXA4nr8oHpVfEcBR7pusxM5fDlEeF7Ta9f8AS6T4m1Okas0GnQGHhuzFtSNcwC21gjSLZtEDLOWPgry3LdavYrhCXHLkkMYEgCYCsuWd48Ux1Aq9QTSoDMs8FC22t5tGuC5qogFWRgCD8wlNZPMxAiKn/KiQRnOqIm3JRbEQDAHwliIgk61vKaWikMycPwC2pBnUMGByjNOa2za9T3cE9DTsbwQXHzFo8eaAOcWtjyPwV67nTatQ0k06VCMez2eVMuVgCu0IBlACgKsHwqcgzAfNLbTWthbIRFQbKqqPQCKdNAoQ2PmmmlcU2gBarCdYBzE6kjlPXYwNqtRTGpNJ8gOtoB/U6n76fSINKUimMSlBpDRFAH//2Q==">
            <a:extLst>
              <a:ext uri="{FF2B5EF4-FFF2-40B4-BE49-F238E27FC236}">
                <a16:creationId xmlns:a16="http://schemas.microsoft.com/office/drawing/2014/main" id="{B8B56445-934C-4CCD-912D-84A7F6CE94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1" name="AutoShape 8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CEBF8DF8-7230-4393-BAFC-51066FB75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2" name="AutoShape 10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8ADFA318-9E4C-40EA-B5B5-6CD50B5828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3" name="AutoShape 12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3A9388C8-3EC3-4058-8C68-62F122051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EFDAC6C-3325-43CD-A24B-EC34C47F8010}"/>
              </a:ext>
            </a:extLst>
          </p:cNvPr>
          <p:cNvSpPr txBox="1">
            <a:spLocks/>
          </p:cNvSpPr>
          <p:nvPr/>
        </p:nvSpPr>
        <p:spPr bwMode="auto">
          <a:xfrm>
            <a:off x="0" y="77154"/>
            <a:ext cx="12192000" cy="1029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(India)</a:t>
            </a:r>
          </a:p>
        </p:txBody>
      </p:sp>
    </p:spTree>
    <p:extLst>
      <p:ext uri="{BB962C8B-B14F-4D97-AF65-F5344CB8AC3E}">
        <p14:creationId xmlns:p14="http://schemas.microsoft.com/office/powerpoint/2010/main" val="284128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8B7EBA87-2E5F-410F-BCDA-A93A52C7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113" y="5111037"/>
            <a:ext cx="12192000" cy="1746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sz="2900" dirty="0">
                <a:latin typeface="David" panose="020E0502060401010101" pitchFamily="34" charset="-79"/>
                <a:cs typeface="David" panose="020E0502060401010101" pitchFamily="34" charset="-79"/>
              </a:rPr>
              <a:t>Indian-grown opium was being sold to China, addicting millions.</a:t>
            </a:r>
          </a:p>
          <a:p>
            <a:r>
              <a:rPr lang="en-US" altLang="en-US" sz="2900" dirty="0">
                <a:latin typeface="David" panose="020E0502060401010101" pitchFamily="34" charset="-79"/>
                <a:cs typeface="David" panose="020E0502060401010101" pitchFamily="34" charset="-79"/>
              </a:rPr>
              <a:t>British sold it for silver which was used to buy Chinese products (tea).</a:t>
            </a:r>
          </a:p>
        </p:txBody>
      </p:sp>
      <p:pic>
        <p:nvPicPr>
          <p:cNvPr id="45060" name="Picture 2" descr="Image result for chinese smoking opium">
            <a:extLst>
              <a:ext uri="{FF2B5EF4-FFF2-40B4-BE49-F238E27FC236}">
                <a16:creationId xmlns:a16="http://schemas.microsoft.com/office/drawing/2014/main" id="{880230B0-3741-45C9-901F-64D63837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943600" cy="433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Image result for chinese smoking opium">
            <a:extLst>
              <a:ext uri="{FF2B5EF4-FFF2-40B4-BE49-F238E27FC236}">
                <a16:creationId xmlns:a16="http://schemas.microsoft.com/office/drawing/2014/main" id="{50875B25-1A8D-48DA-BCBF-3D159A99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44" y="1041338"/>
            <a:ext cx="6248400" cy="42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CBF6859-4253-4D4D-B8D5-0EEF7BC040BC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12203113" cy="101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(China)</a:t>
            </a:r>
          </a:p>
        </p:txBody>
      </p:sp>
    </p:spTree>
    <p:extLst>
      <p:ext uri="{BB962C8B-B14F-4D97-AF65-F5344CB8AC3E}">
        <p14:creationId xmlns:p14="http://schemas.microsoft.com/office/powerpoint/2010/main" val="206094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A28D79B-1DF9-41ED-BF58-6E77A5CA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60914"/>
            <a:ext cx="12192000" cy="2597085"/>
          </a:xfrm>
        </p:spPr>
        <p:txBody>
          <a:bodyPr/>
          <a:lstStyle/>
          <a:p>
            <a:r>
              <a:rPr lang="en-US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Efforts to stop the trade ignited war. </a:t>
            </a:r>
            <a:endParaRPr lang="en-US" alt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sz="28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Opium War</a:t>
            </a:r>
            <a:r>
              <a:rPr lang="en-US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(1839-42) 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=</a:t>
            </a:r>
            <a:r>
              <a:rPr lang="en-US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Chinese defeat. </a:t>
            </a:r>
          </a:p>
          <a:p>
            <a:r>
              <a:rPr lang="en-US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Result: </a:t>
            </a:r>
            <a:r>
              <a:rPr lang="en-US" altLang="en-US" sz="28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Unequal treaties </a:t>
            </a:r>
            <a:r>
              <a:rPr lang="en-US" alt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(Treaty of Nanjing) which curtailed Chinese sovereignty </a:t>
            </a:r>
          </a:p>
          <a:p>
            <a:pPr lvl="1"/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France, Germany, USA, Japan all signed unequal treaties</a:t>
            </a:r>
          </a:p>
          <a:p>
            <a:pPr lvl="1"/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By 1900, 90 ports were controlled by foreign powers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6084" name="Picture 2" descr="Signature page of the Treaty of Nanjing, signed August 29, 1842, at Nanjing, China, at the conclusion of the first Opium War.">
            <a:extLst>
              <a:ext uri="{FF2B5EF4-FFF2-40B4-BE49-F238E27FC236}">
                <a16:creationId xmlns:a16="http://schemas.microsoft.com/office/drawing/2014/main" id="{A99F4512-88DD-4BBF-AA0F-F19AA091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762000"/>
            <a:ext cx="4388177" cy="347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Image result for opium wars">
            <a:extLst>
              <a:ext uri="{FF2B5EF4-FFF2-40B4-BE49-F238E27FC236}">
                <a16:creationId xmlns:a16="http://schemas.microsoft.com/office/drawing/2014/main" id="{71E7D632-42DF-41D3-96F0-2AE01E1E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3" y="790575"/>
            <a:ext cx="5274297" cy="345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AC76332A-08C6-4FCF-B046-C69597FB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5" y="3777791"/>
            <a:ext cx="55340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</a:rPr>
              <a:t>The Treaty of Nanjing (right) ended the Opium Wars (left)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FB42E5E-71BF-46E5-87F5-C08EB4E325EC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12203113" cy="101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(China)</a:t>
            </a:r>
          </a:p>
        </p:txBody>
      </p:sp>
    </p:spTree>
    <p:extLst>
      <p:ext uri="{BB962C8B-B14F-4D97-AF65-F5344CB8AC3E}">
        <p14:creationId xmlns:p14="http://schemas.microsoft.com/office/powerpoint/2010/main" val="288519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Content Placeholder 2">
            <a:extLst>
              <a:ext uri="{FF2B5EF4-FFF2-40B4-BE49-F238E27FC236}">
                <a16:creationId xmlns:a16="http://schemas.microsoft.com/office/drawing/2014/main" id="{7D64AABC-6887-4779-8F6F-BB9F2E63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64" y="999239"/>
            <a:ext cx="7461266" cy="574563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28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defRPr/>
            </a:pPr>
            <a:r>
              <a:rPr lang="en-US" altLang="en-US" sz="24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Taiping Rebellion</a:t>
            </a:r>
            <a:r>
              <a:rPr lang="en-US" alt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led by Hong </a:t>
            </a:r>
            <a:r>
              <a:rPr lang="en-US" altLang="en-US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Xiuquan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against the Qing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; 20-30 million deaths.</a:t>
            </a:r>
          </a:p>
          <a:p>
            <a:pPr lvl="1">
              <a:defRPr/>
            </a:pP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defRPr/>
            </a:pPr>
            <a:r>
              <a:rPr lang="en-US" altLang="en-US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en-US" altLang="en-US" sz="24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elf-Strengthening </a:t>
            </a:r>
            <a:r>
              <a:rPr lang="en-US" altLang="en-US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en-US" altLang="en-US" sz="24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ovement</a:t>
            </a:r>
            <a:r>
              <a:rPr lang="en-US" alt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China's program of internal reform 1860s-1870s; based on the application of Confucian principles &amp; limited borrowing from the West.</a:t>
            </a: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defRPr/>
            </a:pP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defRPr/>
            </a:pPr>
            <a:r>
              <a:rPr lang="en-US" altLang="en-US" sz="24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Boxer Rebellion</a:t>
            </a:r>
            <a:r>
              <a:rPr lang="en-US" alt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Anti-imperialist, anti-foreign rebellion; many were Christians; failed 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</a:t>
            </a:r>
            <a:r>
              <a:rPr lang="en-US" altLang="en-US" dirty="0">
                <a:latin typeface="David" panose="020E0502060401010101" pitchFamily="34" charset="-79"/>
                <a:cs typeface="David" panose="020E0502060401010101" pitchFamily="34" charset="-79"/>
              </a:rPr>
              <a:t> undermined Qing legitimacy. </a:t>
            </a:r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  <a:defRPr/>
            </a:pPr>
            <a:r>
              <a:rPr lang="en-US" altLang="en-US" b="1" u="sng" dirty="0">
                <a:latin typeface="David" panose="020E0502060401010101" pitchFamily="34" charset="-79"/>
                <a:cs typeface="David" panose="020E0502060401010101" pitchFamily="34" charset="-79"/>
              </a:rPr>
              <a:t>Qing collapsed in 1911 </a:t>
            </a:r>
          </a:p>
          <a:p>
            <a:pPr>
              <a:defRPr/>
            </a:pPr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defRPr/>
            </a:pPr>
            <a:endParaRPr lang="en-US" alt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7108" name="Picture 6" descr="Image result for chinese boxer rebellion">
            <a:extLst>
              <a:ext uri="{FF2B5EF4-FFF2-40B4-BE49-F238E27FC236}">
                <a16:creationId xmlns:a16="http://schemas.microsoft.com/office/drawing/2014/main" id="{6888D462-BB4D-4A13-B66A-31BABDD0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29" y="1"/>
            <a:ext cx="4721208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8AE14E94-CDE9-4B80-B939-71A44B96DC9C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7461267" cy="101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(China)</a:t>
            </a:r>
          </a:p>
        </p:txBody>
      </p:sp>
    </p:spTree>
    <p:extLst>
      <p:ext uri="{BB962C8B-B14F-4D97-AF65-F5344CB8AC3E}">
        <p14:creationId xmlns:p14="http://schemas.microsoft.com/office/powerpoint/2010/main" val="80551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6">
            <a:extLst>
              <a:ext uri="{FF2B5EF4-FFF2-40B4-BE49-F238E27FC236}">
                <a16:creationId xmlns:a16="http://schemas.microsoft.com/office/drawing/2014/main" id="{6035D08C-C7E9-4A72-86B1-B666CB9D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" y="394354"/>
            <a:ext cx="12117211" cy="629867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9C1B50-4589-448B-8BBE-4A2C1E30B2A2}"/>
              </a:ext>
            </a:extLst>
          </p:cNvPr>
          <p:cNvSpPr txBox="1"/>
          <p:nvPr/>
        </p:nvSpPr>
        <p:spPr>
          <a:xfrm>
            <a:off x="8464628" y="1098944"/>
            <a:ext cx="372737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Remember the Meiji Restoration!</a:t>
            </a:r>
          </a:p>
        </p:txBody>
      </p:sp>
    </p:spTree>
    <p:extLst>
      <p:ext uri="{BB962C8B-B14F-4D97-AF65-F5344CB8AC3E}">
        <p14:creationId xmlns:p14="http://schemas.microsoft.com/office/powerpoint/2010/main" val="11416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dern singapore">
            <a:extLst>
              <a:ext uri="{FF2B5EF4-FFF2-40B4-BE49-F238E27FC236}">
                <a16:creationId xmlns:a16="http://schemas.microsoft.com/office/drawing/2014/main" id="{25FAFB79-6132-4501-A6BA-505A729DD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" b="-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laysia and singapore on the map">
            <a:extLst>
              <a:ext uri="{FF2B5EF4-FFF2-40B4-BE49-F238E27FC236}">
                <a16:creationId xmlns:a16="http://schemas.microsoft.com/office/drawing/2014/main" id="{A53BB666-C1E2-41C9-8912-667B7C6A1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9358" b="1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E74BA2DD-5552-4537-8A42-75476D11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1997475"/>
            <a:ext cx="6183983" cy="4660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Singapore</a:t>
            </a:r>
            <a:r>
              <a:rPr lang="en-US" altLang="en-US" sz="32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trade center in the Strait of Melaka </a:t>
            </a:r>
          </a:p>
          <a:p>
            <a:pPr marL="0"/>
            <a:endParaRPr lang="en-US" altLang="en-US" sz="3200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/>
            <a:r>
              <a:rPr lang="en-US" altLang="en-US" sz="32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British conquered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Malaysia</a:t>
            </a:r>
            <a:r>
              <a:rPr lang="en-US" altLang="en-US" sz="32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1870s-1880s (rubber export)</a:t>
            </a:r>
          </a:p>
          <a:p>
            <a:pPr marL="0"/>
            <a:endParaRPr lang="en-US" altLang="en-US" sz="3200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 </a:t>
            </a:r>
            <a:r>
              <a:rPr lang="en-US" altLang="en-US" sz="32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British controlled sea lanes from S. China Sea to Indian Ocean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4E15D0C-3B01-4F88-93BD-70E284893A13}"/>
              </a:ext>
            </a:extLst>
          </p:cNvPr>
          <p:cNvSpPr txBox="1">
            <a:spLocks/>
          </p:cNvSpPr>
          <p:nvPr/>
        </p:nvSpPr>
        <p:spPr bwMode="auto">
          <a:xfrm>
            <a:off x="71002" y="110439"/>
            <a:ext cx="5941783" cy="1687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(SE Asia)</a:t>
            </a:r>
          </a:p>
        </p:txBody>
      </p:sp>
    </p:spTree>
    <p:extLst>
      <p:ext uri="{BB962C8B-B14F-4D97-AF65-F5344CB8AC3E}">
        <p14:creationId xmlns:p14="http://schemas.microsoft.com/office/powerpoint/2010/main" val="182106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Image result for imperialism">
            <a:extLst>
              <a:ext uri="{FF2B5EF4-FFF2-40B4-BE49-F238E27FC236}">
                <a16:creationId xmlns:a16="http://schemas.microsoft.com/office/drawing/2014/main" id="{91A3E6BF-F2D5-4DAA-95EE-5F44375C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BC5798-DB33-4AC1-ABC6-78DBBE95A01C}"/>
              </a:ext>
            </a:extLst>
          </p:cNvPr>
          <p:cNvSpPr txBox="1">
            <a:spLocks/>
          </p:cNvSpPr>
          <p:nvPr/>
        </p:nvSpPr>
        <p:spPr bwMode="auto">
          <a:xfrm>
            <a:off x="2590800" y="5562600"/>
            <a:ext cx="6781800" cy="930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Rationales for Imperialism</a:t>
            </a:r>
          </a:p>
        </p:txBody>
      </p:sp>
    </p:spTree>
    <p:extLst>
      <p:ext uri="{BB962C8B-B14F-4D97-AF65-F5344CB8AC3E}">
        <p14:creationId xmlns:p14="http://schemas.microsoft.com/office/powerpoint/2010/main" val="371787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QTEhQUEhQUFRUXFxQXGBUUFBgXFhUUFhQXFhYXFxYYHCggGBolHBUWIjEiJSkrLi4uGB8zODMtNygtLi0BCgoKDg0OGxAQGzQkICUsLCwyLCwsLCwsLCwsLTQsLCwsLCwsLCwsLCwsLC8sLCwsLCwsLCwsLCwsLCwsLCwsLP/AABEIAQsAvAMBIgACEQEDEQH/xAAbAAABBQEBAAAAAAAAAAAAAAAAAQIDBAUGB//EAEEQAAIBAgQDBgIHBwIGAwEAAAECEQADBBIhMQVBUQYTImFxgSMyBxRCkaGxwVJicrLR4fAz8RUWNENzgiRjklP/xAAYAQADAQEAAAAAAAAAAAAAAAAAAQIDBP/EACYRAAICAQQBBAMBAQAAAAAAAAABAhEhAxIxQVEiMmHwE3GBsQT/2gAMAwEAAhEDEQA/ANj6WbLLgnxFq7ft3LfdqvdXnRSGuqDmVSAxgnU1S4v3+ExllMK7OBhMTdK4m9duKzKQ0nWS2kDpNegYzCpdUpcRXQxKuoZTBkSDpvTLuEtswZkRmClQxUEhG+ZQTrlPMbU89GG488x/b/ExbNqzbAOFtYl85EEu2UoHa4gRRB8UNqRpXWdp8Kt/BuzG4pW091e7uuhVxaYiTbIzAdNRWm/CrDBAbNoi38gNtT3f8Gnh9qsuoIIIkHQg7EHcGd6eWJM814ZjruEwGAu2PiXsXdsWrhxFy7cWWFyCJbwajUgexq1f7YYxcYbBSzFu7hrT6qmc3VBdka5eDDUnKoRpjUzXeDCpCrkTKpBUZRCkbFRyPpSnDIWDFFzDQMVGYDybei2FnAYLtliL2MWxbNrJdbGIjG3BRrCyhK98XbUEHMqTy5xU4H2uxNrA4bFX7iXk764mJ8B722GJFskhoHiH7I0dBGkn0tcKgMhFBkmQoBk7metVuJcGtX7bWrijIzKzBfDmKsGGaN9VE9aXqGZ9jiWIHDjiLiBr/ctd7tAQJyl1SNTMQD71yC9p8ViLWItpdsv/APA+sG7bQ/Aun57Bh9yuaCTI3gxXp0UxbQEwAJ3gb+tDT6BYOZ7LcIVuF27LwRdsakAj/VSZOplhPzTqddK5LshevX7tizdUk8Nt3w45PeDG1ZHsqyD1Br1ULypAg++hpi6o8u4Z2zxrWb7lrRZcLcu5QFmzeVoClVnKsSMrnNInarPGOO4xVtWr96zbW9hLt3vBZ8Ny4yeDDqCZmDMjUzy0FekhRS5RQ7ZVnlOF7UX8Nh7VsMqr/wALS5ZlAc2KUwQD9qFGo2G9W+K9psaq4i5buKBZsYG7kNpWzm9lFwTuBq23tFel5aIpPd9/v3+COb7dOfqf7rXcKHj/APm1+3m9tdfKuC7SEnH4h48YxGF7tCG+tOi5QxwrjRLZ1JEGddq9ax9hXtsjqGVhBVgCDOkEHep1QAQNhtUaktpUFZ5djjif+J4e9ew1/MMRdS2A1s2/q4tsqhRn+YyXYsB0G0Uywto8Uw74ZD/q3RcXLdGIBIM3L1y5Ia0dwukDbnXqjMBqahsjWASVjygeQPSp0rZWozC7BSMM4+wMRihb/wDGL7RHlOaukqPD2FRQiKFUaBVEADyA2qStkqRAVzfaWO9X+AfzNXSVzXaYfFX+AfzNWet7TTT5OjNNp1NitTFiilpBSg0Agy0tKaKBhSClooGJRFLRQAlFLRQAgpaSaWgQhpaKKAIsRtPTUjqB/gPtUtVMazaAbHQmJGpA16aT+FF++I8fh1EgnSOevMfpWepDc0OM0rFN4EyQco28Jj+Kf8/GrNQMYVh0Bj0I0qcVUfAgmlooqhhXO9ox8Rf4B/M1dFWDx9fiL/CP5mrD/o9hppe43aSlmkrcxYlFBooEOBpYptLNBSYtFJNLQMSiaWigBBS0kUUCClqNrg1123A36x60zxn9keUE/jIpOSjyCt8E9JVW/iCnzFQDpmggDrInpz8qr8Y4guGsveuMcqCSIGuoEL+8SQBruRS3rHyCt2vA7jr3ha/+OqNcJWFuEqpgy0kbaA1x3aDjvFsNaa9ctYEWwVBAa67kswUBRIk612mDu97bt3VbR1V16Qy5h57GuI49xiziOJ2cLeuJbtYYi64uPl7zEEfDtrPzRIPnJFZzk3L0lxtJnZcMuM1qyb4yXciZ1AOUOQJGu4DedadV7qsTIgjeDpJ9f7U4Zjv4R95/pVrVTVtkqDTolmm2rgYSKhbCiD1M68yfMiiy8E5tGMabDSYAPPc86cZqXANNPJZrF42vjH8I/M1tTWLxi4pcaj5R+ZqNZXEuHJs0lOpK1MxtFLSUEgKWmilFACinTTDSqaB2LRRQTQMKZdfkNzt+p9KVXBEgg+Y1qlauGWImCfmyHUchEgwB0H60SwrFfRKloE+Syp6sTDGfz9+VZvaPjIwmFvXtwghAZOZ2OVRO5GYjX1q+Wk6gE+6k+WVhr99cx22cXcRw7DfZuYguw20sJmg+zGsZu4pUVBU20Z+C7FYh7aXruPxaYq5DEK/w0LDNl7vbQaQCBPQVP/yXi7xS3jcb32HRg3dpbVDcjYMQBp6z7HWu4u8j0I/Hw/rWLjHvDEXcguFWw9tbRgm2t4NektrC6G3J9OlYuTrk1UeUzYsLl8EbDSNso0H3bVQ4/wBn8Pi7bW79tWzD5oGdTyKtuDXP4e1fDK6LiQifVe8W47M7OHJv5QWJYZSkxo0aTRiMPiirn46hy5WMzFUbFygZFuK0d2BKqQwUwNdKHTeWOOEVuzXGbuBvDh+PaQdMLiT8t1NAEc8nGg156fslu+rnTwJcXgls4u2QYO7lriEE5HDt4g0QdZOsGdZqfR/ir0YnD37hunDXe6W4wh2QDwl9dTHP86HnPf8AozrooKzSU6oGRDDr0H9PTpWfxNPENPsj8zWpVXFWwSPT+tTNtrI4JJ4LRoFV2uNmiQOkqTOgnUEedLmfop9yP0Nd7lFOmzly+iY0gFMt3ZkQREdDv0NF0aHWNDr003qiRbdwESpkdRrTpqloCrZT8pGiyR8sAx71ZN4Zc06dRr+VKLtWgeMMkmmsQKi70nZT7kD8pprBm+aAOg1n3gVL1Irsai3wgtISNS2usTETy06U64ttRmaAB9pzsOuZqLrQCegJrmO0eHt4tbaXCGRQt3JmIW60xlOUiY6a6uulc6lKT5N9sUuClxfj4xOMw2HwF0sQ5fEPZPh7pB8hcaGdRodDl613GHSFUHkAPuFc9w60uFFxbNi0BF0xZQIfh5Izln8Xz1YbjTFmVV1mF8DEsoDZyASuaGXcGIZTQ22qEkk9zNm8RBnXy61z3ansyMWiQ5tX7cPavLulwRPqp8M+gqSzxdj8RkGXIDOvgZraMNOhZiDz1Xzh13jgQq117aqVkknKEGZQVclozD21B0prwg5dkXYbjT4rDML4Av2XexeA2LpoTpoJHTnNb7uEUlm8K6knkB+dcT9FuJ744++BC3MU7LvsfEN+cMPvru4qJMpU8mXhuM2GYlLqEFGcwdCtuM7egDJJ8xVnDcStXGKo4Zl3A1jbc+4++sHG9lQ6Wle4YSxfsypdNbzIQ3gYHKMuq7GfKr3BuBtYu3Hzhg5LR8QEEhR8puFPs7hQdd6G7BYHdsOJ3MNg79+0od7aSAdhqAWI5hQS0eVZP0d2rKWZGIS/iL8Yi6Q6lpcD7G6gSBqBqTtoB1d+0GVlYAqwIIOoIIgg1599HnCbdvFcRfDrktpdFlFkkfDnvBJJkExRGnhhLpnotLFMQyJp1QUKKa604UGhqwRWUeMyT5DTYgTHXUVNTmQHcTVXF3e6RnOYoqljALMABJgbtt6/p06um36jGEqwYnaTjb2r+HsYdVfEXnEhvlWwpm47wQRGse+8RV3ifF1tQlwqC3QOYTMAzMFQ5F1jMxAk71i9h8E903OI4gRdxAHdqf8As4YEm2oPmIJPPQ8zWlj7aNez28Slp8nduB3btlV82gJ8LglhJBHiMjapjqNYKcFLJbXjNkxD7i8ZKsBGHfJeMkaZW08+VUb3aHCZLdwtK3Ue4GFq4fhoVDs8J4FUuoJeInWs3E9mMMNO9S2zfWUdvArXFxF5LroTO4Hh6w80YvspYLZHvkFhie7VmGdXxD23ZxrLkXLbMBEeMjlUKk8WW1fJsXeJWEtm4uwuG18O25JuB8hQIiy3iEaDzqexxq0zi2C2YgaG3cAUspcK7FYR4BOViDWNe4CrJctG/bKfWO+yvbBy3Hvd7lfx6gloAgbik/4IiYlXF9FuKFPd20S27hLeQJo0m0ZJykGDGulPEsOyX6cpHVE1kW+GhcS+KEjNbVCrwFAQkhxoSDBO/wB1aYtDnJ9SY9Y2pb9sMpU7MCD6ER+tQmkOm+SA45QhclQJiW0AYkAA5o5mnYfHWdVDpKyTqBsSrHXzUgnyrjfo9sNiMNee5cczir7LEeH7GmYExBIiYAiOtdUnDFK7sPFOhAgjOI228bDWqdUJe4v/AFhIJzKQACYM6ESCY5QK4Htqlu9xDBW74nDsLumoU4iITP5GAB78pruMPgFVCgkg77T8oXkIGgGwrlOOYYPxXA2jqqi7eYdMgbuyf/ctSi0mOXtZ13DcFbs21SzbW2g1CoABrvtzrN4lx027jqETLb7nOzuVnvmYAKAp1AUmTAJgedaihpCyIjeNY2j+9VcRw+y5L3kQlYBc6Sqw65tdQCZgyAdadeBKWPBgYjtZcNp2Fkf6xsCe+1i9ctFs3c5WMWyYTNEwaYe3DZZ+rnxWLd23FwfEvXGyrZEqCJkGSNs0gQRXS2uE2EMrbUEtnGp+eSxYCd5YnTrSLwbDgiLSSpzDnlIDKCNdNLjjT9o0t2KofdmLhO2CvcsoUA7zDrdnvActxrRvizliT8NWOaANuukH0dX0Ftrao6uxa/dDspZLlwiF8IAIKZGB5hhWdwvi9lL7YbF4T6vN4Lhz3T5XAUWrc3dfFlVV00iBXcYfhtq2xdEVWKIhYblE+RT5CaG14AlnKfIn7if0J/GpajxHynTkaem1J8WCw6HCkpVpKRQs0hoorvOYqWHYCMsqNAQRrlMGQdtuRrneKcAe5cxTqoXvkwyqfCGDWrtx3M8iQ6weo1rp7XMdCfuPiH5x7VR4vjmtZcqg5p3n7MMw0592LhHmorjn7ng1gvSsnO/8uXvrC3kYOFfEE57hS4RdGGjMe6YGO5bSBoV1q52g4Fcv3kdCuQCzmzOQQbWI74HJkOceWZdafc4i7BmUopi2R8oJDBGAbNc3h/2VEncVc4Zee4ZzeE2rTiA05nLg6s7CPBy67nct+bC3wc7d7L317x+8slrrW7lwNmQd5axa37YzwcwC95bnKNAmmlaGI4JevXC7iyqu+GuFkuMzqbDZiqfDEhtBmkaM2hrpEtRruep3/t6CkK5TpsTqPOJkeen41KfgbvsQZhpofOYPuI3pl7Fqis1xggQZmLGAFAnNJ5aH7qldgASdANZ6CvOEwlzjNzvLrvb4eHKWra6NfKgk3H8pUenKCCSRp8jeDV+iozYxLLPctir7WZETbJEQP8512Vvdh5/mAfzJrkeE4fH4eycLbW05si33eIueC06F/EndWxKsqaTzOp89XgfFme/iLF7u1uo2dVQsZw7Qtt2JEBjGo/AUPNsDdFcf2XP1niOMxn2LcYW0eoQ5rh9M2oPRquduuNth8Pkta375Fqyo3ztoWH8IM+uUc6u9m+FDC4e3h1+yozsPtO2rkepPsIoisBJ9GwurGOQA/PT8vvpWtA7j/P1pUUAQP9/61X4jbLJCidQSBGonXcgfjQ3nAJYySrYHPXYa8gNhSmwvT35z671k3MHdJY/ZIUZA0FQhUruShnxyNJDAEwJq1w/CFWzMADkRee4LTuTyy8ztuYo3PyG1eDnPpDtQME0k5cbh9455hyiuzrnu3PBrmJwwWwQLtu5bvJm2ZrckKfWaf2T7TJi0IINvEW9L1hvmtvsdOak7H9aXKHWTeqLKRqNRzX+n9KlopJ0DVjbbydjHmCPwNONKKKd5BCUUUV3HKUeJlxl7r5iyAx+xnGYzBiATrHOqN574Y/MwMqIymDlUAxkECSxzE8ojXS7fvE58nzZSBPMqdCN9Ccw/9aqHv5XeRlLAgZWI73MAeSn4cHceGeYPLrYkbaTuOCveuX41Da5EPhWQQTmYRurAGenhjnUhuX4GaVOs5VlR4reUKcsxlLAmNDmMQBUTNehSRdzQSQBEA2NNMpBbPMiQZ6jSpWuOZym6V8YSFOYPCZQwImJz/MI66RUdF9lnB3Lpy5hpIkn5o7qdRlH2+enoNqk4vjFs2muuYVIYn91TLaegNVMGL/eAPOUPcJMLDK2cIo5wsesG3qdaxPpbQnhl8rMqbR06d6oPtBn2ojW5BLKMvE9r8birL/VuG3jbuo627zOJ8QKhygWI1n5o867Dsvws4fB4ey0ZraJmg6Z9219SascIZO6QW9EyIUjbu2WUjyjT2q1cbkNzz6Abn8R99EruhJ2rYr3AN+ewG59BWXjeF3LlwXFvPZAFxWRApNwNbyqWbcFDLCJ1rSt2oMkknz6axt68qlFK0sIavlnm/YfhXeYu/irl69iLeGZrNh7zZiWVQtxxyA0MR+1rqJr0a2kDXfc+p3rz/C4bH8O76zZwoxdh7r3bbpeW2yB2zZXDAyRpyjzMwNrs32r7+62HuWrljEqMxs3o1T9q24UZ19qtrcsMXDs3sXYcklTAyEDf59dRBEctTVc4W8GENID5tyAwhBlgsdI7zcxLA8qs4hmTK0yNZGgHlry267kVUsYa8UUMxJIWXVsu5TYToQA3r7mk00rBSTdCLhcRCrnOir4i0mcr5lMHqV8XQjmKdds3SZAbWIlxCiBOzSDv+0DHLeg2L8ywkyIh/CIcyYzgjMMvXoZ5lrC3QFkOQAgdTcBLsFYEiWjcg6kTHlFSWaGGRwTmadFjkJEzpJ8taw+0vZVb7C/Yc4fFp8t5OYA+W4v21/zUaVdTB3pHiOUshMvqqoVIUGdZ2J55P3q2KT8gjjeHdsWtOLHE7Yw13Zbok4e95q/2PQnmNZMV2CMCJBkETIOhHrVfiHD7d9DbvItxDurCR6+R8xrXKf8AJt/CmeG4prac8Pf+JZ/9TqU9hOm9O0+QO2FBrhuFcaxeExK4biLLcW83wMSihRmMfCZREQSADHMctu5oquBDaZeeB57D1Ogp9QnxN5L+Lf2/XyrtlLarOZK3RWdglxAZjKdfNYGp5fNVxCDqNabctyOhGoI5H/OVMRAwmIOxgwZB1Ejzrkk1JJmsU4toeaYU1n7/AD9aGRhsZ/iH6iP1ppRjuYH7pMn35e1Sv2W38DhcEx+hj79q5PtC1y5cxdjKzo+FUWlyOUa+RiAy51WFJ+ETJH2etdPi5W22TQhSRAnWOkH8j6GszC4xwHzT8y5TlJzeKG1yrPhy8h5czTj8A/k5rheGvJZu27N3Em3at4UWnZClzPLi5bysslQhTSNCPWtAX8Ul59HewuJCyQxuNZTBFiAoSGU3Nc0/MYpMHYxaX7t25dfJdt28qQWyXQNAPBlUGXJAWZVROonX729lUJmzSAQyDwrpB2E7iRPXoa0b+SU6OYGOx0JbZLq3WvK5DMqDubmHvMU7y2LgCJdtgAkZoKAxOu9w7G3mXh+YuS4JvkqASRhmJ7wD5D3mXTTWBVqxfulmJzKxK+EJKnxlW8RWSAFEEEDYxrV7B23MlzDSV8IAlUYqDqJ1gt6N70rjwD382XIrivpHt92cJirX/UWryqiD576P4blpRuxgz6Fq6TjGKtWLZe4+USFBZnKl2MKCFkwTvptJqlwfs+A31jEohxLBSwU5rVtkkA2Q3yaRMc6hUsorJj3O36kADBY8vOtv6vrpJBnNESAfan2vpOwayuIW/hnG9u9YfN6jJm09Yrtaa1tTuAfUA0bvgdHO8O+kHh95gqYlQx0HeK9uT0zOoBPlNdKpkTy5VQ4lwPD4hct6zbuDzUSPRhqPauO4x2fvcNtNiMBiHFu0M74W8c9o2x82XmkCTprpvSw/j798gehA0GqnCMaL9m1eAgXLaOAdxnUNB9Jq5SASmu4AJOgAkk7ADc0+ud7eYW5c4filtkhu7LDLoSqwzJ55grDlvQMyOzgPEMa2Ob/p7Ba1hQZGY7Pdj3I+7mtdzWT2RuW2wWGa0uVDatwvTwiRPMzOtatN+CY8Wc5jO1lq3iBhruewzRluXVi05PJH+UnXnH6Vu2wAIFV+J8OtYi2bV9FuId1YT7jofMa1yfCGucPxdvBXHa7hb4b6s7mXsugk2WPNcvyn2qpTcxRgoncCobikSV35jr/Q+dTVHcuAabnoN/7epqI30OVVkAZAI560UirAAqHG3CqyObIvoGdVJ9gZpNZGuMk9YnafjVvCWmvXDoMoVYk3LniIRR1iDPKJ5U4Y27AIOc7uhWMhCXGKBgN5VRrrz5isfiuBbFYqxdZSBhWusFKyrliqqf4gVnXXTarg6yKSsf2Q4fiHuNjMYzC5cXwYeSFsWyRlBX9uJ89+ZNdfNY3D+I3HKlrZGckHmVhQQPYkg76zoOSNjb4a5CK4WQBDA/8AcIOxnRU9Z+9ytv8AQlS/pr37gVSzEKAJJYgADzJ0HrWLgr2NuhGZbFkFLwdcxustyYsspXwlIgkHrUuNtPfsZbighyEe2QSCjNlz7SCJD9IG/OmW7jJ4FtZVVYXIrrEHKtswNQAJnbUUkkO30S8P4OwZbt+41273S23G1klWzZ1tbBp5/lWvWG+NuoEzQC2XwlWM5jbBWdSpBuHU6abCtHB3HKKTlaQNZiRyOi8xr70ON5sLouRRUaXdgdD0P6HnUlS00NOwWqfaDh/1jDX7IMG5bdAehZSAfvq4DTUuk7DTqTAPpVRi5cCclHk8/wCAdubWDsWsNj0u4e9ZVbR+GWVgvhV1KyYIA5ek16BhsQtxFdGDKwDKw2ZSJBHtWP2wDHB4lQoLGxegCWPyHkFpnY3EKvDsM7MAosISSYAAXxEnkBBqpRa5WQjJPCOgptxQQQdjp7VhcE7Y4PFsyWbylwSMjeBmA+0ob5l9PwrJ4rxq9jbjYXhzQoMX8WPktjmls/afzHt1EOLXI7rJL9Gjd3axGFn/AKbE3ra8/hlsyGfUv91dgay+zvArWDtd3ZHmztq9xv2mPM/gK1DRdghgrmu2fAr1/wCr3sOyi9hrhuItwHJc0AKsRqu3410oWlAqba4Gc12f7XW8Q5w95Dh8UvzYe7ufO221xdDty5RrXRogGwA9BWT2k7N2MYmW8viXVLqaXbTTIKPy1AMbVhcD4tfwmJXA45+8FwH6tijp3oH/AG7v/wBg015+czVc8C+TsmprgRrEc52inGowJbXZQDHmZ19o/Gnpw3OiZy2oMzHl95g/dH51zna7jV6ylhrQAz4mzZcMJbu3JDQNlOgg611MVXxWBt3cveIj5WDLmUHKw2ZTyI610/ij0Y75CLKaalesSw9Y1Pr99SWlMknQkAR0AnfqdTTVOWQ3qCTofKTz/wA9Hm8Oo9BqfuFYSUrqjSLjV2ZHH+IGzdwnxktpcvd2yshZrrMvgVSB4TIOpjl6HaqlxPAG/aa2XuWQcsPabLdWGBlW+zMR6E1a7nkWJHnGvrVLRb5B6q6GzMQuaNiY/Ci7eARmicoOnPTl61YqjduzcKADZgZ1DQEJBEbRcGvrWj0Y1gmM5XkrX+JgQLirrcKRnnRTq+qjYldPOpLt4KqMLfzaeE5SG5SQNozGeUedRDidoqWyEaaghZIcqJ0J0OZfu9KdavW8twrbClTJkKpJkgPprrrBO9Y5Rrh5J3dgN5HQ7x0kH9Ku4econfz39/OsuziM0ggDLkbefDm9P3W/CtaumHBjPEiPEIDodmBU+hH9vxriOB9k3ODTDYhnFmzfuQimBiLIdmUvzILEmOgnpXeOoIggEdDrSOuhHkaHFN2wdmJxjsnhMUiLcsp4QAjIArIBsFI2A6bVpcM4dbw9tbVlAiLsB+JJ3JPMnerFtpA/L8xT642qZuvICiiikMaDRSCo3vgSBBOmk9TH6ihRbdIlySVslrlPpNwOfh91wYuWIv22G6PbOaR7SPeunyt1X/8AJ/rVbiXDhftPauHwOIbL4SR0kk1qtGVk/kXgThuK72zaubZ7aP6ZlDfrUtgAszTt4dPQHXz1ow2BRFVFHhRVVQfFAUACJ8gKsAVtDTUXZlKTlSYUUtFaEiGgKKWigAooooAKifDITJUE6HUTqOYnY1LRQMqrhEk+BfmJHhGhIWY6bVKtlRMKonUwAJPU9fekc5TPI7+R2HsdKa1/oNK5tSD3G0GqEu2QJIG+/pH5f3pLF3LCnbYE/kfPz/wl550G1RsOXL/OtVptxQTjZfFLUGEaVHuPuJH6VPW5knghTRiDzMjoRpt9361NTbiyIpiMRGb0nlP6Vhq6faNISrDJaDRQa5zUrpLDov3E/wBB+PpUotjTQababUts6ClruUVHCObnLFptKaSmDCiiigkQUtFFABRRRQMKKKKBAKKKKBjLyZgRtNVQpmDv5fnpV2ocRbkSNx+I5ik1aHF0yADWrWQRFU+X+9SX8aiIz3GVVUSzMYAA5muednQiazoSPcfkfx/Op64jg+NxOPxC4hCbODtFu7VhDYlipUsw5Jr/ALnbtLVyfI8wdxW0JWjDhj6CKWkqxkU5f4evT+1SmiojaI+UiOhEx5DXasZ6V5Q1Kh1k+Eegp9R4f5V9B+VPrdkLgIpCKWkpAwooooJCiiigAooooGFFFFABRRRQAUUUUAV71rmvuP1HnXHrwm7j704tGtYW23gw7aPecaZ7kfYHID+57imXVkeY1HrUyjuGpUIlsKAAAAAAANAANgByFK1sHcA+oplt55QehipRXI04s3TUkQi2M0AARBkaTqdPParNRuoPr1G4pvfRo2nnyP8ASujTmmq7MpR2uyekoorUCLC/In8K/kKkFQYE/DT+Bf5RU9N8krgDSUUUhMKKKSgQtFFFABRRRQMUUlFFABRRRQAUUUUAFFFKaAIL6AAtsQJnrHXqKkWnVCVykQdNo0gTtHv+dZ6kNysqEqZNTDcEx7eU7xRdeB7gD1JinLbERv8AqevrNZaenuVmk506RGfDqNuY6DmR09KmBqIiCOh666+v30YbYxsCQvp/SZraNrDM3XQ3h/8ApW/4E/lFTE1l3LV5sKgsXFt3MlqHZM4AAUtKzrIke9R3cHiiXjEIAbqMg7kHLZHz2jJ1J/a9fa28k9GxSExWKuAxWYE4pcovO5UWF8VgjwWZnQj9rc1c4bh7iWQt+6LrjNmuBAkgkx4RoIED2pWBNheIWrmtu4rj91geQPLyIPoala8BOo8O/lpOvtWHZ4KuUP30nu7aq4WFC2xNp8pJBIJzefpStwZGjLdMKHQmMx8VpbZ1JifCCTEk8xrTsDezUjOACSQANSTyFYV7gaeIu4hm5rHibvVUkk+Jwb4g6fInSpuL8ORzne5AKrb1WdWzoAuumY3ACIOaFFLIGoL6wDIgxBnfMQFj1JA9xUmYVk4nhFq6bZhCqoqgZAwZFuW7gAOwX4cRtr5UzAcMW0znvCx7tUMzIGRFBPiII+HI00zNrqaLA17d1WjKQZAYQZlTsfQ05mA1PL8qwLPZtVRUNxmCgAZhJMJeUFjOrDvZn9xfWq68DNw3CzoUYyuhfOCb+twGA0C6sdDbXfKKGwOnDTtRNYI4IjMQbgaSxK5ZJ0f5zPiym4MuggADzp9/D2kQ2jcRZdCFZfDIyeErIzBiBOu7+epbA2UuqSQCCViR0JEgHppT6x+D9xaWEuK2fK2bmwS1bSZG+igz+9WurSARsdR6UwFoopDQIWo7/wAp9Cfu1p81Dec7ADUHedhHIetAErAEQdqbaYglTrEa84M7+elMUEQoOw1J3/3qVLcSZJJjeOXp6msdKLWejSbscygiDtSqsbUlLFbElThrfBtf+NP5RVgmqXCm+Ba/8dv+QVcmgkdTHSQR1BH30pNIGoaAx7vZ4Mqq75gEFv5BOVQQI3gnMc37QAGkUmI7OIyMs5S3zFUAn5Y210y6a6T7HZJpZpUBSs8MVUygnW4LhaBJYXA4nr8oHpVfEcBR7pusxM5fDlEeF7Ta9f8AS6T4m1Okas0GnQGHhuzFtSNcwC21gjSLZtEDLOWPgry3LdavYrhCXHLkkMYEgCYCsuWd48Ux1Aq9QTSoDMs8FC22t5tGuC5qogFWRgCD8wlNZPMxAiKn/KiQRnOqIm3JRbEQDAHwliIgk61vKaWikMycPwC2pBnUMGByjNOa2za9T3cE9DTsbwQXHzFo8eaAOcWtjyPwV67nTatQ0k06VCMez2eVMuVgCu0IBlACgKsHwqcgzAfNLbTWthbIRFQbKqqPQCKdNAoQ2PmmmlcU2gBarCdYBzE6kjlPXYwNqtRTGpNJ8gOtoB/U6n76fSINKUimMSlBpDRFAH//2Q==">
            <a:extLst>
              <a:ext uri="{FF2B5EF4-FFF2-40B4-BE49-F238E27FC236}">
                <a16:creationId xmlns:a16="http://schemas.microsoft.com/office/drawing/2014/main" id="{C81F34B2-7DA3-4290-BAC9-4AC348315D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3" name="AutoShape 8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67C88873-B79C-4411-A868-FA1193B70D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4" name="AutoShape 10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AB259FEE-D4B7-483F-BAF5-983CCD7ADC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5" name="AutoShape 12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64ED54CC-E711-4F3B-965E-9C6538F91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7" name="Content Placeholder 2">
            <a:extLst>
              <a:ext uri="{FF2B5EF4-FFF2-40B4-BE49-F238E27FC236}">
                <a16:creationId xmlns:a16="http://schemas.microsoft.com/office/drawing/2014/main" id="{758115DB-E5DD-4A35-8E03-5ABF3B84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1376"/>
            <a:ext cx="12155488" cy="209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SETTLER COLONIES</a:t>
            </a:r>
          </a:p>
          <a:p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First permanent British settlers were convicts sent into exile in 1788. </a:t>
            </a:r>
          </a:p>
          <a:p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Gold rush in 1851 brought many free settlers.</a:t>
            </a:r>
          </a:p>
          <a:p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Many Chinese arrived, too.</a:t>
            </a:r>
          </a:p>
        </p:txBody>
      </p:sp>
      <p:pic>
        <p:nvPicPr>
          <p:cNvPr id="25608" name="Picture 2" descr="Image result for political cartoon australia imperialism">
            <a:extLst>
              <a:ext uri="{FF2B5EF4-FFF2-40B4-BE49-F238E27FC236}">
                <a16:creationId xmlns:a16="http://schemas.microsoft.com/office/drawing/2014/main" id="{BC05EF54-800A-4AD8-8D90-0880B958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71650"/>
            <a:ext cx="5715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1">
            <a:extLst>
              <a:ext uri="{FF2B5EF4-FFF2-40B4-BE49-F238E27FC236}">
                <a16:creationId xmlns:a16="http://schemas.microsoft.com/office/drawing/2014/main" id="{724560F5-527D-4EBC-9C90-353A8089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518"/>
            <a:ext cx="6532776" cy="42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61603551-E9EE-48EC-84CB-1AF74DB8C02D}"/>
              </a:ext>
            </a:extLst>
          </p:cNvPr>
          <p:cNvSpPr txBox="1">
            <a:spLocks/>
          </p:cNvSpPr>
          <p:nvPr/>
        </p:nvSpPr>
        <p:spPr bwMode="auto">
          <a:xfrm>
            <a:off x="0" y="-11439"/>
            <a:ext cx="12155488" cy="85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(AUS/NZ)</a:t>
            </a:r>
          </a:p>
        </p:txBody>
      </p:sp>
    </p:spTree>
    <p:extLst>
      <p:ext uri="{BB962C8B-B14F-4D97-AF65-F5344CB8AC3E}">
        <p14:creationId xmlns:p14="http://schemas.microsoft.com/office/powerpoint/2010/main" val="1880118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272D7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FD90B85-97C1-465F-89D6-323F32BD4B63}"/>
              </a:ext>
            </a:extLst>
          </p:cNvPr>
          <p:cNvSpPr txBox="1">
            <a:spLocks/>
          </p:cNvSpPr>
          <p:nvPr/>
        </p:nvSpPr>
        <p:spPr bwMode="auto">
          <a:xfrm>
            <a:off x="777240" y="731519"/>
            <a:ext cx="2845191" cy="32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800" dirty="0">
                <a:solidFill>
                  <a:srgbClr val="FFFFFF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(AUS/NZ)</a:t>
            </a:r>
          </a:p>
        </p:txBody>
      </p:sp>
      <p:pic>
        <p:nvPicPr>
          <p:cNvPr id="26634" name="Picture 6" descr="http://www.australianmigrationnetwork.com.au/wp-content/uploads/2016/02/australia-newzealand-map-flag.png">
            <a:extLst>
              <a:ext uri="{FF2B5EF4-FFF2-40B4-BE49-F238E27FC236}">
                <a16:creationId xmlns:a16="http://schemas.microsoft.com/office/drawing/2014/main" id="{2BBE1D38-583A-4AB9-8372-64E66DE91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129"/>
          <a:stretch/>
        </p:blipFill>
        <p:spPr bwMode="auto">
          <a:xfrm>
            <a:off x="4044603" y="448056"/>
            <a:ext cx="7680450" cy="38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9061E8-F750-49FF-B734-9002DC6E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603" y="4346171"/>
            <a:ext cx="7680450" cy="242998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defRPr/>
            </a:pPr>
            <a:endParaRPr lang="en-US" altLang="en-US" sz="13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900" b="1" u="sng" dirty="0">
                <a:latin typeface="Times" panose="02020603050405020304" pitchFamily="18" charset="0"/>
                <a:cs typeface="Times" panose="02020603050405020304" pitchFamily="18" charset="0"/>
              </a:rPr>
              <a:t>BRITISH AUSTRALIA </a:t>
            </a:r>
          </a:p>
          <a:p>
            <a:pPr>
              <a:defRPr/>
            </a:pPr>
            <a:r>
              <a:rPr lang="en-US" altLang="en-US" sz="1900" i="1" dirty="0">
                <a:latin typeface="Times" panose="02020603050405020304" pitchFamily="18" charset="0"/>
                <a:cs typeface="Times" panose="02020603050405020304" pitchFamily="18" charset="0"/>
              </a:rPr>
              <a:t>Aborigines</a:t>
            </a:r>
            <a:r>
              <a:rPr lang="en-US" altLang="en-US" sz="1900" dirty="0">
                <a:latin typeface="Times" panose="02020603050405020304" pitchFamily="18" charset="0"/>
                <a:cs typeface="Times" panose="02020603050405020304" pitchFamily="18" charset="0"/>
              </a:rPr>
              <a:t> suffered due to disease; others displaced to take land for hunting/herding</a:t>
            </a:r>
          </a:p>
          <a:p>
            <a:pPr>
              <a:defRPr/>
            </a:pPr>
            <a:endParaRPr lang="en-US" altLang="en-US" sz="19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900" b="1" u="sng" dirty="0">
                <a:latin typeface="Times" panose="02020603050405020304" pitchFamily="18" charset="0"/>
                <a:cs typeface="Times" panose="02020603050405020304" pitchFamily="18" charset="0"/>
              </a:rPr>
              <a:t>BRITISH NEW ZEALAND</a:t>
            </a:r>
          </a:p>
          <a:p>
            <a:pPr marL="342900">
              <a:defRPr/>
            </a:pPr>
            <a:r>
              <a:rPr lang="en-US" altLang="en-US" sz="1900" i="1" dirty="0">
                <a:latin typeface="Times" panose="02020603050405020304" pitchFamily="18" charset="0"/>
                <a:cs typeface="Times" panose="02020603050405020304" pitchFamily="18" charset="0"/>
              </a:rPr>
              <a:t>Maori</a:t>
            </a:r>
            <a:r>
              <a:rPr lang="en-US" altLang="en-US" sz="1900" dirty="0">
                <a:latin typeface="Times" panose="02020603050405020304" pitchFamily="18" charset="0"/>
                <a:cs typeface="Times" panose="02020603050405020304" pitchFamily="18" charset="0"/>
              </a:rPr>
              <a:t> suffered due to disease</a:t>
            </a:r>
          </a:p>
          <a:p>
            <a:pPr marL="342900">
              <a:defRPr/>
            </a:pPr>
            <a:r>
              <a:rPr lang="en-US" altLang="en-US" sz="1900" dirty="0">
                <a:latin typeface="Times" panose="02020603050405020304" pitchFamily="18" charset="0"/>
                <a:cs typeface="Times" panose="02020603050405020304" pitchFamily="18" charset="0"/>
              </a:rPr>
              <a:t>Voluntary migration of British (whaling, timber)</a:t>
            </a:r>
          </a:p>
          <a:p>
            <a:pPr marL="342900">
              <a:defRPr/>
            </a:pPr>
            <a:r>
              <a:rPr lang="en-US" altLang="en-US" sz="1900" dirty="0">
                <a:latin typeface="Times" panose="02020603050405020304" pitchFamily="18" charset="0"/>
                <a:cs typeface="Times" panose="02020603050405020304" pitchFamily="18" charset="0"/>
              </a:rPr>
              <a:t>Maori battled the British but were similarly displaced </a:t>
            </a:r>
          </a:p>
          <a:p>
            <a:pPr marL="0">
              <a:defRPr/>
            </a:pPr>
            <a:endParaRPr lang="en-US" altLang="en-US" sz="500" dirty="0"/>
          </a:p>
          <a:p>
            <a:pPr marL="0">
              <a:defRPr/>
            </a:pPr>
            <a:endParaRPr lang="en-US" altLang="en-US" sz="500" dirty="0"/>
          </a:p>
          <a:p>
            <a:pPr>
              <a:defRPr/>
            </a:pPr>
            <a:endParaRPr lang="en-US" altLang="en-US" sz="500" dirty="0"/>
          </a:p>
        </p:txBody>
      </p:sp>
      <p:sp>
        <p:nvSpPr>
          <p:cNvPr id="26626" name="AutoShape 2" descr="data:image/jpeg;base64,/9j/4AAQSkZJRgABAQAAAQABAAD/2wCEAAkGBxQTEhQUEhQUFRUXFxQXGBUUFBgXFhUUFhQXFhYXFxYYHCggGBolHBUWIjEiJSkrLi4uGB8zODMtNygtLi0BCgoKDg0OGxAQGzQkICUsLCwyLCwsLCwsLCwsLTQsLCwsLCwsLCwsLCwsLC8sLCwsLCwsLCwsLCwsLCwsLCwsLP/AABEIAQsAvAMBIgACEQEDEQH/xAAbAAABBQEBAAAAAAAAAAAAAAAAAQIDBAUGB//EAEEQAAIBAgQDBgIHBwIGAwEAAAECEQADBBIhMQVBUQYTImFxgSMyBxRCkaGxwVJicrLR4fAz8RUWNENzgiRjklP/xAAYAQADAQEAAAAAAAAAAAAAAAAAAQIDBP/EACYRAAICAQQBBAMBAQAAAAAAAAABAhEhAxIxQVEiMmHwE3GBsQT/2gAMAwEAAhEDEQA/ANj6WbLLgnxFq7ft3LfdqvdXnRSGuqDmVSAxgnU1S4v3+ExllMK7OBhMTdK4m9duKzKQ0nWS2kDpNegYzCpdUpcRXQxKuoZTBkSDpvTLuEtswZkRmClQxUEhG+ZQTrlPMbU89GG488x/b/ExbNqzbAOFtYl85EEu2UoHa4gRRB8UNqRpXWdp8Kt/BuzG4pW091e7uuhVxaYiTbIzAdNRWm/CrDBAbNoi38gNtT3f8Gnh9qsuoIIIkHQg7EHcGd6eWJM814ZjruEwGAu2PiXsXdsWrhxFy7cWWFyCJbwajUgexq1f7YYxcYbBSzFu7hrT6qmc3VBdka5eDDUnKoRpjUzXeDCpCrkTKpBUZRCkbFRyPpSnDIWDFFzDQMVGYDybei2FnAYLtliL2MWxbNrJdbGIjG3BRrCyhK98XbUEHMqTy5xU4H2uxNrA4bFX7iXk764mJ8B722GJFskhoHiH7I0dBGkn0tcKgMhFBkmQoBk7metVuJcGtX7bWrijIzKzBfDmKsGGaN9VE9aXqGZ9jiWIHDjiLiBr/ctd7tAQJyl1SNTMQD71yC9p8ViLWItpdsv/APA+sG7bQ/Aun57Bh9yuaCTI3gxXp0UxbQEwAJ3gb+tDT6BYOZ7LcIVuF27LwRdsakAj/VSZOplhPzTqddK5LshevX7tizdUk8Nt3w45PeDG1ZHsqyD1Br1ULypAg++hpi6o8u4Z2zxrWb7lrRZcLcu5QFmzeVoClVnKsSMrnNInarPGOO4xVtWr96zbW9hLt3vBZ8Ny4yeDDqCZmDMjUzy0FekhRS5RQ7ZVnlOF7UX8Nh7VsMqr/wALS5ZlAc2KUwQD9qFGo2G9W+K9psaq4i5buKBZsYG7kNpWzm9lFwTuBq23tFel5aIpPd9/v3+COb7dOfqf7rXcKHj/APm1+3m9tdfKuC7SEnH4h48YxGF7tCG+tOi5QxwrjRLZ1JEGddq9ax9hXtsjqGVhBVgCDOkEHep1QAQNhtUaktpUFZ5djjif+J4e9ew1/MMRdS2A1s2/q4tsqhRn+YyXYsB0G0Uywto8Uw74ZD/q3RcXLdGIBIM3L1y5Ia0dwukDbnXqjMBqahsjWASVjygeQPSp0rZWozC7BSMM4+wMRihb/wDGL7RHlOaukqPD2FRQiKFUaBVEADyA2qStkqRAVzfaWO9X+AfzNXSVzXaYfFX+AfzNWet7TTT5OjNNp1NitTFiilpBSg0Agy0tKaKBhSClooGJRFLRQAlFLRQAgpaSaWgQhpaKKAIsRtPTUjqB/gPtUtVMazaAbHQmJGpA16aT+FF++I8fh1EgnSOevMfpWepDc0OM0rFN4EyQco28Jj+Kf8/GrNQMYVh0Bj0I0qcVUfAgmlooqhhXO9ox8Rf4B/M1dFWDx9fiL/CP5mrD/o9hppe43aSlmkrcxYlFBooEOBpYptLNBSYtFJNLQMSiaWigBBS0kUUCClqNrg1123A36x60zxn9keUE/jIpOSjyCt8E9JVW/iCnzFQDpmggDrInpz8qr8Y4guGsveuMcqCSIGuoEL+8SQBruRS3rHyCt2vA7jr3ha/+OqNcJWFuEqpgy0kbaA1x3aDjvFsNaa9ctYEWwVBAa67kswUBRIk612mDu97bt3VbR1V16Qy5h57GuI49xiziOJ2cLeuJbtYYi64uPl7zEEfDtrPzRIPnJFZzk3L0lxtJnZcMuM1qyb4yXciZ1AOUOQJGu4DedadV7qsTIgjeDpJ9f7U4Zjv4R95/pVrVTVtkqDTolmm2rgYSKhbCiD1M68yfMiiy8E5tGMabDSYAPPc86cZqXANNPJZrF42vjH8I/M1tTWLxi4pcaj5R+ZqNZXEuHJs0lOpK1MxtFLSUEgKWmilFACinTTDSqaB2LRRQTQMKZdfkNzt+p9KVXBEgg+Y1qlauGWImCfmyHUchEgwB0H60SwrFfRKloE+Syp6sTDGfz9+VZvaPjIwmFvXtwghAZOZ2OVRO5GYjX1q+Wk6gE+6k+WVhr99cx22cXcRw7DfZuYguw20sJmg+zGsZu4pUVBU20Z+C7FYh7aXruPxaYq5DEK/w0LDNl7vbQaQCBPQVP/yXi7xS3jcb32HRg3dpbVDcjYMQBp6z7HWu4u8j0I/Hw/rWLjHvDEXcguFWw9tbRgm2t4NektrC6G3J9OlYuTrk1UeUzYsLl8EbDSNso0H3bVQ4/wBn8Pi7bW79tWzD5oGdTyKtuDXP4e1fDK6LiQifVe8W47M7OHJv5QWJYZSkxo0aTRiMPiirn46hy5WMzFUbFygZFuK0d2BKqQwUwNdKHTeWOOEVuzXGbuBvDh+PaQdMLiT8t1NAEc8nGg156fslu+rnTwJcXgls4u2QYO7lriEE5HDt4g0QdZOsGdZqfR/ir0YnD37hunDXe6W4wh2QDwl9dTHP86HnPf8AozrooKzSU6oGRDDr0H9PTpWfxNPENPsj8zWpVXFWwSPT+tTNtrI4JJ4LRoFV2uNmiQOkqTOgnUEedLmfop9yP0Nd7lFOmzly+iY0gFMt3ZkQREdDv0NF0aHWNDr003qiRbdwESpkdRrTpqloCrZT8pGiyR8sAx71ZN4Zc06dRr+VKLtWgeMMkmmsQKi70nZT7kD8pprBm+aAOg1n3gVL1Irsai3wgtISNS2usTETy06U64ttRmaAB9pzsOuZqLrQCegJrmO0eHt4tbaXCGRQt3JmIW60xlOUiY6a6uulc6lKT5N9sUuClxfj4xOMw2HwF0sQ5fEPZPh7pB8hcaGdRodDl613GHSFUHkAPuFc9w60uFFxbNi0BF0xZQIfh5Izln8Xz1YbjTFmVV1mF8DEsoDZyASuaGXcGIZTQ22qEkk9zNm8RBnXy61z3ansyMWiQ5tX7cPavLulwRPqp8M+gqSzxdj8RkGXIDOvgZraMNOhZiDz1Xzh13jgQq117aqVkknKEGZQVclozD21B0prwg5dkXYbjT4rDML4Av2XexeA2LpoTpoJHTnNb7uEUlm8K6knkB+dcT9FuJ744++BC3MU7LvsfEN+cMPvru4qJMpU8mXhuM2GYlLqEFGcwdCtuM7egDJJ8xVnDcStXGKo4Zl3A1jbc+4++sHG9lQ6Wle4YSxfsypdNbzIQ3gYHKMuq7GfKr3BuBtYu3Hzhg5LR8QEEhR8puFPs7hQdd6G7BYHdsOJ3MNg79+0od7aSAdhqAWI5hQS0eVZP0d2rKWZGIS/iL8Yi6Q6lpcD7G6gSBqBqTtoB1d+0GVlYAqwIIOoIIgg1599HnCbdvFcRfDrktpdFlFkkfDnvBJJkExRGnhhLpnotLFMQyJp1QUKKa604UGhqwRWUeMyT5DTYgTHXUVNTmQHcTVXF3e6RnOYoqljALMABJgbtt6/p06um36jGEqwYnaTjb2r+HsYdVfEXnEhvlWwpm47wQRGse+8RV3ifF1tQlwqC3QOYTMAzMFQ5F1jMxAk71i9h8E903OI4gRdxAHdqf8As4YEm2oPmIJPPQ8zWlj7aNez28Slp8nduB3btlV82gJ8LglhJBHiMjapjqNYKcFLJbXjNkxD7i8ZKsBGHfJeMkaZW08+VUb3aHCZLdwtK3Ue4GFq4fhoVDs8J4FUuoJeInWs3E9mMMNO9S2zfWUdvArXFxF5LroTO4Hh6w80YvspYLZHvkFhie7VmGdXxD23ZxrLkXLbMBEeMjlUKk8WW1fJsXeJWEtm4uwuG18O25JuB8hQIiy3iEaDzqexxq0zi2C2YgaG3cAUspcK7FYR4BOViDWNe4CrJctG/bKfWO+yvbBy3Hvd7lfx6gloAgbik/4IiYlXF9FuKFPd20S27hLeQJo0m0ZJykGDGulPEsOyX6cpHVE1kW+GhcS+KEjNbVCrwFAQkhxoSDBO/wB1aYtDnJ9SY9Y2pb9sMpU7MCD6ER+tQmkOm+SA45QhclQJiW0AYkAA5o5mnYfHWdVDpKyTqBsSrHXzUgnyrjfo9sNiMNee5cczir7LEeH7GmYExBIiYAiOtdUnDFK7sPFOhAgjOI228bDWqdUJe4v/AFhIJzKQACYM6ESCY5QK4Htqlu9xDBW74nDsLumoU4iITP5GAB78pruMPgFVCgkg77T8oXkIGgGwrlOOYYPxXA2jqqi7eYdMgbuyf/ctSi0mOXtZ13DcFbs21SzbW2g1CoABrvtzrN4lx027jqETLb7nOzuVnvmYAKAp1AUmTAJgedaihpCyIjeNY2j+9VcRw+y5L3kQlYBc6Sqw65tdQCZgyAdadeBKWPBgYjtZcNp2Fkf6xsCe+1i9ctFs3c5WMWyYTNEwaYe3DZZ+rnxWLd23FwfEvXGyrZEqCJkGSNs0gQRXS2uE2EMrbUEtnGp+eSxYCd5YnTrSLwbDgiLSSpzDnlIDKCNdNLjjT9o0t2KofdmLhO2CvcsoUA7zDrdnvActxrRvizliT8NWOaANuukH0dX0Ftrao6uxa/dDspZLlwiF8IAIKZGB5hhWdwvi9lL7YbF4T6vN4Lhz3T5XAUWrc3dfFlVV00iBXcYfhtq2xdEVWKIhYblE+RT5CaG14AlnKfIn7if0J/GpajxHynTkaem1J8WCw6HCkpVpKRQs0hoorvOYqWHYCMsqNAQRrlMGQdtuRrneKcAe5cxTqoXvkwyqfCGDWrtx3M8iQ6weo1rp7XMdCfuPiH5x7VR4vjmtZcqg5p3n7MMw0592LhHmorjn7ng1gvSsnO/8uXvrC3kYOFfEE57hS4RdGGjMe6YGO5bSBoV1q52g4Fcv3kdCuQCzmzOQQbWI74HJkOceWZdafc4i7BmUopi2R8oJDBGAbNc3h/2VEncVc4Zee4ZzeE2rTiA05nLg6s7CPBy67nct+bC3wc7d7L317x+8slrrW7lwNmQd5axa37YzwcwC95bnKNAmmlaGI4JevXC7iyqu+GuFkuMzqbDZiqfDEhtBmkaM2hrpEtRruep3/t6CkK5TpsTqPOJkeen41KfgbvsQZhpofOYPuI3pl7Fqis1xggQZmLGAFAnNJ5aH7qldgASdANZ6CvOEwlzjNzvLrvb4eHKWra6NfKgk3H8pUenKCCSRp8jeDV+iozYxLLPctir7WZETbJEQP8512Vvdh5/mAfzJrkeE4fH4eycLbW05si33eIueC06F/EndWxKsqaTzOp89XgfFme/iLF7u1uo2dVQsZw7Qtt2JEBjGo/AUPNsDdFcf2XP1niOMxn2LcYW0eoQ5rh9M2oPRquduuNth8Pkta375Fqyo3ztoWH8IM+uUc6u9m+FDC4e3h1+yozsPtO2rkepPsIoisBJ9GwurGOQA/PT8vvpWtA7j/P1pUUAQP9/61X4jbLJCidQSBGonXcgfjQ3nAJYySrYHPXYa8gNhSmwvT35z671k3MHdJY/ZIUZA0FQhUruShnxyNJDAEwJq1w/CFWzMADkRee4LTuTyy8ztuYo3PyG1eDnPpDtQME0k5cbh9455hyiuzrnu3PBrmJwwWwQLtu5bvJm2ZrckKfWaf2T7TJi0IINvEW9L1hvmtvsdOak7H9aXKHWTeqLKRqNRzX+n9KlopJ0DVjbbydjHmCPwNONKKKd5BCUUUV3HKUeJlxl7r5iyAx+xnGYzBiATrHOqN574Y/MwMqIymDlUAxkECSxzE8ojXS7fvE58nzZSBPMqdCN9Ccw/9aqHv5XeRlLAgZWI73MAeSn4cHceGeYPLrYkbaTuOCveuX41Da5EPhWQQTmYRurAGenhjnUhuX4GaVOs5VlR4reUKcsxlLAmNDmMQBUTNehSRdzQSQBEA2NNMpBbPMiQZ6jSpWuOZym6V8YSFOYPCZQwImJz/MI66RUdF9lnB3Lpy5hpIkn5o7qdRlH2+enoNqk4vjFs2muuYVIYn91TLaegNVMGL/eAPOUPcJMLDK2cIo5wsesG3qdaxPpbQnhl8rMqbR06d6oPtBn2ojW5BLKMvE9r8birL/VuG3jbuo627zOJ8QKhygWI1n5o867Dsvws4fB4ey0ZraJmg6Z9219SascIZO6QW9EyIUjbu2WUjyjT2q1cbkNzz6Abn8R99EruhJ2rYr3AN+ewG59BWXjeF3LlwXFvPZAFxWRApNwNbyqWbcFDLCJ1rSt2oMkknz6axt68qlFK0sIavlnm/YfhXeYu/irl69iLeGZrNh7zZiWVQtxxyA0MR+1rqJr0a2kDXfc+p3rz/C4bH8O76zZwoxdh7r3bbpeW2yB2zZXDAyRpyjzMwNrs32r7+62HuWrljEqMxs3o1T9q24UZ19qtrcsMXDs3sXYcklTAyEDf59dRBEctTVc4W8GENID5tyAwhBlgsdI7zcxLA8qs4hmTK0yNZGgHlry267kVUsYa8UUMxJIWXVsu5TYToQA3r7mk00rBSTdCLhcRCrnOir4i0mcr5lMHqV8XQjmKdds3SZAbWIlxCiBOzSDv+0DHLeg2L8ywkyIh/CIcyYzgjMMvXoZ5lrC3QFkOQAgdTcBLsFYEiWjcg6kTHlFSWaGGRwTmadFjkJEzpJ8taw+0vZVb7C/Yc4fFp8t5OYA+W4v21/zUaVdTB3pHiOUshMvqqoVIUGdZ2J55P3q2KT8gjjeHdsWtOLHE7Yw13Zbok4e95q/2PQnmNZMV2CMCJBkETIOhHrVfiHD7d9DbvItxDurCR6+R8xrXKf8AJt/CmeG4prac8Pf+JZ/9TqU9hOm9O0+QO2FBrhuFcaxeExK4biLLcW83wMSihRmMfCZREQSADHMctu5oquBDaZeeB57D1Ogp9QnxN5L+Lf2/XyrtlLarOZK3RWdglxAZjKdfNYGp5fNVxCDqNabctyOhGoI5H/OVMRAwmIOxgwZB1Ejzrkk1JJmsU4toeaYU1n7/AD9aGRhsZ/iH6iP1ppRjuYH7pMn35e1Sv2W38DhcEx+hj79q5PtC1y5cxdjKzo+FUWlyOUa+RiAy51WFJ+ETJH2etdPi5W22TQhSRAnWOkH8j6GszC4xwHzT8y5TlJzeKG1yrPhy8h5czTj8A/k5rheGvJZu27N3Em3at4UWnZClzPLi5bysslQhTSNCPWtAX8Ul59HewuJCyQxuNZTBFiAoSGU3Nc0/MYpMHYxaX7t25dfJdt28qQWyXQNAPBlUGXJAWZVROonX729lUJmzSAQyDwrpB2E7iRPXoa0b+SU6OYGOx0JbZLq3WvK5DMqDubmHvMU7y2LgCJdtgAkZoKAxOu9w7G3mXh+YuS4JvkqASRhmJ7wD5D3mXTTWBVqxfulmJzKxK+EJKnxlW8RWSAFEEEDYxrV7B23MlzDSV8IAlUYqDqJ1gt6N70rjwD382XIrivpHt92cJirX/UWryqiD576P4blpRuxgz6Fq6TjGKtWLZe4+USFBZnKl2MKCFkwTvptJqlwfs+A31jEohxLBSwU5rVtkkA2Q3yaRMc6hUsorJj3O36kADBY8vOtv6vrpJBnNESAfan2vpOwayuIW/hnG9u9YfN6jJm09Yrtaa1tTuAfUA0bvgdHO8O+kHh95gqYlQx0HeK9uT0zOoBPlNdKpkTy5VQ4lwPD4hct6zbuDzUSPRhqPauO4x2fvcNtNiMBiHFu0M74W8c9o2x82XmkCTprpvSw/j798gehA0GqnCMaL9m1eAgXLaOAdxnUNB9Jq5SASmu4AJOgAkk7ADc0+ud7eYW5c4filtkhu7LDLoSqwzJ55grDlvQMyOzgPEMa2Ob/p7Ba1hQZGY7Pdj3I+7mtdzWT2RuW2wWGa0uVDatwvTwiRPMzOtatN+CY8Wc5jO1lq3iBhruewzRluXVi05PJH+UnXnH6Vu2wAIFV+J8OtYi2bV9FuId1YT7jofMa1yfCGucPxdvBXHa7hb4b6s7mXsugk2WPNcvyn2qpTcxRgoncCobikSV35jr/Q+dTVHcuAabnoN/7epqI30OVVkAZAI560UirAAqHG3CqyObIvoGdVJ9gZpNZGuMk9YnafjVvCWmvXDoMoVYk3LniIRR1iDPKJ5U4Y27AIOc7uhWMhCXGKBgN5VRrrz5isfiuBbFYqxdZSBhWusFKyrliqqf4gVnXXTarg6yKSsf2Q4fiHuNjMYzC5cXwYeSFsWyRlBX9uJ89+ZNdfNY3D+I3HKlrZGckHmVhQQPYkg76zoOSNjb4a5CK4WQBDA/8AcIOxnRU9Z+9ytv8AQlS/pr37gVSzEKAJJYgADzJ0HrWLgr2NuhGZbFkFLwdcxustyYsspXwlIgkHrUuNtPfsZbighyEe2QSCjNlz7SCJD9IG/OmW7jJ4FtZVVYXIrrEHKtswNQAJnbUUkkO30S8P4OwZbt+41273S23G1klWzZ1tbBp5/lWvWG+NuoEzQC2XwlWM5jbBWdSpBuHU6abCtHB3HKKTlaQNZiRyOi8xr70ON5sLouRRUaXdgdD0P6HnUlS00NOwWqfaDh/1jDX7IMG5bdAehZSAfvq4DTUuk7DTqTAPpVRi5cCclHk8/wCAdubWDsWsNj0u4e9ZVbR+GWVgvhV1KyYIA5ek16BhsQtxFdGDKwDKw2ZSJBHtWP2wDHB4lQoLGxegCWPyHkFpnY3EKvDsM7MAosISSYAAXxEnkBBqpRa5WQjJPCOgptxQQQdjp7VhcE7Y4PFsyWbylwSMjeBmA+0ob5l9PwrJ4rxq9jbjYXhzQoMX8WPktjmls/afzHt1EOLXI7rJL9Gjd3axGFn/AKbE3ra8/hlsyGfUv91dgay+zvArWDtd3ZHmztq9xv2mPM/gK1DRdghgrmu2fAr1/wCr3sOyi9hrhuItwHJc0AKsRqu3410oWlAqba4Gc12f7XW8Q5w95Dh8UvzYe7ufO221xdDty5RrXRogGwA9BWT2k7N2MYmW8viXVLqaXbTTIKPy1AMbVhcD4tfwmJXA45+8FwH6tijp3oH/AG7v/wBg015+czVc8C+TsmprgRrEc52inGowJbXZQDHmZ19o/Gnpw3OiZy2oMzHl95g/dH51zna7jV6ylhrQAz4mzZcMJbu3JDQNlOgg611MVXxWBt3cveIj5WDLmUHKw2ZTyI610/ij0Y75CLKaalesSw9Y1Pr99SWlMknQkAR0AnfqdTTVOWQ3qCTofKTz/wA9Hm8Oo9BqfuFYSUrqjSLjV2ZHH+IGzdwnxktpcvd2yshZrrMvgVSB4TIOpjl6HaqlxPAG/aa2XuWQcsPabLdWGBlW+zMR6E1a7nkWJHnGvrVLRb5B6q6GzMQuaNiY/Ci7eARmicoOnPTl61YqjduzcKADZgZ1DQEJBEbRcGvrWj0Y1gmM5XkrX+JgQLirrcKRnnRTq+qjYldPOpLt4KqMLfzaeE5SG5SQNozGeUedRDidoqWyEaaghZIcqJ0J0OZfu9KdavW8twrbClTJkKpJkgPprrrBO9Y5Rrh5J3dgN5HQ7x0kH9Ku4econfz39/OsuziM0ggDLkbefDm9P3W/CtaumHBjPEiPEIDodmBU+hH9vxriOB9k3ODTDYhnFmzfuQimBiLIdmUvzILEmOgnpXeOoIggEdDrSOuhHkaHFN2wdmJxjsnhMUiLcsp4QAjIArIBsFI2A6bVpcM4dbw9tbVlAiLsB+JJ3JPMnerFtpA/L8xT642qZuvICiiikMaDRSCo3vgSBBOmk9TH6ihRbdIlySVslrlPpNwOfh91wYuWIv22G6PbOaR7SPeunyt1X/8AJ/rVbiXDhftPauHwOIbL4SR0kk1qtGVk/kXgThuK72zaubZ7aP6ZlDfrUtgAszTt4dPQHXz1ow2BRFVFHhRVVQfFAUACJ8gKsAVtDTUXZlKTlSYUUtFaEiGgKKWigAooooAKifDITJUE6HUTqOYnY1LRQMqrhEk+BfmJHhGhIWY6bVKtlRMKonUwAJPU9fekc5TPI7+R2HsdKa1/oNK5tSD3G0GqEu2QJIG+/pH5f3pLF3LCnbYE/kfPz/wl550G1RsOXL/OtVptxQTjZfFLUGEaVHuPuJH6VPW5knghTRiDzMjoRpt9361NTbiyIpiMRGb0nlP6Vhq6faNISrDJaDRQa5zUrpLDov3E/wBB+PpUotjTQababUts6ClruUVHCObnLFptKaSmDCiiigkQUtFFABRRRQMKKKKBAKKKKBjLyZgRtNVQpmDv5fnpV2ocRbkSNx+I5ik1aHF0yADWrWQRFU+X+9SX8aiIz3GVVUSzMYAA5muednQiazoSPcfkfx/Op64jg+NxOPxC4hCbODtFu7VhDYlipUsw5Jr/ALnbtLVyfI8wdxW0JWjDhj6CKWkqxkU5f4evT+1SmiojaI+UiOhEx5DXasZ6V5Q1Kh1k+Eegp9R4f5V9B+VPrdkLgIpCKWkpAwooooJCiiigAooooGFFFFABRRRQAUUUUAV71rmvuP1HnXHrwm7j704tGtYW23gw7aPecaZ7kfYHID+57imXVkeY1HrUyjuGpUIlsKAAAAAAANAANgByFK1sHcA+oplt55QehipRXI04s3TUkQi2M0AARBkaTqdPParNRuoPr1G4pvfRo2nnyP8ASujTmmq7MpR2uyekoorUCLC/In8K/kKkFQYE/DT+Bf5RU9N8krgDSUUUhMKKKSgQtFFFABRRRQMUUlFFABRRRQAUUUUAFFFKaAIL6AAtsQJnrHXqKkWnVCVykQdNo0gTtHv+dZ6kNysqEqZNTDcEx7eU7xRdeB7gD1JinLbERv8AqevrNZaenuVmk506RGfDqNuY6DmR09KmBqIiCOh666+v30YbYxsCQvp/SZraNrDM3XQ3h/8ApW/4E/lFTE1l3LV5sKgsXFt3MlqHZM4AAUtKzrIke9R3cHiiXjEIAbqMg7kHLZHz2jJ1J/a9fa28k9GxSExWKuAxWYE4pcovO5UWF8VgjwWZnQj9rc1c4bh7iWQt+6LrjNmuBAkgkx4RoIED2pWBNheIWrmtu4rj91geQPLyIPoala8BOo8O/lpOvtWHZ4KuUP30nu7aq4WFC2xNp8pJBIJzefpStwZGjLdMKHQmMx8VpbZ1JifCCTEk8xrTsDezUjOACSQANSTyFYV7gaeIu4hm5rHibvVUkk+Jwb4g6fInSpuL8ORzne5AKrb1WdWzoAuumY3ACIOaFFLIGoL6wDIgxBnfMQFj1JA9xUmYVk4nhFq6bZhCqoqgZAwZFuW7gAOwX4cRtr5UzAcMW0znvCx7tUMzIGRFBPiII+HI00zNrqaLA17d1WjKQZAYQZlTsfQ05mA1PL8qwLPZtVRUNxmCgAZhJMJeUFjOrDvZn9xfWq68DNw3CzoUYyuhfOCb+twGA0C6sdDbXfKKGwOnDTtRNYI4IjMQbgaSxK5ZJ0f5zPiym4MuggADzp9/D2kQ2jcRZdCFZfDIyeErIzBiBOu7+epbA2UuqSQCCViR0JEgHppT6x+D9xaWEuK2fK2bmwS1bSZG+igz+9WurSARsdR6UwFoopDQIWo7/wAp9Cfu1p81Dec7ADUHedhHIetAErAEQdqbaYglTrEa84M7+elMUEQoOw1J3/3qVLcSZJJjeOXp6msdKLWejSbscygiDtSqsbUlLFbElThrfBtf+NP5RVgmqXCm+Ba/8dv+QVcmgkdTHSQR1BH30pNIGoaAx7vZ4Mqq75gEFv5BOVQQI3gnMc37QAGkUmI7OIyMs5S3zFUAn5Y210y6a6T7HZJpZpUBSs8MVUygnW4LhaBJYXA4nr8oHpVfEcBR7pusxM5fDlEeF7Ta9f8AS6T4m1Okas0GnQGHhuzFtSNcwC21gjSLZtEDLOWPgry3LdavYrhCXHLkkMYEgCYCsuWd48Ux1Aq9QTSoDMs8FC22t5tGuC5qogFWRgCD8wlNZPMxAiKn/KiQRnOqIm3JRbEQDAHwliIgk61vKaWikMycPwC2pBnUMGByjNOa2za9T3cE9DTsbwQXHzFo8eaAOcWtjyPwV67nTatQ0k06VCMez2eVMuVgCu0IBlACgKsHwqcgzAfNLbTWthbIRFQbKqqPQCKdNAoQ2PmmmlcU2gBarCdYBzE6kjlPXYwNqtRTGpNJ8gOtoB/U6n76fSINKUimMSlBpDRFAH//2Q==">
            <a:extLst>
              <a:ext uri="{FF2B5EF4-FFF2-40B4-BE49-F238E27FC236}">
                <a16:creationId xmlns:a16="http://schemas.microsoft.com/office/drawing/2014/main" id="{A858704E-C7A1-415A-9703-490A5812C7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27" name="AutoShape 8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60E38C82-B707-434E-9427-59274AA77B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28" name="AutoShape 10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E5305248-3EAD-445F-BF67-C6F28FD601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29" name="AutoShape 12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5D37DD88-D644-433F-AF15-1B5939054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33" name="AutoShape 4" descr="Image result for new zealand and australia">
            <a:extLst>
              <a:ext uri="{FF2B5EF4-FFF2-40B4-BE49-F238E27FC236}">
                <a16:creationId xmlns:a16="http://schemas.microsoft.com/office/drawing/2014/main" id="{6FA116C7-0427-4229-965A-6D6454BF9B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Image result for port of buenos aires">
            <a:extLst>
              <a:ext uri="{FF2B5EF4-FFF2-40B4-BE49-F238E27FC236}">
                <a16:creationId xmlns:a16="http://schemas.microsoft.com/office/drawing/2014/main" id="{5CED46D8-14FA-4E4A-A054-84B22FDC4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/>
          <a:stretch/>
        </p:blipFill>
        <p:spPr bwMode="auto">
          <a:xfrm>
            <a:off x="393308" y="352931"/>
            <a:ext cx="55594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ap buenos aires argentina">
            <a:extLst>
              <a:ext uri="{FF2B5EF4-FFF2-40B4-BE49-F238E27FC236}">
                <a16:creationId xmlns:a16="http://schemas.microsoft.com/office/drawing/2014/main" id="{065FA66F-E443-45F8-9088-CDCE54B4F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r="4049" b="3"/>
          <a:stretch/>
        </p:blipFill>
        <p:spPr bwMode="auto">
          <a:xfrm>
            <a:off x="6251736" y="357013"/>
            <a:ext cx="554695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Content Placeholder 2">
            <a:extLst>
              <a:ext uri="{FF2B5EF4-FFF2-40B4-BE49-F238E27FC236}">
                <a16:creationId xmlns:a16="http://schemas.microsoft.com/office/drawing/2014/main" id="{758115DB-E5DD-4A35-8E03-5ABF3B84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65" y="4615840"/>
            <a:ext cx="6925025" cy="152674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Imperialism was not just in Asia, the British constructed to port of Buenos Aires, Argentina.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INDUSTRIALIZED STATES HAD DISTINCT ECONOMIC ADVANTAGE!</a:t>
            </a:r>
          </a:p>
        </p:txBody>
      </p:sp>
      <p:sp>
        <p:nvSpPr>
          <p:cNvPr id="25602" name="AutoShape 2" descr="data:image/jpeg;base64,/9j/4AAQSkZJRgABAQAAAQABAAD/2wCEAAkGBxQTEhQUEhQUFRUXFxQXGBUUFBgXFhUUFhQXFhYXFxYYHCggGBolHBUWIjEiJSkrLi4uGB8zODMtNygtLi0BCgoKDg0OGxAQGzQkICUsLCwyLCwsLCwsLCwsLTQsLCwsLCwsLCwsLCwsLC8sLCwsLCwsLCwsLCwsLCwsLCwsLP/AABEIAQsAvAMBIgACEQEDEQH/xAAbAAABBQEBAAAAAAAAAAAAAAAAAQIDBAUGB//EAEEQAAIBAgQDBgIHBwIGAwEAAAECEQADBBIhMQVBUQYTImFxgSMyBxRCkaGxwVJicrLR4fAz8RUWNENzgiRjklP/xAAYAQADAQEAAAAAAAAAAAAAAAAAAQIDBP/EACYRAAICAQQBBAMBAQAAAAAAAAABAhEhAxIxQVEiMmHwE3GBsQT/2gAMAwEAAhEDEQA/ANj6WbLLgnxFq7ft3LfdqvdXnRSGuqDmVSAxgnU1S4v3+ExllMK7OBhMTdK4m9duKzKQ0nWS2kDpNegYzCpdUpcRXQxKuoZTBkSDpvTLuEtswZkRmClQxUEhG+ZQTrlPMbU89GG488x/b/ExbNqzbAOFtYl85EEu2UoHa4gRRB8UNqRpXWdp8Kt/BuzG4pW091e7uuhVxaYiTbIzAdNRWm/CrDBAbNoi38gNtT3f8Gnh9qsuoIIIkHQg7EHcGd6eWJM814ZjruEwGAu2PiXsXdsWrhxFy7cWWFyCJbwajUgexq1f7YYxcYbBSzFu7hrT6qmc3VBdka5eDDUnKoRpjUzXeDCpCrkTKpBUZRCkbFRyPpSnDIWDFFzDQMVGYDybei2FnAYLtliL2MWxbNrJdbGIjG3BRrCyhK98XbUEHMqTy5xU4H2uxNrA4bFX7iXk764mJ8B722GJFskhoHiH7I0dBGkn0tcKgMhFBkmQoBk7metVuJcGtX7bWrijIzKzBfDmKsGGaN9VE9aXqGZ9jiWIHDjiLiBr/ctd7tAQJyl1SNTMQD71yC9p8ViLWItpdsv/APA+sG7bQ/Aun57Bh9yuaCTI3gxXp0UxbQEwAJ3gb+tDT6BYOZ7LcIVuF27LwRdsakAj/VSZOplhPzTqddK5LshevX7tizdUk8Nt3w45PeDG1ZHsqyD1Br1ULypAg++hpi6o8u4Z2zxrWb7lrRZcLcu5QFmzeVoClVnKsSMrnNInarPGOO4xVtWr96zbW9hLt3vBZ8Ny4yeDDqCZmDMjUzy0FekhRS5RQ7ZVnlOF7UX8Nh7VsMqr/wALS5ZlAc2KUwQD9qFGo2G9W+K9psaq4i5buKBZsYG7kNpWzm9lFwTuBq23tFel5aIpPd9/v3+COb7dOfqf7rXcKHj/APm1+3m9tdfKuC7SEnH4h48YxGF7tCG+tOi5QxwrjRLZ1JEGddq9ax9hXtsjqGVhBVgCDOkEHep1QAQNhtUaktpUFZ5djjif+J4e9ew1/MMRdS2A1s2/q4tsqhRn+YyXYsB0G0Uywto8Uw74ZD/q3RcXLdGIBIM3L1y5Ia0dwukDbnXqjMBqahsjWASVjygeQPSp0rZWozC7BSMM4+wMRihb/wDGL7RHlOaukqPD2FRQiKFUaBVEADyA2qStkqRAVzfaWO9X+AfzNXSVzXaYfFX+AfzNWet7TTT5OjNNp1NitTFiilpBSg0Agy0tKaKBhSClooGJRFLRQAlFLRQAgpaSaWgQhpaKKAIsRtPTUjqB/gPtUtVMazaAbHQmJGpA16aT+FF++I8fh1EgnSOevMfpWepDc0OM0rFN4EyQco28Jj+Kf8/GrNQMYVh0Bj0I0qcVUfAgmlooqhhXO9ox8Rf4B/M1dFWDx9fiL/CP5mrD/o9hppe43aSlmkrcxYlFBooEOBpYptLNBSYtFJNLQMSiaWigBBS0kUUCClqNrg1123A36x60zxn9keUE/jIpOSjyCt8E9JVW/iCnzFQDpmggDrInpz8qr8Y4guGsveuMcqCSIGuoEL+8SQBruRS3rHyCt2vA7jr3ha/+OqNcJWFuEqpgy0kbaA1x3aDjvFsNaa9ctYEWwVBAa67kswUBRIk612mDu97bt3VbR1V16Qy5h57GuI49xiziOJ2cLeuJbtYYi64uPl7zEEfDtrPzRIPnJFZzk3L0lxtJnZcMuM1qyb4yXciZ1AOUOQJGu4DedadV7qsTIgjeDpJ9f7U4Zjv4R95/pVrVTVtkqDTolmm2rgYSKhbCiD1M68yfMiiy8E5tGMabDSYAPPc86cZqXANNPJZrF42vjH8I/M1tTWLxi4pcaj5R+ZqNZXEuHJs0lOpK1MxtFLSUEgKWmilFACinTTDSqaB2LRRQTQMKZdfkNzt+p9KVXBEgg+Y1qlauGWImCfmyHUchEgwB0H60SwrFfRKloE+Syp6sTDGfz9+VZvaPjIwmFvXtwghAZOZ2OVRO5GYjX1q+Wk6gE+6k+WVhr99cx22cXcRw7DfZuYguw20sJmg+zGsZu4pUVBU20Z+C7FYh7aXruPxaYq5DEK/w0LDNl7vbQaQCBPQVP/yXi7xS3jcb32HRg3dpbVDcjYMQBp6z7HWu4u8j0I/Hw/rWLjHvDEXcguFWw9tbRgm2t4NektrC6G3J9OlYuTrk1UeUzYsLl8EbDSNso0H3bVQ4/wBn8Pi7bW79tWzD5oGdTyKtuDXP4e1fDK6LiQifVe8W47M7OHJv5QWJYZSkxo0aTRiMPiirn46hy5WMzFUbFygZFuK0d2BKqQwUwNdKHTeWOOEVuzXGbuBvDh+PaQdMLiT8t1NAEc8nGg156fslu+rnTwJcXgls4u2QYO7lriEE5HDt4g0QdZOsGdZqfR/ir0YnD37hunDXe6W4wh2QDwl9dTHP86HnPf8AozrooKzSU6oGRDDr0H9PTpWfxNPENPsj8zWpVXFWwSPT+tTNtrI4JJ4LRoFV2uNmiQOkqTOgnUEedLmfop9yP0Nd7lFOmzly+iY0gFMt3ZkQREdDv0NF0aHWNDr003qiRbdwESpkdRrTpqloCrZT8pGiyR8sAx71ZN4Zc06dRr+VKLtWgeMMkmmsQKi70nZT7kD8pprBm+aAOg1n3gVL1Irsai3wgtISNS2usTETy06U64ttRmaAB9pzsOuZqLrQCegJrmO0eHt4tbaXCGRQt3JmIW60xlOUiY6a6uulc6lKT5N9sUuClxfj4xOMw2HwF0sQ5fEPZPh7pB8hcaGdRodDl613GHSFUHkAPuFc9w60uFFxbNi0BF0xZQIfh5Izln8Xz1YbjTFmVV1mF8DEsoDZyASuaGXcGIZTQ22qEkk9zNm8RBnXy61z3ansyMWiQ5tX7cPavLulwRPqp8M+gqSzxdj8RkGXIDOvgZraMNOhZiDz1Xzh13jgQq117aqVkknKEGZQVclozD21B0prwg5dkXYbjT4rDML4Av2XexeA2LpoTpoJHTnNb7uEUlm8K6knkB+dcT9FuJ744++BC3MU7LvsfEN+cMPvru4qJMpU8mXhuM2GYlLqEFGcwdCtuM7egDJJ8xVnDcStXGKo4Zl3A1jbc+4++sHG9lQ6Wle4YSxfsypdNbzIQ3gYHKMuq7GfKr3BuBtYu3Hzhg5LR8QEEhR8puFPs7hQdd6G7BYHdsOJ3MNg79+0od7aSAdhqAWI5hQS0eVZP0d2rKWZGIS/iL8Yi6Q6lpcD7G6gSBqBqTtoB1d+0GVlYAqwIIOoIIgg1599HnCbdvFcRfDrktpdFlFkkfDnvBJJkExRGnhhLpnotLFMQyJp1QUKKa604UGhqwRWUeMyT5DTYgTHXUVNTmQHcTVXF3e6RnOYoqljALMABJgbtt6/p06um36jGEqwYnaTjb2r+HsYdVfEXnEhvlWwpm47wQRGse+8RV3ifF1tQlwqC3QOYTMAzMFQ5F1jMxAk71i9h8E903OI4gRdxAHdqf8As4YEm2oPmIJPPQ8zWlj7aNez28Slp8nduB3btlV82gJ8LglhJBHiMjapjqNYKcFLJbXjNkxD7i8ZKsBGHfJeMkaZW08+VUb3aHCZLdwtK3Ue4GFq4fhoVDs8J4FUuoJeInWs3E9mMMNO9S2zfWUdvArXFxF5LroTO4Hh6w80YvspYLZHvkFhie7VmGdXxD23ZxrLkXLbMBEeMjlUKk8WW1fJsXeJWEtm4uwuG18O25JuB8hQIiy3iEaDzqexxq0zi2C2YgaG3cAUspcK7FYR4BOViDWNe4CrJctG/bKfWO+yvbBy3Hvd7lfx6gloAgbik/4IiYlXF9FuKFPd20S27hLeQJo0m0ZJykGDGulPEsOyX6cpHVE1kW+GhcS+KEjNbVCrwFAQkhxoSDBO/wB1aYtDnJ9SY9Y2pb9sMpU7MCD6ER+tQmkOm+SA45QhclQJiW0AYkAA5o5mnYfHWdVDpKyTqBsSrHXzUgnyrjfo9sNiMNee5cczir7LEeH7GmYExBIiYAiOtdUnDFK7sPFOhAgjOI228bDWqdUJe4v/AFhIJzKQACYM6ESCY5QK4Htqlu9xDBW74nDsLumoU4iITP5GAB78pruMPgFVCgkg77T8oXkIGgGwrlOOYYPxXA2jqqi7eYdMgbuyf/ctSi0mOXtZ13DcFbs21SzbW2g1CoABrvtzrN4lx027jqETLb7nOzuVnvmYAKAp1AUmTAJgedaihpCyIjeNY2j+9VcRw+y5L3kQlYBc6Sqw65tdQCZgyAdadeBKWPBgYjtZcNp2Fkf6xsCe+1i9ctFs3c5WMWyYTNEwaYe3DZZ+rnxWLd23FwfEvXGyrZEqCJkGSNs0gQRXS2uE2EMrbUEtnGp+eSxYCd5YnTrSLwbDgiLSSpzDnlIDKCNdNLjjT9o0t2KofdmLhO2CvcsoUA7zDrdnvActxrRvizliT8NWOaANuukH0dX0Ftrao6uxa/dDspZLlwiF8IAIKZGB5hhWdwvi9lL7YbF4T6vN4Lhz3T5XAUWrc3dfFlVV00iBXcYfhtq2xdEVWKIhYblE+RT5CaG14AlnKfIn7if0J/GpajxHynTkaem1J8WCw6HCkpVpKRQs0hoorvOYqWHYCMsqNAQRrlMGQdtuRrneKcAe5cxTqoXvkwyqfCGDWrtx3M8iQ6weo1rp7XMdCfuPiH5x7VR4vjmtZcqg5p3n7MMw0592LhHmorjn7ng1gvSsnO/8uXvrC3kYOFfEE57hS4RdGGjMe6YGO5bSBoV1q52g4Fcv3kdCuQCzmzOQQbWI74HJkOceWZdafc4i7BmUopi2R8oJDBGAbNc3h/2VEncVc4Zee4ZzeE2rTiA05nLg6s7CPBy67nct+bC3wc7d7L317x+8slrrW7lwNmQd5axa37YzwcwC95bnKNAmmlaGI4JevXC7iyqu+GuFkuMzqbDZiqfDEhtBmkaM2hrpEtRruep3/t6CkK5TpsTqPOJkeen41KfgbvsQZhpofOYPuI3pl7Fqis1xggQZmLGAFAnNJ5aH7qldgASdANZ6CvOEwlzjNzvLrvb4eHKWra6NfKgk3H8pUenKCCSRp8jeDV+iozYxLLPctir7WZETbJEQP8512Vvdh5/mAfzJrkeE4fH4eycLbW05si33eIueC06F/EndWxKsqaTzOp89XgfFme/iLF7u1uo2dVQsZw7Qtt2JEBjGo/AUPNsDdFcf2XP1niOMxn2LcYW0eoQ5rh9M2oPRquduuNth8Pkta375Fqyo3ztoWH8IM+uUc6u9m+FDC4e3h1+yozsPtO2rkepPsIoisBJ9GwurGOQA/PT8vvpWtA7j/P1pUUAQP9/61X4jbLJCidQSBGonXcgfjQ3nAJYySrYHPXYa8gNhSmwvT35z671k3MHdJY/ZIUZA0FQhUruShnxyNJDAEwJq1w/CFWzMADkRee4LTuTyy8ztuYo3PyG1eDnPpDtQME0k5cbh9455hyiuzrnu3PBrmJwwWwQLtu5bvJm2ZrckKfWaf2T7TJi0IINvEW9L1hvmtvsdOak7H9aXKHWTeqLKRqNRzX+n9KlopJ0DVjbbydjHmCPwNONKKKd5BCUUUV3HKUeJlxl7r5iyAx+xnGYzBiATrHOqN574Y/MwMqIymDlUAxkECSxzE8ojXS7fvE58nzZSBPMqdCN9Ccw/9aqHv5XeRlLAgZWI73MAeSn4cHceGeYPLrYkbaTuOCveuX41Da5EPhWQQTmYRurAGenhjnUhuX4GaVOs5VlR4reUKcsxlLAmNDmMQBUTNehSRdzQSQBEA2NNMpBbPMiQZ6jSpWuOZym6V8YSFOYPCZQwImJz/MI66RUdF9lnB3Lpy5hpIkn5o7qdRlH2+enoNqk4vjFs2muuYVIYn91TLaegNVMGL/eAPOUPcJMLDK2cIo5wsesG3qdaxPpbQnhl8rMqbR06d6oPtBn2ojW5BLKMvE9r8birL/VuG3jbuo627zOJ8QKhygWI1n5o867Dsvws4fB4ey0ZraJmg6Z9219SascIZO6QW9EyIUjbu2WUjyjT2q1cbkNzz6Abn8R99EruhJ2rYr3AN+ewG59BWXjeF3LlwXFvPZAFxWRApNwNbyqWbcFDLCJ1rSt2oMkknz6axt68qlFK0sIavlnm/YfhXeYu/irl69iLeGZrNh7zZiWVQtxxyA0MR+1rqJr0a2kDXfc+p3rz/C4bH8O76zZwoxdh7r3bbpeW2yB2zZXDAyRpyjzMwNrs32r7+62HuWrljEqMxs3o1T9q24UZ19qtrcsMXDs3sXYcklTAyEDf59dRBEctTVc4W8GENID5tyAwhBlgsdI7zcxLA8qs4hmTK0yNZGgHlry267kVUsYa8UUMxJIWXVsu5TYToQA3r7mk00rBSTdCLhcRCrnOir4i0mcr5lMHqV8XQjmKdds3SZAbWIlxCiBOzSDv+0DHLeg2L8ywkyIh/CIcyYzgjMMvXoZ5lrC3QFkOQAgdTcBLsFYEiWjcg6kTHlFSWaGGRwTmadFjkJEzpJ8taw+0vZVb7C/Yc4fFp8t5OYA+W4v21/zUaVdTB3pHiOUshMvqqoVIUGdZ2J55P3q2KT8gjjeHdsWtOLHE7Yw13Zbok4e95q/2PQnmNZMV2CMCJBkETIOhHrVfiHD7d9DbvItxDurCR6+R8xrXKf8AJt/CmeG4prac8Pf+JZ/9TqU9hOm9O0+QO2FBrhuFcaxeExK4biLLcW83wMSihRmMfCZREQSADHMctu5oquBDaZeeB57D1Ogp9QnxN5L+Lf2/XyrtlLarOZK3RWdglxAZjKdfNYGp5fNVxCDqNabctyOhGoI5H/OVMRAwmIOxgwZB1Ejzrkk1JJmsU4toeaYU1n7/AD9aGRhsZ/iH6iP1ppRjuYH7pMn35e1Sv2W38DhcEx+hj79q5PtC1y5cxdjKzo+FUWlyOUa+RiAy51WFJ+ETJH2etdPi5W22TQhSRAnWOkH8j6GszC4xwHzT8y5TlJzeKG1yrPhy8h5czTj8A/k5rheGvJZu27N3Em3at4UWnZClzPLi5bysslQhTSNCPWtAX8Ul59HewuJCyQxuNZTBFiAoSGU3Nc0/MYpMHYxaX7t25dfJdt28qQWyXQNAPBlUGXJAWZVROonX729lUJmzSAQyDwrpB2E7iRPXoa0b+SU6OYGOx0JbZLq3WvK5DMqDubmHvMU7y2LgCJdtgAkZoKAxOu9w7G3mXh+YuS4JvkqASRhmJ7wD5D3mXTTWBVqxfulmJzKxK+EJKnxlW8RWSAFEEEDYxrV7B23MlzDSV8IAlUYqDqJ1gt6N70rjwD382XIrivpHt92cJirX/UWryqiD576P4blpRuxgz6Fq6TjGKtWLZe4+USFBZnKl2MKCFkwTvptJqlwfs+A31jEohxLBSwU5rVtkkA2Q3yaRMc6hUsorJj3O36kADBY8vOtv6vrpJBnNESAfan2vpOwayuIW/hnG9u9YfN6jJm09Yrtaa1tTuAfUA0bvgdHO8O+kHh95gqYlQx0HeK9uT0zOoBPlNdKpkTy5VQ4lwPD4hct6zbuDzUSPRhqPauO4x2fvcNtNiMBiHFu0M74W8c9o2x82XmkCTprpvSw/j798gehA0GqnCMaL9m1eAgXLaOAdxnUNB9Jq5SASmu4AJOgAkk7ADc0+ud7eYW5c4filtkhu7LDLoSqwzJ55grDlvQMyOzgPEMa2Ob/p7Ba1hQZGY7Pdj3I+7mtdzWT2RuW2wWGa0uVDatwvTwiRPMzOtatN+CY8Wc5jO1lq3iBhruewzRluXVi05PJH+UnXnH6Vu2wAIFV+J8OtYi2bV9FuId1YT7jofMa1yfCGucPxdvBXHa7hb4b6s7mXsugk2WPNcvyn2qpTcxRgoncCobikSV35jr/Q+dTVHcuAabnoN/7epqI30OVVkAZAI560UirAAqHG3CqyObIvoGdVJ9gZpNZGuMk9YnafjVvCWmvXDoMoVYk3LniIRR1iDPKJ5U4Y27AIOc7uhWMhCXGKBgN5VRrrz5isfiuBbFYqxdZSBhWusFKyrliqqf4gVnXXTarg6yKSsf2Q4fiHuNjMYzC5cXwYeSFsWyRlBX9uJ89+ZNdfNY3D+I3HKlrZGckHmVhQQPYkg76zoOSNjb4a5CK4WQBDA/8AcIOxnRU9Z+9ytv8AQlS/pr37gVSzEKAJJYgADzJ0HrWLgr2NuhGZbFkFLwdcxustyYsspXwlIgkHrUuNtPfsZbighyEe2QSCjNlz7SCJD9IG/OmW7jJ4FtZVVYXIrrEHKtswNQAJnbUUkkO30S8P4OwZbt+41273S23G1klWzZ1tbBp5/lWvWG+NuoEzQC2XwlWM5jbBWdSpBuHU6abCtHB3HKKTlaQNZiRyOi8xr70ON5sLouRRUaXdgdD0P6HnUlS00NOwWqfaDh/1jDX7IMG5bdAehZSAfvq4DTUuk7DTqTAPpVRi5cCclHk8/wCAdubWDsWsNj0u4e9ZVbR+GWVgvhV1KyYIA5ek16BhsQtxFdGDKwDKw2ZSJBHtWP2wDHB4lQoLGxegCWPyHkFpnY3EKvDsM7MAosISSYAAXxEnkBBqpRa5WQjJPCOgptxQQQdjp7VhcE7Y4PFsyWbylwSMjeBmA+0ob5l9PwrJ4rxq9jbjYXhzQoMX8WPktjmls/afzHt1EOLXI7rJL9Gjd3axGFn/AKbE3ra8/hlsyGfUv91dgay+zvArWDtd3ZHmztq9xv2mPM/gK1DRdghgrmu2fAr1/wCr3sOyi9hrhuItwHJc0AKsRqu3410oWlAqba4Gc12f7XW8Q5w95Dh8UvzYe7ufO221xdDty5RrXRogGwA9BWT2k7N2MYmW8viXVLqaXbTTIKPy1AMbVhcD4tfwmJXA45+8FwH6tijp3oH/AG7v/wBg015+czVc8C+TsmprgRrEc52inGowJbXZQDHmZ19o/Gnpw3OiZy2oMzHl95g/dH51zna7jV6ylhrQAz4mzZcMJbu3JDQNlOgg611MVXxWBt3cveIj5WDLmUHKw2ZTyI610/ij0Y75CLKaalesSw9Y1Pr99SWlMknQkAR0AnfqdTTVOWQ3qCTofKTz/wA9Hm8Oo9BqfuFYSUrqjSLjV2ZHH+IGzdwnxktpcvd2yshZrrMvgVSB4TIOpjl6HaqlxPAG/aa2XuWQcsPabLdWGBlW+zMR6E1a7nkWJHnGvrVLRb5B6q6GzMQuaNiY/Ci7eARmicoOnPTl61YqjduzcKADZgZ1DQEJBEbRcGvrWj0Y1gmM5XkrX+JgQLirrcKRnnRTq+qjYldPOpLt4KqMLfzaeE5SG5SQNozGeUedRDidoqWyEaaghZIcqJ0J0OZfu9KdavW8twrbClTJkKpJkgPprrrBO9Y5Rrh5J3dgN5HQ7x0kH9Ku4econfz39/OsuziM0ggDLkbefDm9P3W/CtaumHBjPEiPEIDodmBU+hH9vxriOB9k3ODTDYhnFmzfuQimBiLIdmUvzILEmOgnpXeOoIggEdDrSOuhHkaHFN2wdmJxjsnhMUiLcsp4QAjIArIBsFI2A6bVpcM4dbw9tbVlAiLsB+JJ3JPMnerFtpA/L8xT642qZuvICiiikMaDRSCo3vgSBBOmk9TH6ihRbdIlySVslrlPpNwOfh91wYuWIv22G6PbOaR7SPeunyt1X/8AJ/rVbiXDhftPauHwOIbL4SR0kk1qtGVk/kXgThuK72zaubZ7aP6ZlDfrUtgAszTt4dPQHXz1ow2BRFVFHhRVVQfFAUACJ8gKsAVtDTUXZlKTlSYUUtFaEiGgKKWigAooooAKifDITJUE6HUTqOYnY1LRQMqrhEk+BfmJHhGhIWY6bVKtlRMKonUwAJPU9fekc5TPI7+R2HsdKa1/oNK5tSD3G0GqEu2QJIG+/pH5f3pLF3LCnbYE/kfPz/wl550G1RsOXL/OtVptxQTjZfFLUGEaVHuPuJH6VPW5knghTRiDzMjoRpt9361NTbiyIpiMRGb0nlP6Vhq6faNISrDJaDRQa5zUrpLDov3E/wBB+PpUotjTQababUts6ClruUVHCObnLFptKaSmDCiiigkQUtFFABRRRQMKKKKBAKKKKBjLyZgRtNVQpmDv5fnpV2ocRbkSNx+I5ik1aHF0yADWrWQRFU+X+9SX8aiIz3GVVUSzMYAA5muednQiazoSPcfkfx/Op64jg+NxOPxC4hCbODtFu7VhDYlipUsw5Jr/ALnbtLVyfI8wdxW0JWjDhj6CKWkqxkU5f4evT+1SmiojaI+UiOhEx5DXasZ6V5Q1Kh1k+Eegp9R4f5V9B+VPrdkLgIpCKWkpAwooooJCiiigAooooGFFFFABRRRQAUUUUAV71rmvuP1HnXHrwm7j704tGtYW23gw7aPecaZ7kfYHID+57imXVkeY1HrUyjuGpUIlsKAAAAAAANAANgByFK1sHcA+oplt55QehipRXI04s3TUkQi2M0AARBkaTqdPParNRuoPr1G4pvfRo2nnyP8ASujTmmq7MpR2uyekoorUCLC/In8K/kKkFQYE/DT+Bf5RU9N8krgDSUUUhMKKKSgQtFFFABRRRQMUUlFFABRRRQAUUUUAFFFKaAIL6AAtsQJnrHXqKkWnVCVykQdNo0gTtHv+dZ6kNysqEqZNTDcEx7eU7xRdeB7gD1JinLbERv8AqevrNZaenuVmk506RGfDqNuY6DmR09KmBqIiCOh666+v30YbYxsCQvp/SZraNrDM3XQ3h/8ApW/4E/lFTE1l3LV5sKgsXFt3MlqHZM4AAUtKzrIke9R3cHiiXjEIAbqMg7kHLZHz2jJ1J/a9fa28k9GxSExWKuAxWYE4pcovO5UWF8VgjwWZnQj9rc1c4bh7iWQt+6LrjNmuBAkgkx4RoIED2pWBNheIWrmtu4rj91geQPLyIPoala8BOo8O/lpOvtWHZ4KuUP30nu7aq4WFC2xNp8pJBIJzefpStwZGjLdMKHQmMx8VpbZ1JifCCTEk8xrTsDezUjOACSQANSTyFYV7gaeIu4hm5rHibvVUkk+Jwb4g6fInSpuL8ORzne5AKrb1WdWzoAuumY3ACIOaFFLIGoL6wDIgxBnfMQFj1JA9xUmYVk4nhFq6bZhCqoqgZAwZFuW7gAOwX4cRtr5UzAcMW0znvCx7tUMzIGRFBPiII+HI00zNrqaLA17d1WjKQZAYQZlTsfQ05mA1PL8qwLPZtVRUNxmCgAZhJMJeUFjOrDvZn9xfWq68DNw3CzoUYyuhfOCb+twGA0C6sdDbXfKKGwOnDTtRNYI4IjMQbgaSxK5ZJ0f5zPiym4MuggADzp9/D2kQ2jcRZdCFZfDIyeErIzBiBOu7+epbA2UuqSQCCViR0JEgHppT6x+D9xaWEuK2fK2bmwS1bSZG+igz+9WurSARsdR6UwFoopDQIWo7/wAp9Cfu1p81Dec7ADUHedhHIetAErAEQdqbaYglTrEa84M7+elMUEQoOw1J3/3qVLcSZJJjeOXp6msdKLWejSbscygiDtSqsbUlLFbElThrfBtf+NP5RVgmqXCm+Ba/8dv+QVcmgkdTHSQR1BH30pNIGoaAx7vZ4Mqq75gEFv5BOVQQI3gnMc37QAGkUmI7OIyMs5S3zFUAn5Y210y6a6T7HZJpZpUBSs8MVUygnW4LhaBJYXA4nr8oHpVfEcBR7pusxM5fDlEeF7Ta9f8AS6T4m1Okas0GnQGHhuzFtSNcwC21gjSLZtEDLOWPgry3LdavYrhCXHLkkMYEgCYCsuWd48Ux1Aq9QTSoDMs8FC22t5tGuC5qogFWRgCD8wlNZPMxAiKn/KiQRnOqIm3JRbEQDAHwliIgk61vKaWikMycPwC2pBnUMGByjNOa2za9T3cE9DTsbwQXHzFo8eaAOcWtjyPwV67nTatQ0k06VCMez2eVMuVgCu0IBlACgKsHwqcgzAfNLbTWthbIRFQbKqqPQCKdNAoQ2PmmmlcU2gBarCdYBzE6kjlPXYwNqtRTGpNJ8gOtoB/U6n76fSINKUimMSlBpDRFAH//2Q==">
            <a:extLst>
              <a:ext uri="{FF2B5EF4-FFF2-40B4-BE49-F238E27FC236}">
                <a16:creationId xmlns:a16="http://schemas.microsoft.com/office/drawing/2014/main" id="{C81F34B2-7DA3-4290-BAC9-4AC348315D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3" name="AutoShape 8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67C88873-B79C-4411-A868-FA1193B70D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4" name="AutoShape 10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AB259FEE-D4B7-483F-BAF5-983CCD7ADC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5" name="AutoShape 12" descr="data:image/jpeg;base64,/9j/4AAQSkZJRgABAQAAAQABAAD/2wCEAAkGBxQSEhUUEBQUFhUVFhYUFRgUFRQcFRYVFhgYGRYXFhcYHCggGB0lHRcYITEhJSkrLi4uFx8zODMsOCguLisBCgoKDg0OGxAQGzAkICUwLC4yLy8sLCwsLCwsLC0wLC8sLS8sLCwtLCwsLDQsLCwsLCwsLCwsLSwsLCwsLCwsLP/AABEIAQAAxQMBIgACEQEDEQH/xAAcAAABBQEBAQAAAAAAAAAAAAADAQIEBQYABwj/xAA/EAACAQMDAgUCBAMHAgUFAAABAhEAAxIEITEFQQYTIlFhMoEjQnGRFFKhBzNiscHR4YLwFRYkcvFDU2OTov/EABkBAAMBAQEAAAAAAAAAAAAAAAABAgMEBf/EAC0RAAICAgIABQIFBQEAAAAAAAABAhEDIRIxBCJBUfATYXGBscHRM5Gh4fEy/9oADAMBAAIRAxEAPwDW26MpoQoyirOcIpoqmgrRFoKDA08GhA0QGgYQGloYNPmgBadTQaWaAFmoPWtQUtSAxllWVUkLJglvsTUjV6tLSF7hgDsNyTEwo7navNPFnid7zHCLYtgBCjn8XzHVUW5sRAO+3G/vWOeVRpds0hG9+gbpfUiRd8u605W9gPVBcggSOYkRXpAedxwdx+hrzjqvSks3GdGdfTZZMWDJ5jW711schOxRQJP5qtfD3jpL19NNcthCRglzzMg9wduBEwd/fassNwk4yKlFcVxNgTSE0ppprrMRCaYWpxpppAITTCacaYaBCE00mlNIaAOmkJrqcooABcFdT7tdQICKMtAU0UGmIMKcpoQNEU0igoNPFCBoitQMeKcKYDVb1HxBY05/HbETExMkRMAbmMl4HBmlKSirY1FvSF6x11LMoCPM9B3K4gM4BykjeA0D9Ks7N0MJH+dUniDp9q7mrWLbu9oqrsFnuDJ9gDNA8J9Vtpo9Mt1wrYeWWJENcQww2MzEE1gsjWVpvVGvC4Klsl+MdBcv6YiwYdCHj+cCck+4P9KwnVvCbacAN5l63qAS5VfxLWIBAgbLwPV2j359A6l4gt2rZdQWMwARiJPBk8rxxvuKzH/m03bl5GNoFbYTclEkzJi4w7wD329qjM8cpcb3+hWPmlfoZjqOq1F3GxcGJxVYCxsqysmSZxPc/mNXnh7wS9i9a81QST5nIZUxILEjiZYRzvU3qPU7Fq22DC4PNZy3nW2ID3Az/RuAQSqrH0qJ7VYeDvEN7VlU8ssAMTcxILMDzkSBEQTAqOK505MfJqNpGnY0y++CljwAWO4mF3aByYEnb2qPqepW7dxrdwlSoZmYj8NcQpaXG22S/vVBrdLptVeF5g7EJbS1BIAa9kVcAGJxEwf5RPtW+fK4wuJnjhb2aaDAkESJ3iYP6U00a4DsGbIgATtLbcwKDWqejNrY2mmnmmmmIaaaacaSgQlPWmU+2aAB3K6lu11AEFTRlqOKkIaZKCLRFNDBpwoGFU08GhCnrQMKKoOvpfW5kjWBaZVA8wN5lu4Du6Y8yMRWgWqrxHpiQh5JW4LdsLkbtwj0LjECIJyPtWHif6b/AC/U2wvzGb691e1ft2lU3ICsl0orW8/QI8stJI3ymeNprO+EkuPorqWUW75ZbJXSUZpBzV49Lb7bgSCK1HQ+k6nVOf4qbdq0x+pRkDcChbYmCoAI/SABzFasGxo9OUtYqiZFixAQOCs/VAJJYfvXmzly7+3+DsTS0l8ZkdR4Z1d6zYugLbdYbywRjjAxzI24naofWfCzPd869eWyIJQjygAQASQMiSv6yR35qx1fj7RMAmo1ORgj8JLjKB2BKgCeP2NQrfj3pYY42b7jzcwfL+FUkb8GJP7U4/Ultp/mS2loh9S8HG9Bta1XLCSGFsZEBfpg7jfvU/SdA1Sac6c6oQwLB7YGaZ/lGJkrCiD80ul8edPtlAlq+EUd7IJkjE9+IZjA7ke1Gs+KOnH+61AtPguPm2riqLilmSDGwDMP+kRVLklpUF2+yx03SrFi1YWzafWXllcXdWsi48Fr10OZVZA2j7bTUDVdDFvV3Lj3WteaF9KlSf4j3QCQV7gbRPNaXSGxqHuOlxHRJKNaZZUrjCoynuJkfpVb1PpKpeuPcTdgq+ekiCxItG+q/TuILqP1om5Or+fwCo7rGtA/hzau/wBzdXzLhTJEkBFLwwk/V6RPEVc2r4cBhEH2Ujjbg79u9Y3Q6vC9dVFCnzPxURWxe6uRYYsSWI3aQPUD8VrNBdZras6hSRsIj0wMSR2J5j5rp8PPlOTrWvn/AExzR4xSDmkpTSV1nMNNIaWuNMBKVKSlFAhtyupt3mupgQFaioajqaKjUEIkqafQFNFBoKCiiJQVNFU0AgwNUfXrN99RZ8q4tvzF8hbmLF1IOWAVfqDCeSAI34q6U0mr1Pk2nukThBiN2AO4H9P+9q5vFSisbs3w3y0Yzxp4rt6UW0tGbqo0ozZDIkZPcIPKlZAI3yrJL0q51DRNq3vXLt9rzJgzxbthgShx/LJB422Aisx1S9/E65y7ELfvQWUbrbLRAWdyqwI+K9H6LbtaJLiXH/AJQ5FWLvhIBVAZkzPxXNHHwS9zWU7M31L+zhrNoM14FyquMUOGJ+oHuSCOf6VS29C9vlQfaCRW98TePNBqUt27BuzbAXe0wEDnYTWf1PU7DlfIfIxLngDvxHsK6J+xiilyaYIAk+5q36Po87iKQv1Abj3MVGbUJlDOF2y/cA7/ABvV34d1mmS8jXrsIHUkhSV5nsN/tNZaL2em9U8D6Yg3dPOkvKMhcsHASBPrUbEEjf3qm8GeKzqFv29WbYvoVWYGNxIZQQCYMMGJ7eocVp+qdUtajS3DpbqPIAOJ3AJ7g7jb3rwvrWnaxrFKkHBywx3BxIy4/Kf6zRkSvRpGT9T0/rOjNspde0HUsM4TJsFjD1g+n0DEnfdB71f3LmRkTvvvM/eag9G141ljNRiSykqhiHXcsD7MFIjggVMNPw0Em2TnlpIaaSlNJXYcwlIaWkNACGupaQ0wB3DXU166gRVhqMpqMpoimgzJStRgaiqaKhoKRIU0UGgA0VTQMfduhVLGAAJkmB8SewmvN/7S/ExeF07MqgQpBgMAIa4BzizTH/smtH4t1F1mtWbL2rfpN65dv4+TaUHFGbLYnIGAZ335FeU+J1ZbsvqLGpLfU9m7nkf8c8fpxXFmXPKl6L9Tqx+WF+4zpepy1YKCBPmAkCV9IiPY5GfvVv1HWJqtR5Vy4bdi0JvMvJbhUX3JP9SajeGem7Le/M9wpB/lChhPtO9endQ8KaQ6X+Ktadbjk+YykkqWgRkCw4Pz3ouN69Ar3PKPECac3iulS7pkUgfinIgj8xx3Wedqg+Hun3NVqRbTd3DxiIyYD4iJEmandV0eouXSf4QWsmMCzbuGWJ4+ppJmvQ/7NvCl7SXw2qTByty4iSC6wkZMQTBPt+tXYjLeJeiPptPadR+IbatcMfTDlUH9J/U1R+FtL5moVLoyyZQRIyIJjk7LXtHUtALuma2yM4vWZkb4MLjFSfgGDXkmk0t2zeVntzgQBLERiexBG1ZX2i/Sze9XsJoNQvksxts2DI/95p7kAhGb8ysDIPxVB4usfiKArZnNAveSMzHz+HEd5r1DS9K0fULIcoA7omZUtkpBBEseSCIBPufesv426AdS95rWQNhTeUjuytsB3JhSf1FTJUrY496K7wN1AWrqg3Mbd5LgRz9K3QLYRW7BsZIHfet8D2K4kcxup+UPcftXmHS+si26m5bX8VR5hVvw7nuz28GUHv8ASNyfet5oLwLq1vy2tXUIDWz9LJ+R1xEGJ7UvD5KkkPNG4llSU40leicY2uNKaSgBKQ0tIaAIt5oNdTNVzXUySsU0ZajqaMppEBlNGRqAtPWgaJKmiqaBbNFWgoy/j5CqreClsMZ9IZBu2JcHaPUYkESfeK8jdTsrJAZgRioCsC24BUf5ftXtfjDXratKLiuVuZqGtmGRwuQkHZlIDAqdjA71kuk6e0bzqunRtxkqki3/AHZcviJFuPTJWIke4rgyyeOctX6nZjXKKoW0PwbKp67i3EL4LsMl+j0iBjAH796n6rrpt2kVCQuDKQDs0GQSP0MfapOkC+TceBLMHCjICCJVTvPpJcx8VS/+Fm5tbkvnAX/j7Vz4Ml3ZWSJf+HfENrTI+pvJ9I9OR7+4p9rx3aQPqNYMLl1fwUVhni42Lz9Mg8bwBQNd4LOot2kvXBaSWyUf3jleAOyD35O3FUXWdJZtoi6S+tzy8luWriKxd+zq8MDG4AMbcT32eZaSJjB9s9O8L9VstZR0vW2ZgMUa4FIyY5Ied/8AeoPXum6fVWzqbCwUZkvoIyV1MHIDuI/QiDWE8K6uypCavzVCkqQhtizcJaMogRj6RtG8zFbbwxo1t6y49l18i+kXEZgwLr6RBUnf3B+dzSjkp8Wi3C1Zc+ENQlrStuAqSSTHEH/aoPSmuXmusCEGKmSIABJYNP3J/pUjxN0e2mnJtruCsEEwZPsNqIuoNjRocFLEIjg7ZJspI+RIozStNS6QoRpqjyTxBojpb2MurKTjGxxmQdjIHEVuPCTXbjteacWsWg5YQbl3JwjEfz+WBJ5iJ5qLq9Al92vOA7GGYSwByyEAj2xgk/8AFXnh7WK9tlVMcG7TjDSFEkks3pkn5FY+FlylE0z6iy0NJS0leucB1IaWkNAHUlLSGmBB1XNLSarmuoIZTKaOhqKpo6GkSSVNFQ1HQ0dKARIQ0QUFKKKCkR+s9OXU2WtNtMFT/K6mVP8AofgmvLf/AAvU2mvW4d0W4GfBHghNpYhZA4O+37V63cuYqzc4qzfsCaxFn+0FSSl13VUICrbKLcZz9btcYQqgdu523ECuTxV6pHTgdDvC1gpeti8MUOVwm7sxDCS9wk7BVMfP7UPW+ILeke5p9JZe6+dxblzO6hxUkMqFGy2AMtAj3qr1vilL9xnuZXAuKwYAuFRKswEQvwByP2ttJ1C5p7dy9ft7gvduZEKLl26BCgwSQFcHEkd+YaeCMWnbR1OjNdb6x51lyoNkWAsoHY5ljgqBjzAn7LvuZrP9Lck/h2WgwrEXL8HvizJxWs6X/Z3q9Yqu+Fi3c9aByxdlclgxUAlZmYPvWg6T/Z3f00hdTgsFm9MJ7Ayx5iulSjCLS7/P9jJpyeyk8PXrqi9cS6lgohJUl3S4JjGLgIOXyO1Uz9Sezfb+HdlTJW3CqFJUwVXfEfUI4g/atw/gy5HovhyNyrbAz7kcduazn9oXhq7bS2wsQUBF1kbJWAj1Y/l55+KiDjJlO4o3PgnxY+ttmzeZGuAc/QX32jYK0RPY/rvWt6joEu6ZluBhijKB3DARIjmdjXkf9m+uP9zbGeaBnVoGH8O2asjTu25EHkEVrPGfX3QC/aaBfXy2U/8A02jEmOAZJ3HOHxSm+4lJdMBq+lX2Fryw6rakZEKHbKDgMZ9JIHPG571eeHulfw1kITLH1Mfk9h8AbVmtD42ZQqPbCsWIYq5Je0R6ZHA3Ij/2/JFbHRXC1tGbYlVJ/UitfBQS/sZeIk2Frq6ur0DlEpDS0hoA6kNLSGmBB1XNdXavmuoIZQoaOhqOlHSpESEoyGo6GjpQBIQ0VaDboy0DQRTWR6r/AGf2bj+ZZ9BPKsWxjuARO3wQfaRWuFEWhxUuy02ujzLq/g9rFvzLdtVFpg7HPJXAI99x+h9ooXidLLOC90OxNtl32wtkZWtjAHPaePevTtZbytuvup/puP8AKvDtbat+YwJIYOwlRxuVII77AH+k1x5sPmTTN8eT0Z6Br/HLO9tbL+W84plHkuYIKXJ+jfYH3I45qt6z41u3GdLjDyrZClyCd2AJtuSArD6onE7dqy62wXD3bquVxYzJytrsQ07mVWBz23qRp7i27nnksQGGHpDp5e/4ZAPYbDLbY1yfTjFVR07ezdr4r02lVfT5luFVGVsi1szChj3Qq8ZflcAyRVt4Y8WpfW6SUMhj5b7BQeJkSR77n9K8luvbdQnqAk4KMJUAnHY8CGq26XrP4ayUtrazBJLFAzrnPDRs3p7cGraXfqI1f8GlvXXjb/DuuqX7cCVBhS3pOxUsjbcwT3AlvSfDmouW2JuotstKpuZZZXIxOP8AxxVF0HQXPMN4mSdyDJy5gmeYMGvSeig+Sskmd94788VtDHynb6MpzqNFL03wXatkNcORnLFdlJ+e/wC0Vp6WurrjCMejnlJy7GmupTSVYhKSnGkoASkNOpppiIGr5rq7V811BDKC3R1oNujLSEGt0daAlGSkBISjLQUoy0ykEFEFDFEFAxTwf0P+VeXNoVu6c3ACblt7ijf6hJaCO8zz8V6heaFY+yk/0rE9N6XnYuhA05+YCOQdgY9v+axzW6o0geWdWONxgODx8qf9ageaQCASJ5g8/r71qvGHRntrmw+kx/0n4+KzFld+D9p/0qlVATNBpTmA4IPaa9Q6F0dSm8djv/nWQ6brLl5rRuEGBiDEbLtv816t4M6YGebs7AFd9iTWX/p7K/Anafpws6R7rCGZIj2BkSfef9aN05MbSD2UD+gmrvrmk820yf4S23wDAqqscfpWsVTFIfXUsUlaECGkp0V2NAxtJT8abFAhtNNPIpjU0BX6w711M1x3rqDNlNbo6Cg2xUhBUgEQUZRQ0FOuXlQS5gfc8c8UASEFGWotzUqq5TM/SF3LE8cdvntWYu+LLjo3lW2DJcQQAwJGUP6iCrATMiOCO9S5pGkYNmxu31QFnYKo3YmYUHgk9qjp1qzi7ZEBNiWAEn2WT99423rM3tXqWv4WNIrXHcq12802ttxipMKAB2Jg96p+pWVLXv4lrJtMbVu6LS7C4pGLFlMbRE7zJBNZSytdGscaN3repJdtRYYXPM2BXeZMQD7ztSXLb6Ypivpt4o7bRcZwcw0duwn4onhXQS6RiBbxxHEKB6cR8itpe0yuIMYbkiB6ieZpp/UVoFHieY+MtIe49EEQdyQRIJ+1eWazpzWn4MTkrDj9+0V9BeJdCrLDGTK/SOAONveK88u2kNxrc+mdiYMUTtEepnumSuLmCF5kg/VtsD/pXoXgFmvasEzjbViAe20D+prBGyTdKR6VO8cbe1b3wf1FbN6Y+pQgH+RJ+1ZR7Roz0DXa5bIDPwWVD8A9/wDv3qpUAI7QTiCxA3MLOQA78VY39Et0nJjHwazviXqliwVQ3Fm+cESZLBvrYx+X/etJT47Y+NgtH4isXYKFsWRbgZlIAVpjKfp471Z27gYSpBHxXnHmXbvmHTFbl2SLmDwDbWXNtJEMyjiPYxNW3T+u37du2Db9Ui36g8tkDi7bDECPzHkQOaSzNPzdCeP2NmRXVT9P8RW7ji0/ouhQbgJWFYwYHc7GeBVmNVbywzTKA2OQmDsDW6mn0ZuLQSmmnxTTTENpj0SmPTEUvU29QpKb1Y+oUlBDRDtipCCg2qXU6xLQUvwxIHHYEnn9KlukFWR+qdUNllACGYLZPiYMwFEc7c1Ude1j3hhZuujzICZcNIxGMEzt6iQN/tVbqrP8ZqhcYAeScSygcncW95JI9/8AETG4jQdG8Phr3lBF2HmNDXCMGO07EyOYnf3rlnmV1Z0Rx0iP0bw3qXtgeeCVZhs2bMwP05YhVAPOx781N6L04Ww96/8AhlAUXM3MhvOwbbFieFA3rbKdOiG1Zgm2EGKlVBZoHP8AN+Y1H1nQBqEYqwbEmJXLIqN8QSAZ4BnvXJJZL60/Y3VHlvVNLbDDSWXvCy83WvqWxQmSbbdlQEd9t5jmi6PV20I0+lsksoKlnAADKDLEmQYI57/tXo2i8Orp9P5twFrgh8DbRoYxthuCw2g9orOadD5t65bVDp3tzes397gugn1Wgq5FmUKRiBB5rdSa0wpPYXw+zm5ccXCAV9AuGFa9jCqHMFATI3kbD3q10fjoiwXe3i1u1k6MpDF1IDi3/MADlPwaxWk0H/qsNZqS+CllsXFZTiwPksR/LLAkwD32oem624LlrLDy8VYeo3AAwEW8RIJ3E8RH3ukrr7E9m+1vXFeSi55cNbYd9uCNjtWO1ejDnJVaCY9ImGmCpYd5oCa4LqEuXFi3ZdwQ24gZAIZ53M/EGhdO1JuNdXAWgTnCEqScizOZMbqV/X7UcZtpJi8tNtBF6Zk+NsN5oy9J2YhSA2x+SP6+xpW6j5d2yhGLXCqgKDKycSCQIn4mTUjxBov4Xy3tLN8WhN7zUCq4IF4ENAbluN9hUnSXtPfXUE4rdNqVI2U3AzksMeCVZd+dqmMbbt9A6Va7AdT8TXpNm3cZBbuML7GCRbtsAuMGdwZMiDMb71ntX1Yk+VdZ1FozYXJ4xPqDKe/1RtwCNt6Jp+m3ciBibLsAxXa4luT6HDAs2xMY81sNVotJedE/DKTN3zg6gIp2KbArcUSAdtu0VMqiXF2Va9MsWQup05u6lYBPlhkJvMwVvQYDEZc7TwTVwOkCzfW75h81kxCNcPlKNsRjHseASAT96vuj2ba2jpraqEwGDMisCtycSEgTBmf+abo+hY34vZHCCGVWAcHsrfExG+0jg0ualb6BqtFH0/pfmXi98BYJJZSQ8jcOrRvEAj/iofU7eRU2dRcTFw6lguw+oNkkgqd9o+CBW6u27BmFYj0spTEhgWCkr6t8SRPeod3wchlrLgAhvTHpM9hvA3n9/inCM5PzL+wm0lordNq7ltgbyuFZSoMg2zuShTH3B33nYbVO6Z1W3fEoSN2GLAhvSfY7jkfvVnpuji3aGQjYhlJDA/BAENPtFUWtRLdwXLYyUcKWHpdl9MFh+YGATwYHHGkckoOpEuCl0W9Deh6DWC9bDqCJnYggj9QwB+eO9FeuxO9owaM31seofpXU/rH1D70tJmYC1WR/tLvW2t27exu5lhyYA+oEA+2+/tWws15nqLWGou27lw3xZyAdwJkrBUweQAf3qZulZUFbLnwLYe/ehTjztyYcgG48++MCt71a2LN0W7LkLiARmZy+SOCdjWI6Ul7R6e86GWNtyNwMVYbEseSBHJP2pOldTu6nUKVVEjyluEEkkImChvcMXBJ7ZD2ryssHNymnpHXF0kiyvZJqMAVmCfVywB3yKrvvPHsBtxW40/iZLVtohvLUMbawCFLQInaJOw+wrP6u1sLb8n1AxDHbvv7d6yXU9MUug4t+IQZWTK8EQe+0zxv8UsOR5Gk3VBJcbPYLXWbd5LnfE4FQ0EMVBjIbA+qJHzVNpdP5dq5e1SLLFmNsOrIZjGYVQ1zj1GYjaKy/RtYumScf8TBYLMYmIHMSeKmdR8RC9aKkgAhWAAG0/TIPE7j7mnzny3tD1RE63pLB1L37d1Lt1PKGnt3AbyMCSWVmc5ekHgtHaKofEPTtSmHk4rcBa5NkgH8RgxR1OMAQIAY8RvTtNqxmZEbDODsYmQNhGU8/rt7O1GvmfWIlQ2TRiDsDJG4/+TW83LklAiL1cijutd8zBHfJ2Dt5qXhBEu5RVUg8ZT2+aenmXmOF22HUCMWeSoGMBCBK7c1o+nEXHKBiNrozRuCqNiwI5B2+DxvVT4o6oyhFdWdsAEZYt7CACwtgG4fqlvc9t5cZO6qmUkHRtQ9xVIVrdjFpKl2ZX8slSscFgdo2Ox4rtIdPJKreuXTKkANB9BRwciN95nkR3irLwzp7WoFp7LXbdyPxpJ239eKzBWeJ3E7inm+pZ4AUyZYCCSpMT9jz3qJzrRVepF6Z04ImNvFQWti8XcXGEk4M87AAmdp3ir3T9PVlyWXdWIIDDzGIcAkMTAGIYgcGfis71GyrepA5Y8ld+IiR7c8A1c9D1GAHpK77e3AJKzuu+8cRHcSS1x5Xsi90X3hTVeseYAvlyjF+ziQTB+htueOffbY29apJBDSjhN1PJGQbb8pH5qz9lbdwNmFBugq3pVS5IgsSBu3yah29TdtsEbMkgKCdtwJALHZhuRI4jvWsJ827BqkXOq0TWSz21JQAk+rZVgZbSCDuSMfYVZdIeLCksCNyD2AkwJ9qk6eSoyiY3A4/b/SofWHwRSMQFbdTspBBGMcRvP2rZPRJK1S5qQpGQhhwYI4O9YbqxZr2JG0OjDGAynfjkHYj2225q26V1hXvIEncBTxkQsgBttwJn9DPY1M8SWVKhpOYlRiTsDz8H3qM0qixxW0ZnovVFtkWrrzcd8VyZc2MbHsT6cT3jf2q/uCvPej6u2ddb4OR2YEiCp2JMbghtxPIFehtW2FvjTMp1dozXWj6h966pHVrMsPvS1o0YlXrLtxbbGzbNx+FUOqEztIZttua8v0AzvEuYDEnJ9hEDImedl59q3/iHrKae0wyAush8sElcp2MMO/P3j3rzzU2jiAecMWI/QDtztNZZPY0gbnp2pW8o07jfFkYMsZYqhYgzxDgzzufaidA0qaI3rjYu4yKEKZVSNkAJMkkD/uKyHh7JWa8SWK+kM5MEtK+lv5thPwa1ege2ZS7cDXC5ttMiGCzipMTAPIrzM0HG4rp9nVBp7fZT3fFt29dNxf7x0VOItpDScV3A9Ppn2Y1O1GryJLKpgjEOJIIHY1RajRixebAtiIgwIO59Mzx8AT77cx7vXVzG8QXUhRkxIHpIkbAn2rd41OuCItrsl9VuuGDq7KeFxIAJbYjn2n+lN0DbEliW9IO4hQPynsf9CKHdul0EjEMoJGxG4+REfao13qGKHAgsoiGCxz6vTEfYCtY3x4EtK7LjzCw2mPmYP6VW37TAkqCR35Ijacv3/oKg6fqzFjggUyrEkkgRsdu4P8ATepuq1g9XpBj1QZEH9RxB70+MsbC1JE1NQTbKJlbJEAgglpZQN+0iAf07VoemdHshf8A1Eah+AXGIUbyqY7KPf3rA3uoMPUsQpQgDjYj0r71vukdQDoHtMODI9OQyEEHvHxV40k7khu6pFgei/w6m7pr5xHl3GsqobAuVVzbZvUI9IKg1kR1T1KWWSjOQZMlSTIP+dXfWutMqC2GJJKqQsRjI2jueDWWOnFwg2pG5yGx9XuJ47e/HFKTjz+wU+JpdJc2UOIyDTJmN4IafbcH7GrXSzaXJQDBXEHiOxHwdgI7VmrZhQGYHdA675iYmRzO4Ptt8VbL1NvLFtbY2OOXMLPpbHkfPb9Dzg4O+XoVa6L7p3VxtsApdiVmQuQ3BHdeTt7fFW9rrVknB5fcelWbcg+khhG/z3rzzyIvKhZj6l3JX0788SRsDua0wW35oxA8tCUZlMYuf5vfYc0ZGm1xQRTrbNX1DrzegQbVt1cGD6w2wSCOIMyP0p3SNX5hAYhy6D6z6RiIYrPIPMfP61lW6jbuDFSQHPqZgpdGEe23Hf2+am9Ju2ranzhcKqCoLSqY7w67ksQO423PzRGa4tS7HW9dGp0mg8u890OvlhfoVAAGHJBn/ICsz1/xCt2yxBiQrW1XmWByDgckR/WrG74jtqjqFdohYMYkFJDFjyOB96xbadlxIYIuWZAjbEeoHeRTaTdMG66KhtEpuZucVyGShmBOZjhdxLACB716xZMopgD0rsGyA2Gwb8wHvXk3UtTyLZwghg3JVpyBPuRFek+GxGmtjJ3IyDM8gswYhiB2WRtG0V0eHd9mU0dr1kiup+sG9dXSc7MZ4n1AFnAAG40Y/Tki5DJxI7RWDs2LgYFl2b+aQSBMKFb5PI9hWi8d3SjBkulG8vDZSd5MCeBOUHuOYrIrqHVjjqD5aOoDH1xipIMHcew7SfisZJydGkaSs0HW7YWwy2gVAhyMizM7kbDuO36b1S9N6pcN3zLrMSjNcAIibhWMiI9gBQLnXLj53XW2WYBcsDkrTM5KZB/pvVrpOrWzeUNavFmj0LccTxuG5j5g8HtWKxuMWnv5s1bV2BXUm4YkTzBmdjuf3qJq7BzFwsrHIn1bbnIwYBB52j/SrjW9YsreC2z5gUAuTgJTH1Wy2E55d+NvmpOg1/m/h21sC3cMhrlu211EmFVkUjFvbfff9Khco7SKpP1MzqdRKhQxmD2433MfJ4qL/DZLyTtO6kHneRWq63prdnCU0LEr5q4i+jMJMhsLpCMAP6iomot6dbsI1ksgVgoOp+pyckDeYR3H65fBrWMqWkyXEpNOpnGHnaeAD7bgSd+3+dFu691DL6F5Le7r7EnmD2HFbHU9CseQ15Ahe0Fe4POuAK5OwUEy0d/kVnNZ0oXHEYMxVi2L3MVI3IyiNgQxjbcCpWSMn5kVxaWiutXyYVQiFQp/mBaZJYHaTI2+KsOldMuajzMbsMCpIa4VnPYccRiZn4qtICZLaCmChMM7AnKAIgGrXS+G7rElrtpXblc3Der8rMIE79ya00K2EtB7Nq5byQr56j1MC4P/AONp9QIBkj4ijtq08xbdlipZRIc4gt7g9hHvTep9MuWt7li0uF0H0KWkswHqJ2YbHttkahpoy9tbotM1tG8vJWmCx2Gwmdj+1ZOF7Y0/YvX6UwBuTBIgspB5kArPPNLofw7m7ySDMkZBuDwfTt+9SOkpsiW1IDi79VwF0w5UqVxBO0Ce4p3VelnTsWu2wMlF1Wu3R+IpIAIVEgQCCQeKlOVcXspxXaAM+JZh6j2IBxX9Tx9vioiahwSuWWfqYJvl+rfSKtdVpLKWkvmbi3QrfU4AXLDLFRuu5+dqnWNGp0xv4qAQQMLrg+WjRwIx9/v8U0+OyasF0uzdCMFAkeqDuw5/Mf3iPepmlvZ2833YqwUBhG4Pf5ptrquk0uSMA1xrcjy2u3PqyIkg/G5P8wqV0TqemEI9lSYLKfLcd4Iwdich3+/HFYyTdyrZa1qzN2Lt67cFu4zESAxj2JhWH2H2q9/iPrBGQ9gs/BP/AHz9qsOp6lFufSBgAX8tEEqMS3l7zsCDuR3FQOreL7KJeHlsFWVR7ZO7flyBI9J/pWrUptEqkigTRs0gqUVsh6gS2ZjElRuZ5r0DwdfuPp8rrhjkVC4FWQAnZ5MljM9o2rAXOs3LJRghV11AgoAEZcTCspkhuNh7+9a/wbryz3VugBjjiQAFbEbgH35P+XEVrifmsiUaiX+q5rqTVc11dZzM+fm6/dcHzRbuAfzqMqYmttH0lXSZGQIeJ5Pq3/rVXPalIqOCNi1sWkKi2l4AMwLBy6ZRx7rI957VoLXVNUuY0ht3A9vAy2nd1G/902KsnJ2G25rFlto/bamRtSeO/UalRrujWb+ntXluWX3RsFNp2DXGxGRKGdgDE7bzUzw30p9OHumWXCcGs31uZKMgAcCqkEkckEe1ZPT9Xv21xt3biiZ2d/8AeP6dqOfEusIj+Kvxvt5jRvzwah45O/uUpEjVXrl7UB/Ja2oBUKVuABQDszATvx96Bcvg3FxtlMWWBDYtidgxbcDnfnehjr+qHGovf/saif8AmLUY/wB9dyn6vMPEcRxzvNVwYrLDrevsAFLSvuqjlSFXZoBG7wSd2P7U+z1hHS1auW/QsKMFUXCcYyG4EqV2DchmU87VA6/qJnznn7f7UQeI9V/99/8A+f8Aao+lqv3HzDXLtxLlvJi6IylfTBxVsiCvI39/saldZ1PnwA9oIOSGAJPuwPtUC/4hvkLFxx6fVOBBb3Hp2HxUdOpuSTcuNMemEtnf5mPin9OXYKaXoXNvqJW09t75cvctmMiwEEeqeAYEVC6Lr0tF1857alWfdclN5J8oMoPsxGXYmhaTr11IOQLAk+pEKkRwRHvTl6/qNvxJ+MLc88D099qag18/0Jysuej+KV/ije1DmCi2vwgARAgOo33kLzzvVl4t1Nm75ORuRvkoZfpeC0KzSimOJ7niqdvEt+2gGVtGBP5Ea7vvuIjbgTUVvFN/ch5Y75Olox/04x/nQ8Uvw+fgCmi41WqDacJo2uBVRw4Plm2SSCAu8jjeftVn4aLtp3sTiB9JLL9MyBkQJiT+u1ZzpnjjVKfxHDqN4wtjbuNgJ+1aDT+LrpGQvMJEgRbBiONxUSxtL5/A+XuWGm0nk6gItkXMvLAb8QhRMmXH5o4JPpqys9Fdr6eaCGT0u6gkPLFgxJA4UhT3kVnr3jLUyMb4Gw3C2zPsdwd/epH/AJuuPCvdIYBsggAaBAggfrPbk0nilxHzVmt6h002dRabL8IFjdyCqMWAEbnmAN/isVcOnNy9ldVrLkBltwQWyDD6QcY/wkbE1Q9T1zay6ttiQoD5SWJImFILe4x2G2xqt0AKXGtSPS8mTAOxWI7kyNvitFi8tXvv4xc93Rf9R11i0IYX7oa5mqm5iFYQRG5jn45ouj8VFiw8vynVgq4uxKwCSd23OSzx3qj1Kk6gRJ8txcuKQMVOwMe5hZpesKyXPPBWLjC3HLbACTI74ncb8URhGkn3RLbPddYd66ma070tbHOz5qrp2pK6g3OpQaSuoA6upcto+Z+//wAUlAzq6urqAOrq6uoA4miWdOz5FFZgoyYgEhQO59uKHSUALSg0lOtPDA+xB2+KBDnVpJYGe8g9/ekNtuYMD4MD/apba1SfpbcD25BnjgU67rFid5PmbTsMj+agCD5Z29J33Gx3/SiKjGAFO5gSDE+1Sn6jPAPf22JWBHemLrQFWQSQVM7flM89/vQBFayRJK8bHYwKvbbEOHdclW2gOUyQqgfV232+QKrf44RweGAmIOZn1DvV1/EL5yghlJHqtud1dV5IIECSTHyPapf3AD0cZEOSxulsVBPAA+kjtIkzQutiYtqvrRiG9xkAZJHuTNEOpWzeZlzFtnYCCvJUBjB3PekXqC3HMlgLZLIRHqOyjM996qKSnz9K+L/IvsJb09y3dK7t5mLE/AMtJPxPHvTtSs3FwAYAq9wQfTHpBZp2nbYdgDXdQ1wgkqcptn9AphgP6/uKBpbzrdZXkm4UJO0wDvJPxINR2uXrX8DPedYd66k1nNJWhztn/9k=">
            <a:extLst>
              <a:ext uri="{FF2B5EF4-FFF2-40B4-BE49-F238E27FC236}">
                <a16:creationId xmlns:a16="http://schemas.microsoft.com/office/drawing/2014/main" id="{64ED54CC-E711-4F3B-965E-9C6538F91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9AA9364D-6708-4E77-B6A0-92FA9A38947F}"/>
              </a:ext>
            </a:extLst>
          </p:cNvPr>
          <p:cNvSpPr txBox="1">
            <a:spLocks/>
          </p:cNvSpPr>
          <p:nvPr/>
        </p:nvSpPr>
        <p:spPr bwMode="auto">
          <a:xfrm>
            <a:off x="571513" y="4740880"/>
            <a:ext cx="3990156" cy="126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– British (L. America)</a:t>
            </a:r>
          </a:p>
        </p:txBody>
      </p:sp>
    </p:spTree>
    <p:extLst>
      <p:ext uri="{BB962C8B-B14F-4D97-AF65-F5344CB8AC3E}">
        <p14:creationId xmlns:p14="http://schemas.microsoft.com/office/powerpoint/2010/main" val="185972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sun never sets on the british empire">
            <a:extLst>
              <a:ext uri="{FF2B5EF4-FFF2-40B4-BE49-F238E27FC236}">
                <a16:creationId xmlns:a16="http://schemas.microsoft.com/office/drawing/2014/main" id="{C9C4F4A6-730C-421D-9FB0-0E1363D9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749"/>
            <a:ext cx="12192000" cy="57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1D5D888-ED59-4484-B2DF-74AB34D833B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126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kern="12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“The Sun Never Sets on the British Empire”</a:t>
            </a:r>
          </a:p>
        </p:txBody>
      </p:sp>
    </p:spTree>
    <p:extLst>
      <p:ext uri="{BB962C8B-B14F-4D97-AF65-F5344CB8AC3E}">
        <p14:creationId xmlns:p14="http://schemas.microsoft.com/office/powerpoint/2010/main" val="113326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48AAA6-9401-41E0-941F-91FF11560F15}"/>
              </a:ext>
            </a:extLst>
          </p:cNvPr>
          <p:cNvSpPr txBox="1"/>
          <p:nvPr/>
        </p:nvSpPr>
        <p:spPr>
          <a:xfrm>
            <a:off x="0" y="1913443"/>
            <a:ext cx="67818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Late 19</a:t>
            </a:r>
            <a:r>
              <a:rPr lang="en-US" sz="3200" baseline="30000" dirty="0">
                <a:latin typeface="David" panose="020E0502060401010101" pitchFamily="34" charset="-79"/>
                <a:cs typeface="David" panose="020E0502060401010101" pitchFamily="34" charset="-79"/>
              </a:rPr>
              <a:t>th</a:t>
            </a:r>
            <a:r>
              <a:rPr 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 – 20</a:t>
            </a:r>
            <a:r>
              <a:rPr lang="en-US" sz="3200" baseline="30000" dirty="0">
                <a:latin typeface="David" panose="020E0502060401010101" pitchFamily="34" charset="-79"/>
                <a:cs typeface="David" panose="020E0502060401010101" pitchFamily="34" charset="-79"/>
              </a:rPr>
              <a:t>th</a:t>
            </a:r>
            <a:r>
              <a:rPr 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 c.</a:t>
            </a:r>
          </a:p>
          <a:p>
            <a:pPr>
              <a:defRPr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b="1" i="1" dirty="0">
                <a:latin typeface="David" panose="020E0502060401010101" pitchFamily="34" charset="-79"/>
                <a:cs typeface="David" panose="020E0502060401010101" pitchFamily="34" charset="-79"/>
              </a:rPr>
              <a:t>Def</a:t>
            </a:r>
            <a:r>
              <a:rPr 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: Domination of European powers – later USA &amp; Japan – over subject lands in the larger world. </a:t>
            </a:r>
          </a:p>
        </p:txBody>
      </p:sp>
      <p:pic>
        <p:nvPicPr>
          <p:cNvPr id="8" name="Picture 2" descr="Image result for latin america map before revolution">
            <a:extLst>
              <a:ext uri="{FF2B5EF4-FFF2-40B4-BE49-F238E27FC236}">
                <a16:creationId xmlns:a16="http://schemas.microsoft.com/office/drawing/2014/main" id="{D44B5125-31BE-4705-9D4B-54BD45CA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875"/>
            <a:ext cx="54102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C117D3-4FD9-4B17-93F1-DA56D2668BA5}"/>
              </a:ext>
            </a:extLst>
          </p:cNvPr>
          <p:cNvSpPr txBox="1"/>
          <p:nvPr/>
        </p:nvSpPr>
        <p:spPr>
          <a:xfrm>
            <a:off x="3657600" y="5859481"/>
            <a:ext cx="517752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This was the 1</a:t>
            </a:r>
            <a:r>
              <a:rPr lang="en-US" sz="1600" baseline="30000" dirty="0">
                <a:latin typeface="Times" panose="02020603050405020304" pitchFamily="18" charset="0"/>
                <a:cs typeface="Times" panose="02020603050405020304" pitchFamily="18" charset="0"/>
              </a:rPr>
              <a:t>st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wave of imperialism (1450-1750). </a:t>
            </a:r>
          </a:p>
          <a:p>
            <a:pPr algn="ctr"/>
            <a:r>
              <a:rPr 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PRE-INDUSTRIAL REVOLUTION &amp; INDEPENDENCE MOVEMENTS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EFC4852-C450-46A4-BF21-73A7BB93843B}"/>
              </a:ext>
            </a:extLst>
          </p:cNvPr>
          <p:cNvSpPr txBox="1">
            <a:spLocks/>
          </p:cNvSpPr>
          <p:nvPr/>
        </p:nvSpPr>
        <p:spPr bwMode="auto">
          <a:xfrm>
            <a:off x="0" y="487214"/>
            <a:ext cx="6781800" cy="930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Rationales for Imperialism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atherinelengel.pbworks.com/f/1424150023/political_cartoon_imperialism.jpg">
            <a:extLst>
              <a:ext uri="{FF2B5EF4-FFF2-40B4-BE49-F238E27FC236}">
                <a16:creationId xmlns:a16="http://schemas.microsoft.com/office/drawing/2014/main" id="{D4FD943C-67E9-41CF-9D1C-97B8E93B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4" y="842796"/>
            <a:ext cx="3667923" cy="39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55D3C7-9AAC-4FD1-9D5A-C6495DF20AE9}"/>
              </a:ext>
            </a:extLst>
          </p:cNvPr>
          <p:cNvSpPr txBox="1"/>
          <p:nvPr/>
        </p:nvSpPr>
        <p:spPr>
          <a:xfrm>
            <a:off x="0" y="4156955"/>
            <a:ext cx="101903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Rationales: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Economic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– need for raw materials &amp; markets to sell manufactured items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Political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– diffuse tensions at home (socialist challenge to the I.R.)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Social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– Civilizing missions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Religious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– convert indigenous populations </a:t>
            </a:r>
          </a:p>
        </p:txBody>
      </p:sp>
      <p:pic>
        <p:nvPicPr>
          <p:cNvPr id="7173" name="Picture 10" descr="Image result">
            <a:extLst>
              <a:ext uri="{FF2B5EF4-FFF2-40B4-BE49-F238E27FC236}">
                <a16:creationId xmlns:a16="http://schemas.microsoft.com/office/drawing/2014/main" id="{697A0690-61DD-4385-873C-317447BA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96" y="842796"/>
            <a:ext cx="3319558" cy="377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>
            <a:extLst>
              <a:ext uri="{FF2B5EF4-FFF2-40B4-BE49-F238E27FC236}">
                <a16:creationId xmlns:a16="http://schemas.microsoft.com/office/drawing/2014/main" id="{803010BA-7EC2-460B-9C9C-7B942ADCC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931" y="4026989"/>
            <a:ext cx="17414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Rudyard Kipling</a:t>
            </a:r>
          </a:p>
        </p:txBody>
      </p:sp>
      <p:pic>
        <p:nvPicPr>
          <p:cNvPr id="7175" name="Picture 12" descr="Image result for jungle book">
            <a:extLst>
              <a:ext uri="{FF2B5EF4-FFF2-40B4-BE49-F238E27FC236}">
                <a16:creationId xmlns:a16="http://schemas.microsoft.com/office/drawing/2014/main" id="{DD54BE59-909E-41DA-891C-0E8728F5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4"/>
            <a:ext cx="4928896" cy="36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4F5F2F2-B0F0-4C60-9467-DE5CDDD91F5D}"/>
              </a:ext>
            </a:extLst>
          </p:cNvPr>
          <p:cNvSpPr txBox="1">
            <a:spLocks/>
          </p:cNvSpPr>
          <p:nvPr/>
        </p:nvSpPr>
        <p:spPr bwMode="auto">
          <a:xfrm>
            <a:off x="4928896" y="23389"/>
            <a:ext cx="7263104" cy="930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Rationales for Imperialism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white man's burden">
            <a:extLst>
              <a:ext uri="{FF2B5EF4-FFF2-40B4-BE49-F238E27FC236}">
                <a16:creationId xmlns:a16="http://schemas.microsoft.com/office/drawing/2014/main" id="{0FA4505F-DF10-4A7F-89F5-005974F7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0"/>
            <a:ext cx="668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 result for social darwinism">
            <a:extLst>
              <a:ext uri="{FF2B5EF4-FFF2-40B4-BE49-F238E27FC236}">
                <a16:creationId xmlns:a16="http://schemas.microsoft.com/office/drawing/2014/main" id="{F5B9D117-E98E-4567-80ED-991BE7127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 r="9091" b="5120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5BF4D72-EA4D-4E8A-9534-C2999445BD96}"/>
              </a:ext>
            </a:extLst>
          </p:cNvPr>
          <p:cNvSpPr txBox="1">
            <a:spLocks/>
          </p:cNvSpPr>
          <p:nvPr/>
        </p:nvSpPr>
        <p:spPr bwMode="auto">
          <a:xfrm>
            <a:off x="623417" y="321176"/>
            <a:ext cx="3759240" cy="1344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dirty="0">
              <a:solidFill>
                <a:srgbClr val="FF0066"/>
              </a:solidFill>
              <a:latin typeface="Selawik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5D3C7-9AAC-4FD1-9D5A-C6495DF20AE9}"/>
              </a:ext>
            </a:extLst>
          </p:cNvPr>
          <p:cNvSpPr txBox="1"/>
          <p:nvPr/>
        </p:nvSpPr>
        <p:spPr>
          <a:xfrm>
            <a:off x="405353" y="1564849"/>
            <a:ext cx="4263838" cy="438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200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b="1" i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Social Darwinism </a:t>
            </a:r>
            <a:r>
              <a:rPr 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– racial and ethnic differences were the result of biology; white race was the most evolved (based on faulty science).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  <a:defRPr/>
            </a:pP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74D7AA5-CEFC-4084-99DF-F5A23027C2D4}"/>
              </a:ext>
            </a:extLst>
          </p:cNvPr>
          <p:cNvSpPr txBox="1">
            <a:spLocks/>
          </p:cNvSpPr>
          <p:nvPr/>
        </p:nvSpPr>
        <p:spPr bwMode="auto">
          <a:xfrm>
            <a:off x="623638" y="640081"/>
            <a:ext cx="3759019" cy="9302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Rationales for Imperialism</a:t>
            </a:r>
          </a:p>
        </p:txBody>
      </p:sp>
    </p:spTree>
    <p:extLst>
      <p:ext uri="{BB962C8B-B14F-4D97-AF65-F5344CB8AC3E}">
        <p14:creationId xmlns:p14="http://schemas.microsoft.com/office/powerpoint/2010/main" val="266346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anama canal map">
            <a:extLst>
              <a:ext uri="{FF2B5EF4-FFF2-40B4-BE49-F238E27FC236}">
                <a16:creationId xmlns:a16="http://schemas.microsoft.com/office/drawing/2014/main" id="{CEAB9DE8-6DCC-48EF-B338-508E4FAF9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7" r="2" b="4678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uez canal">
            <a:extLst>
              <a:ext uri="{FF2B5EF4-FFF2-40B4-BE49-F238E27FC236}">
                <a16:creationId xmlns:a16="http://schemas.microsoft.com/office/drawing/2014/main" id="{155A2616-FEE0-4C7A-8F0F-99718D1B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7" r="-2" b="31433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C7E8F-5C7C-4260-AEE5-F2E90EAE9B91}"/>
              </a:ext>
            </a:extLst>
          </p:cNvPr>
          <p:cNvSpPr txBox="1"/>
          <p:nvPr/>
        </p:nvSpPr>
        <p:spPr>
          <a:xfrm>
            <a:off x="74628" y="1828162"/>
            <a:ext cx="6816366" cy="4949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u="sng" dirty="0">
                <a:latin typeface="David" panose="020E0502060401010101" pitchFamily="34" charset="-79"/>
                <a:cs typeface="David" panose="020E0502060401010101" pitchFamily="34" charset="-79"/>
              </a:rPr>
              <a:t>Technologies of Imperialism</a:t>
            </a:r>
            <a:endParaRPr lang="en-US" sz="2800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ighlight>
                  <a:srgbClr val="0080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Quinine: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used to treat malaria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ighlight>
                  <a:srgbClr val="0080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Steamships: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project power farther inland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ighlight>
                  <a:srgbClr val="0080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Suez Canal: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1859-1869 (FR/BR)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ighlight>
                  <a:srgbClr val="0080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Panama Canal: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1904-1914 (USA)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ighlight>
                  <a:srgbClr val="0080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Railroads: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consolidated empires </a:t>
            </a:r>
            <a:r>
              <a:rPr lang="en-US" sz="2800" dirty="0">
                <a:highlight>
                  <a:srgbClr val="0080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Telegraph: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exchange messages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D409965-8D54-4CFE-8DC4-89FFA6140F25}"/>
              </a:ext>
            </a:extLst>
          </p:cNvPr>
          <p:cNvSpPr txBox="1">
            <a:spLocks/>
          </p:cNvSpPr>
          <p:nvPr/>
        </p:nvSpPr>
        <p:spPr bwMode="auto">
          <a:xfrm>
            <a:off x="2242009" y="294799"/>
            <a:ext cx="6781800" cy="930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Rationales for Imperialism</a:t>
            </a:r>
          </a:p>
        </p:txBody>
      </p:sp>
    </p:spTree>
    <p:extLst>
      <p:ext uri="{BB962C8B-B14F-4D97-AF65-F5344CB8AC3E}">
        <p14:creationId xmlns:p14="http://schemas.microsoft.com/office/powerpoint/2010/main" val="2938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94209B-4517-4731-8AE9-76C8905FC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55135"/>
              </p:ext>
            </p:extLst>
          </p:nvPr>
        </p:nvGraphicFramePr>
        <p:xfrm>
          <a:off x="0" y="4084320"/>
          <a:ext cx="12191999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331">
                  <a:extLst>
                    <a:ext uri="{9D8B030D-6E8A-4147-A177-3AD203B41FA5}">
                      <a16:colId xmlns:a16="http://schemas.microsoft.com/office/drawing/2014/main" val="3276476508"/>
                    </a:ext>
                  </a:extLst>
                </a:gridCol>
                <a:gridCol w="4440077">
                  <a:extLst>
                    <a:ext uri="{9D8B030D-6E8A-4147-A177-3AD203B41FA5}">
                      <a16:colId xmlns:a16="http://schemas.microsoft.com/office/drawing/2014/main" val="2819251333"/>
                    </a:ext>
                  </a:extLst>
                </a:gridCol>
                <a:gridCol w="5278591">
                  <a:extLst>
                    <a:ext uri="{9D8B030D-6E8A-4147-A177-3AD203B41FA5}">
                      <a16:colId xmlns:a16="http://schemas.microsoft.com/office/drawing/2014/main" val="151700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Exported From: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39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Textiles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94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Amazon &amp; Congo basin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Tires, shoes, hoses,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0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Palm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SS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Lubricate industrial machines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04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Guano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Peru &amp; 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Fertilizer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6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Uruguay &amp; 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2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Diamonds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Luxury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852020"/>
                  </a:ext>
                </a:extLst>
              </a:tr>
            </a:tbl>
          </a:graphicData>
        </a:graphic>
      </p:graphicFrame>
      <p:pic>
        <p:nvPicPr>
          <p:cNvPr id="1028" name="Picture 4" descr="Image result for opening of the suez canal">
            <a:extLst>
              <a:ext uri="{FF2B5EF4-FFF2-40B4-BE49-F238E27FC236}">
                <a16:creationId xmlns:a16="http://schemas.microsoft.com/office/drawing/2014/main" id="{E1194476-6B63-43AA-802B-F9920BFE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853"/>
            <a:ext cx="4449452" cy="32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dern suez canal">
            <a:extLst>
              <a:ext uri="{FF2B5EF4-FFF2-40B4-BE49-F238E27FC236}">
                <a16:creationId xmlns:a16="http://schemas.microsoft.com/office/drawing/2014/main" id="{E1393A8D-FEB6-40BF-94BE-D2C03CA9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14" y="791852"/>
            <a:ext cx="7519449" cy="31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047CF6-D54E-441A-AEFD-9F016923AEB1}"/>
              </a:ext>
            </a:extLst>
          </p:cNvPr>
          <p:cNvSpPr txBox="1"/>
          <p:nvPr/>
        </p:nvSpPr>
        <p:spPr>
          <a:xfrm>
            <a:off x="2724347" y="3504174"/>
            <a:ext cx="62311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Opening of the Suez Canal and the modern Suez Canal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230A78A-DBF1-4B7A-ACF3-63010D415627}"/>
              </a:ext>
            </a:extLst>
          </p:cNvPr>
          <p:cNvSpPr txBox="1">
            <a:spLocks/>
          </p:cNvSpPr>
          <p:nvPr/>
        </p:nvSpPr>
        <p:spPr bwMode="auto">
          <a:xfrm>
            <a:off x="2705099" y="221307"/>
            <a:ext cx="6781800" cy="930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  <a:latin typeface="Selawik" panose="020B0502040204020203" pitchFamily="34" charset="0"/>
                <a:cs typeface="Narkisim" panose="020E0502050101010101" pitchFamily="34" charset="-79"/>
              </a:rPr>
              <a:t>Rationales for Imperialism</a:t>
            </a:r>
          </a:p>
        </p:txBody>
      </p:sp>
    </p:spTree>
    <p:extLst>
      <p:ext uri="{BB962C8B-B14F-4D97-AF65-F5344CB8AC3E}">
        <p14:creationId xmlns:p14="http://schemas.microsoft.com/office/powerpoint/2010/main" val="346656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32" descr="British Empire">
            <a:extLst>
              <a:ext uri="{FF2B5EF4-FFF2-40B4-BE49-F238E27FC236}">
                <a16:creationId xmlns:a16="http://schemas.microsoft.com/office/drawing/2014/main" id="{B8A49291-B58F-44DD-96AD-C22F03FB6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" b="570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2937E4-CE9B-4369-B980-9CFE24751AE0}"/>
              </a:ext>
            </a:extLst>
          </p:cNvPr>
          <p:cNvSpPr txBox="1">
            <a:spLocks/>
          </p:cNvSpPr>
          <p:nvPr/>
        </p:nvSpPr>
        <p:spPr bwMode="auto"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600" dirty="0">
                <a:solidFill>
                  <a:srgbClr val="FF0066"/>
                </a:solidFill>
                <a:latin typeface="Selawik" panose="020B0502040204020203" pitchFamily="34" charset="0"/>
                <a:ea typeface="+mj-ea"/>
                <a:cs typeface="+mj-cs"/>
              </a:rPr>
              <a:t>State Expansion (1750-1900)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C05EDE7D-3158-45D5-943B-1A8EF8481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26905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The British Empire</a:t>
            </a:r>
          </a:p>
        </p:txBody>
      </p:sp>
    </p:spTree>
    <p:extLst>
      <p:ext uri="{BB962C8B-B14F-4D97-AF65-F5344CB8AC3E}">
        <p14:creationId xmlns:p14="http://schemas.microsoft.com/office/powerpoint/2010/main" val="114046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803</Words>
  <Application>Microsoft Macintosh PowerPoint</Application>
  <PresentationFormat>Widescreen</PresentationFormat>
  <Paragraphs>127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Californian FB</vt:lpstr>
      <vt:lpstr>David</vt:lpstr>
      <vt:lpstr>Selawik</vt:lpstr>
      <vt:lpstr>Times</vt:lpstr>
      <vt:lpstr>Times New Roman</vt:lpstr>
      <vt:lpstr>Office Theme</vt:lpstr>
      <vt:lpstr>Unit 6: Consequences of Industrialization  (1750-1900)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Consequences of Industrialization  (1750-1900)</dc:title>
  <dc:creator>Samantha Zoller</dc:creator>
  <cp:lastModifiedBy>Microsoft Office User</cp:lastModifiedBy>
  <cp:revision>5</cp:revision>
  <dcterms:created xsi:type="dcterms:W3CDTF">2020-01-05T22:09:17Z</dcterms:created>
  <dcterms:modified xsi:type="dcterms:W3CDTF">2020-02-03T22:10:43Z</dcterms:modified>
</cp:coreProperties>
</file>