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635" r:id="rId3"/>
    <p:sldId id="626" r:id="rId4"/>
    <p:sldId id="634" r:id="rId5"/>
    <p:sldId id="627" r:id="rId6"/>
    <p:sldId id="607" r:id="rId7"/>
    <p:sldId id="402" r:id="rId8"/>
    <p:sldId id="403" r:id="rId9"/>
    <p:sldId id="531" r:id="rId10"/>
    <p:sldId id="532" r:id="rId11"/>
    <p:sldId id="637" r:id="rId12"/>
    <p:sldId id="638" r:id="rId13"/>
    <p:sldId id="639" r:id="rId14"/>
    <p:sldId id="621" r:id="rId15"/>
    <p:sldId id="630" r:id="rId16"/>
    <p:sldId id="624" r:id="rId17"/>
    <p:sldId id="636" r:id="rId18"/>
    <p:sldId id="614" r:id="rId19"/>
    <p:sldId id="616" r:id="rId20"/>
    <p:sldId id="615" r:id="rId21"/>
    <p:sldId id="640" r:id="rId22"/>
    <p:sldId id="642" r:id="rId23"/>
    <p:sldId id="538" r:id="rId24"/>
    <p:sldId id="641" r:id="rId25"/>
    <p:sldId id="6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E325-B62B-456D-B14F-390A4D6BB980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C0CA-FBA5-4892-8479-89A69789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0F47957-C6E7-49E5-890A-5864DC9CB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269A0C-EF4C-42C5-8716-03E427CE3382}" type="slidenum">
              <a:rPr lang="en-US" altLang="en-US" sz="1300" smtClean="0">
                <a:latin typeface="Times" panose="02020603050405020304" pitchFamily="18" charset="0"/>
              </a:rPr>
              <a:pPr/>
              <a:t>1</a:t>
            </a:fld>
            <a:endParaRPr lang="en-US" altLang="en-US" sz="1300">
              <a:latin typeface="Times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8E7C6C-B23B-4845-AAA0-6F3F6AB5E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1A7AA00-44C0-4421-B925-DF2251F04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4BFD-4AAA-4328-8315-B77C0B911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12031-EBF0-4EE1-A323-4EE1C4CBE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EDAD-3329-4B19-BD02-0F3BFD1B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D6A6F-7BDF-4B7B-A4F7-9D4E7ADA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D4BB-5862-4E73-B9A4-2936E193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8533-A559-444B-8569-EC276037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3505A-12F1-40B4-923B-DD42244F8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7F5AF-4069-4393-B93E-B3A85B18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09AD4-EC56-4B80-A4EA-0F33497F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9E66-1AB4-4CE9-9A80-CC586F97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2C4E5-E408-4A16-A9EB-00EEAFD85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D6FBA-1B63-4BE7-8E45-6B38B3E1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C5AF-5874-4D0C-BA9E-27506A7D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C31A3-837C-4832-9AA6-999BE0AC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4C972-CBCC-438D-B223-7C1D51CB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1308-47D0-47BE-9087-B44F3131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48F6-6031-4229-9172-F77E0E47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9CBB4-0B9D-47F9-BFD7-34686D82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29E0-FEE7-421A-8916-DAE252C6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E6CD-D8BE-471C-80CD-38FF8227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ED96-A726-4513-AC33-232DD6FF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E6D40-1BC8-4F5F-A9A3-C5EFCC4CC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2D7BF-FE0F-4B9E-A548-E50A03F9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7623A-F692-4946-A1E0-89B3A54C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D437E-2282-4B65-8480-073726AA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5474-849C-435B-8265-4362CF8A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9E91-C262-4525-BC31-FFD750F39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3A02D-0F3E-4F4A-9BF8-0029CEDB0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80FEC-5D31-4AE2-B717-3CF777D5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93507-7C5F-4551-A671-DF0B5652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7259E-E195-4AB2-906B-555E1621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BC53-2908-44E0-A62D-B7713FBA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9B565-95E0-4F2D-8B25-5789C18F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108D5-21FD-4992-8209-2983DC5EE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9B8E7-6917-430E-96AB-B9BEC5868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B8CE7-AA16-44A7-82CE-861CC91A6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57CE6-8213-4FE9-9A0D-6EBCE88A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A2085-EAA7-4509-9C79-F56155D0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21656-7742-4AB5-925F-2BCD19D3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F662-1167-41A3-9C76-D92F93D4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11896-8B6E-4762-9EDC-71D25B78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F50A9-D8EB-45EC-BC16-F0ECD885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D04AC-365E-4836-81F7-E80E21AC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3DB3-EFEB-44C3-8C17-26BB5A0A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8D79A-A16E-436F-A270-F992A61F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42C9B-654C-49EA-B498-5DBABE62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9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4ED7-777B-4C51-A4C4-6494A301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235A-3BE3-428A-ABD5-F85DBFE9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1ACA8-D0E3-4FD0-9627-F7EA9591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30E78-5319-467F-87D8-32B70C6F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B6B6D-0E27-4DA2-A8BE-878394C1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12C58-1C68-48BE-B56E-AE1F50A5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2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7C39-48C3-4C3B-A1F0-90119F01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D2E2C-2787-42F9-B3A3-F8D1FF041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418D4-D623-4134-BB6F-ABC26D91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3F817-6D46-4468-974E-3FB538A2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44C3C-8FEA-4715-9E56-D5CAFBE3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C0F29-9810-4465-B4DB-EE10F46C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87901-FB85-452F-809A-5757F775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C919B-00DF-4B2C-9DEB-B591A1E0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6E95-64BA-4545-BB72-97374C95F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D8B5D-B1D7-4D3F-A505-1443351B5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D9AD8-AEE7-40E4-AD8D-6A96EDD9D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7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ookandlearn.com/if?img=18&amp;search=imperialism&amp;cat=&amp;bool=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mage result for belgian congo">
            <a:extLst>
              <a:ext uri="{FF2B5EF4-FFF2-40B4-BE49-F238E27FC236}">
                <a16:creationId xmlns:a16="http://schemas.microsoft.com/office/drawing/2014/main" id="{22C3EB6D-18A7-41A5-BD17-43F8CC3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4">
            <a:extLst>
              <a:ext uri="{FF2B5EF4-FFF2-40B4-BE49-F238E27FC236}">
                <a16:creationId xmlns:a16="http://schemas.microsoft.com/office/drawing/2014/main" id="{98EDE2EF-0E60-4ECB-BDC5-39E1163E9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6200"/>
            <a:ext cx="12192000" cy="14478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Unit 6: Consequences of Industrialization </a:t>
            </a:r>
            <a:br>
              <a:rPr lang="en-US" altLang="en-US" sz="4800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</a:br>
            <a:r>
              <a:rPr lang="en-US" altLang="en-US" sz="4800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(1750-1900) part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africa">
            <a:extLst>
              <a:ext uri="{FF2B5EF4-FFF2-40B4-BE49-F238E27FC236}">
                <a16:creationId xmlns:a16="http://schemas.microsoft.com/office/drawing/2014/main" id="{F7C7B647-139D-4038-8FC5-33049F6C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55675"/>
            <a:ext cx="5638801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2290BE7-F350-4119-A3E6-C87214E9C62A}"/>
              </a:ext>
            </a:extLst>
          </p:cNvPr>
          <p:cNvSpPr txBox="1">
            <a:spLocks/>
          </p:cNvSpPr>
          <p:nvPr/>
        </p:nvSpPr>
        <p:spPr bwMode="auto">
          <a:xfrm>
            <a:off x="0" y="6350"/>
            <a:ext cx="12192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Narkisim" pitchFamily="34" charset="-79"/>
              </a:rPr>
              <a:t>State Expansion - Africa</a:t>
            </a:r>
          </a:p>
        </p:txBody>
      </p:sp>
      <p:sp>
        <p:nvSpPr>
          <p:cNvPr id="14340" name="Content Placeholder 2">
            <a:extLst>
              <a:ext uri="{FF2B5EF4-FFF2-40B4-BE49-F238E27FC236}">
                <a16:creationId xmlns:a16="http://schemas.microsoft.com/office/drawing/2014/main" id="{04EB53CA-3F57-486D-9373-C7E956AD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962025"/>
            <a:ext cx="6934200" cy="58959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 b="1" u="sng" dirty="0">
                <a:latin typeface="David" panose="020E0502060401010101" pitchFamily="34" charset="-79"/>
                <a:cs typeface="David" panose="020E0502060401010101" pitchFamily="34" charset="-79"/>
              </a:rPr>
              <a:t>South Africa: </a:t>
            </a:r>
            <a:r>
              <a:rPr lang="en-US" alt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THE BOER WARS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Afrikaners undertook the </a:t>
            </a:r>
            <a:r>
              <a:rPr lang="en-US" altLang="en-US" sz="2600" b="1" dirty="0">
                <a:latin typeface="David" panose="020E0502060401010101" pitchFamily="34" charset="-79"/>
                <a:cs typeface="David" panose="020E0502060401010101" pitchFamily="34" charset="-79"/>
              </a:rPr>
              <a:t>Great Trek </a:t>
            </a:r>
            <a:r>
              <a:rPr lang="en-US"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eastward to move away from British rule. </a:t>
            </a:r>
          </a:p>
          <a:p>
            <a:pPr lvl="1"/>
            <a:endParaRPr lang="en-US" altLang="en-US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Afrikaners overcame local resistance and set up Republic of Natal, Orange Free State, and the Transvaal (mid 1800s). </a:t>
            </a:r>
          </a:p>
          <a:p>
            <a:pPr lvl="1"/>
            <a:endParaRPr lang="en-US" altLang="en-US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British discovered diamonds &amp; gold! WAR breaks out.</a:t>
            </a:r>
          </a:p>
          <a:p>
            <a:pPr lvl="1"/>
            <a:endParaRPr lang="en-US" altLang="en-US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Concentration camps were used to racially separate prisoners</a:t>
            </a:r>
          </a:p>
          <a:p>
            <a:pPr lvl="1"/>
            <a:endParaRPr lang="en-US" altLang="en-US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altLang="en-US" sz="2600" u="sng" dirty="0">
                <a:latin typeface="David" panose="020E0502060401010101" pitchFamily="34" charset="-79"/>
                <a:cs typeface="David" panose="020E0502060401010101" pitchFamily="34" charset="-79"/>
              </a:rPr>
              <a:t>Result? </a:t>
            </a:r>
            <a:r>
              <a:rPr lang="en-US"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Afrikaners lost by 1902 and the British consolidated the Union of S. Africa; white society came to dominate black Africans.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0BA2675-10AB-453B-9583-5151EFFC3BEF}"/>
              </a:ext>
            </a:extLst>
          </p:cNvPr>
          <p:cNvSpPr/>
          <p:nvPr/>
        </p:nvSpPr>
        <p:spPr>
          <a:xfrm rot="10800000">
            <a:off x="4151312" y="6046788"/>
            <a:ext cx="1712159" cy="838200"/>
          </a:xfrm>
          <a:prstGeom prst="rightArrow">
            <a:avLst>
              <a:gd name="adj1" fmla="val 27377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3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9D4C9-BB69-4959-983B-F1301C14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138"/>
            <a:ext cx="12192000" cy="44697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464E76-5036-4AA4-83A3-728B4B7E141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Narkisim" pitchFamily="34" charset="-79"/>
              </a:rPr>
              <a:t>Human Toll of Imperialism </a:t>
            </a:r>
          </a:p>
        </p:txBody>
      </p:sp>
    </p:spTree>
    <p:extLst>
      <p:ext uri="{BB962C8B-B14F-4D97-AF65-F5344CB8AC3E}">
        <p14:creationId xmlns:p14="http://schemas.microsoft.com/office/powerpoint/2010/main" val="349482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653E41-2431-424C-8BEA-9E049B5FD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992"/>
            <a:ext cx="12192000" cy="4890016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F368FF7F-DA24-490B-829C-80C5BE38F18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Narkisim" pitchFamily="34" charset="-79"/>
              </a:rPr>
              <a:t>Human Toll of Imperialism </a:t>
            </a:r>
          </a:p>
        </p:txBody>
      </p:sp>
    </p:spTree>
    <p:extLst>
      <p:ext uri="{BB962C8B-B14F-4D97-AF65-F5344CB8AC3E}">
        <p14:creationId xmlns:p14="http://schemas.microsoft.com/office/powerpoint/2010/main" val="361917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DCB40-2F57-4F16-956D-34FB1B75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156"/>
            <a:ext cx="12192000" cy="46836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743BADF-C48F-4EE6-B06A-A2DF0DBD4B3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Narkisim" pitchFamily="34" charset="-79"/>
              </a:rPr>
              <a:t>Human Toll of Imperialism </a:t>
            </a:r>
          </a:p>
        </p:txBody>
      </p:sp>
    </p:spTree>
    <p:extLst>
      <p:ext uri="{BB962C8B-B14F-4D97-AF65-F5344CB8AC3E}">
        <p14:creationId xmlns:p14="http://schemas.microsoft.com/office/powerpoint/2010/main" val="179948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7198-8FD8-46EE-8907-790D53B1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776"/>
            <a:ext cx="7181850" cy="567022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r>
              <a:rPr lang="en-US" dirty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Non-state to state colonial control (Congo, Indonesia)</a:t>
            </a:r>
          </a:p>
          <a:p>
            <a:pPr marL="0"/>
            <a:endParaRPr lang="en-US" dirty="0">
              <a:solidFill>
                <a:srgbClr val="FFF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/>
            <a:r>
              <a:rPr lang="en-US" dirty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European states expand in Africa (British, French)</a:t>
            </a:r>
          </a:p>
          <a:p>
            <a:pPr marL="0"/>
            <a:endParaRPr lang="en-US" dirty="0">
              <a:solidFill>
                <a:srgbClr val="FFF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/>
            <a:r>
              <a:rPr lang="en-US" dirty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Settler colonies (Australia &amp; NZ)</a:t>
            </a:r>
          </a:p>
          <a:p>
            <a:pPr marL="0"/>
            <a:endParaRPr lang="en-US" dirty="0">
              <a:solidFill>
                <a:srgbClr val="FFF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/>
            <a:r>
              <a:rPr lang="en-US" dirty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Industrialized states practiced economic imperialism over non-industrialized states (China, Argentina)</a:t>
            </a:r>
          </a:p>
          <a:p>
            <a:pPr marL="0"/>
            <a:endParaRPr lang="en-US" dirty="0">
              <a:solidFill>
                <a:srgbClr val="FFF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/>
            <a:r>
              <a:rPr lang="en-US" dirty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Portugal and Spain lost ground (Indian Ocean, SE Asia)</a:t>
            </a:r>
          </a:p>
          <a:p>
            <a:pPr marL="0"/>
            <a:endParaRPr lang="en-US" dirty="0">
              <a:solidFill>
                <a:srgbClr val="FFF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/>
            <a:r>
              <a:rPr lang="en-US" dirty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USA, Japan gained ground  </a:t>
            </a:r>
          </a:p>
          <a:p>
            <a:pPr marL="0"/>
            <a:endParaRPr lang="en-US" dirty="0">
              <a:solidFill>
                <a:srgbClr val="FFF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103922B-9AE1-4780-BCF2-4F17FFE034B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7181850" cy="118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Imperialism Themes</a:t>
            </a:r>
          </a:p>
        </p:txBody>
      </p:sp>
      <p:pic>
        <p:nvPicPr>
          <p:cNvPr id="10242" name="Picture 2" descr="Image result for imperialism">
            <a:extLst>
              <a:ext uri="{FF2B5EF4-FFF2-40B4-BE49-F238E27FC236}">
                <a16:creationId xmlns:a16="http://schemas.microsoft.com/office/drawing/2014/main" id="{FED4CF7E-7985-42AF-9190-A80D6990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501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2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. Many individuals  ( manual laborers, specialized professionals ) chose  freely to relocate, often in search of work">
            <a:extLst>
              <a:ext uri="{FF2B5EF4-FFF2-40B4-BE49-F238E27FC236}">
                <a16:creationId xmlns:a16="http://schemas.microsoft.com/office/drawing/2014/main" id="{63C2C448-C93A-439B-B7B6-8D8E7BB7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" y="6350"/>
            <a:ext cx="12148008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5D3C7-9AAC-4FD1-9D5A-C6495DF20AE9}"/>
              </a:ext>
            </a:extLst>
          </p:cNvPr>
          <p:cNvSpPr txBox="1"/>
          <p:nvPr/>
        </p:nvSpPr>
        <p:spPr>
          <a:xfrm>
            <a:off x="860981" y="2094934"/>
            <a:ext cx="826416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MIGRATION TRENDS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Population increased globally (food/medicine post-IR)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New modes of transportation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Most migrants relocated to cities (urbanization)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USA received the majority of the migrants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Some freely relocated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Indentured servitude &amp; convict labor continued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5BF4D72-EA4D-4E8A-9534-C2999445BD96}"/>
              </a:ext>
            </a:extLst>
          </p:cNvPr>
          <p:cNvSpPr txBox="1">
            <a:spLocks/>
          </p:cNvSpPr>
          <p:nvPr/>
        </p:nvSpPr>
        <p:spPr bwMode="auto">
          <a:xfrm rot="5400000">
            <a:off x="8964988" y="2968624"/>
            <a:ext cx="2784640" cy="930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Migration</a:t>
            </a:r>
          </a:p>
        </p:txBody>
      </p:sp>
      <p:pic>
        <p:nvPicPr>
          <p:cNvPr id="8196" name="Picture 4" descr="B. The new global capitalist economy continued to rely on  coerced and  semi-coerced labor migration including  Slavery ,&amp;nbsp; Chinese and Indian indentured servitude , and &amp;nbsp; Convict labor .">
            <a:extLst>
              <a:ext uri="{FF2B5EF4-FFF2-40B4-BE49-F238E27FC236}">
                <a16:creationId xmlns:a16="http://schemas.microsoft.com/office/drawing/2014/main" id="{A8AFB181-F1DB-4418-87FB-96930F61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" y="4860925"/>
            <a:ext cx="12148008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5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NINA sign">
            <a:extLst>
              <a:ext uri="{FF2B5EF4-FFF2-40B4-BE49-F238E27FC236}">
                <a16:creationId xmlns:a16="http://schemas.microsoft.com/office/drawing/2014/main" id="{76C278B3-30FC-4BB4-A033-4EAD6FCFD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r="6597"/>
          <a:stretch/>
        </p:blipFill>
        <p:spPr bwMode="auto">
          <a:xfrm>
            <a:off x="4883025" y="10"/>
            <a:ext cx="7308975" cy="3364982"/>
          </a:xfrm>
          <a:custGeom>
            <a:avLst/>
            <a:gdLst>
              <a:gd name="connsiteX0" fmla="*/ 0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1210305 w 7308975"/>
              <a:gd name="connsiteY3" fmla="*/ 3364992 h 3364992"/>
              <a:gd name="connsiteX4" fmla="*/ 1192705 w 7308975"/>
              <a:gd name="connsiteY4" fmla="*/ 2943200 h 3364992"/>
              <a:gd name="connsiteX5" fmla="*/ 62981 w 7308975"/>
              <a:gd name="connsiteY5" fmla="*/ 69271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3945657-7F94-449F-91B6-E9EC2A35F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1" r="4148" b="-1"/>
          <a:stretch/>
        </p:blipFill>
        <p:spPr>
          <a:xfrm>
            <a:off x="4883025" y="3493008"/>
            <a:ext cx="7308975" cy="3364992"/>
          </a:xfrm>
          <a:custGeom>
            <a:avLst/>
            <a:gdLst>
              <a:gd name="connsiteX0" fmla="*/ 1210305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0 w 7308975"/>
              <a:gd name="connsiteY3" fmla="*/ 3364992 h 3364992"/>
              <a:gd name="connsiteX4" fmla="*/ 62981 w 7308975"/>
              <a:gd name="connsiteY4" fmla="*/ 3295722 h 3364992"/>
              <a:gd name="connsiteX5" fmla="*/ 1192705 w 7308975"/>
              <a:gd name="connsiteY5" fmla="*/ 421793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5BF4D72-EA4D-4E8A-9534-C2999445BD96}"/>
              </a:ext>
            </a:extLst>
          </p:cNvPr>
          <p:cNvSpPr txBox="1">
            <a:spLocks/>
          </p:cNvSpPr>
          <p:nvPr/>
        </p:nvSpPr>
        <p:spPr bwMode="auto">
          <a:xfrm>
            <a:off x="448056" y="859536"/>
            <a:ext cx="4832802" cy="12435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6000" kern="1200" dirty="0">
                <a:solidFill>
                  <a:srgbClr val="FF0066"/>
                </a:solidFill>
                <a:latin typeface="Selawik" panose="020B0502040204020203" pitchFamily="34" charset="0"/>
              </a:rPr>
              <a:t>Migration</a:t>
            </a:r>
            <a:endParaRPr lang="en-US" altLang="en-US" sz="3400" kern="1200" dirty="0">
              <a:solidFill>
                <a:srgbClr val="FF0066"/>
              </a:solidFill>
              <a:latin typeface="Selawik" panose="020B05020402040202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5D3C7-9AAC-4FD1-9D5A-C6495DF20AE9}"/>
              </a:ext>
            </a:extLst>
          </p:cNvPr>
          <p:cNvSpPr txBox="1"/>
          <p:nvPr/>
        </p:nvSpPr>
        <p:spPr>
          <a:xfrm>
            <a:off x="128016" y="2697103"/>
            <a:ext cx="5603481" cy="345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IRISH TO USA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Push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 Potato Famine (1845-1850)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Pull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 Economic opportunity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Anti-Catholic prejudice was strong (NYC, Chicago, San Fran.)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Took low-wage jobs such as laying rail lines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90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5BF4D72-EA4D-4E8A-9534-C2999445BD96}"/>
              </a:ext>
            </a:extLst>
          </p:cNvPr>
          <p:cNvSpPr txBox="1">
            <a:spLocks/>
          </p:cNvSpPr>
          <p:nvPr/>
        </p:nvSpPr>
        <p:spPr bwMode="auto">
          <a:xfrm>
            <a:off x="1051560" y="4495466"/>
            <a:ext cx="3611880" cy="15361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400" dirty="0">
                <a:solidFill>
                  <a:srgbClr val="FF0066"/>
                </a:solidFill>
                <a:latin typeface="Selawik" panose="020B0502040204020203" pitchFamily="34" charset="0"/>
              </a:rPr>
              <a:t>Migration</a:t>
            </a:r>
            <a:endParaRPr lang="en-US" altLang="en-US" sz="3200" dirty="0">
              <a:solidFill>
                <a:srgbClr val="FF0066"/>
              </a:solidFill>
              <a:latin typeface="Selawik" panose="020B0502040204020203" pitchFamily="34" charset="0"/>
            </a:endParaRPr>
          </a:p>
        </p:txBody>
      </p:sp>
      <p:pic>
        <p:nvPicPr>
          <p:cNvPr id="11266" name="Picture 2" descr="Image result for chinese immigration railroads">
            <a:extLst>
              <a:ext uri="{FF2B5EF4-FFF2-40B4-BE49-F238E27FC236}">
                <a16:creationId xmlns:a16="http://schemas.microsoft.com/office/drawing/2014/main" id="{09294ACD-720F-452D-9AD1-6BB67F6EA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9" b="13255"/>
          <a:stretch/>
        </p:blipFill>
        <p:spPr bwMode="auto">
          <a:xfrm>
            <a:off x="20" y="10"/>
            <a:ext cx="12191980" cy="39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5D3C7-9AAC-4FD1-9D5A-C6495DF20AE9}"/>
              </a:ext>
            </a:extLst>
          </p:cNvPr>
          <p:cNvSpPr txBox="1"/>
          <p:nvPr/>
        </p:nvSpPr>
        <p:spPr>
          <a:xfrm>
            <a:off x="5160584" y="3994484"/>
            <a:ext cx="6976126" cy="28635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CHINESE TO USA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Push: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Economic chaos in China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Pull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: Economic opportunity, CA Gold Rush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Manual laborers (agricultural, Trans-Continental RR)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Anti-Chinese sentiment was strong, only group ever to be excluded</a:t>
            </a:r>
          </a:p>
        </p:txBody>
      </p:sp>
    </p:spTree>
    <p:extLst>
      <p:ext uri="{BB962C8B-B14F-4D97-AF65-F5344CB8AC3E}">
        <p14:creationId xmlns:p14="http://schemas.microsoft.com/office/powerpoint/2010/main" val="125925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" name="Title 4">
            <a:extLst>
              <a:ext uri="{FF2B5EF4-FFF2-40B4-BE49-F238E27FC236}">
                <a16:creationId xmlns:a16="http://schemas.microsoft.com/office/drawing/2014/main" id="{55BF4D72-EA4D-4E8A-9534-C2999445BD96}"/>
              </a:ext>
            </a:extLst>
          </p:cNvPr>
          <p:cNvSpPr txBox="1">
            <a:spLocks/>
          </p:cNvSpPr>
          <p:nvPr/>
        </p:nvSpPr>
        <p:spPr bwMode="auto">
          <a:xfrm>
            <a:off x="917206" y="4536844"/>
            <a:ext cx="5093596" cy="17778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400" dirty="0">
                <a:solidFill>
                  <a:srgbClr val="FF0066"/>
                </a:solidFill>
                <a:latin typeface="Selawik" panose="020B0502040204020203" pitchFamily="34" charset="0"/>
              </a:rPr>
              <a:t>Migration</a:t>
            </a:r>
            <a:endParaRPr lang="en-US" altLang="en-US" sz="4000" dirty="0">
              <a:solidFill>
                <a:srgbClr val="FF0066"/>
              </a:solidFill>
              <a:latin typeface="Selawik" panose="020B0502040204020203" pitchFamily="34" charset="0"/>
            </a:endParaRPr>
          </a:p>
        </p:txBody>
      </p:sp>
      <p:pic>
        <p:nvPicPr>
          <p:cNvPr id="5122" name="Picture 2" descr="Image result for chinatown">
            <a:extLst>
              <a:ext uri="{FF2B5EF4-FFF2-40B4-BE49-F238E27FC236}">
                <a16:creationId xmlns:a16="http://schemas.microsoft.com/office/drawing/2014/main" id="{C1D63561-6B89-48FA-A1E6-8FB0B9CFF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b="21813"/>
          <a:stretch/>
        </p:blipFill>
        <p:spPr bwMode="auto">
          <a:xfrm>
            <a:off x="20" y="2872"/>
            <a:ext cx="12191980" cy="4595954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5D3C7-9AAC-4FD1-9D5A-C6495DF20AE9}"/>
              </a:ext>
            </a:extLst>
          </p:cNvPr>
          <p:cNvSpPr txBox="1"/>
          <p:nvPr/>
        </p:nvSpPr>
        <p:spPr>
          <a:xfrm>
            <a:off x="6226706" y="4767660"/>
            <a:ext cx="5672133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i="1" u="sng" dirty="0">
                <a:latin typeface="Times" panose="02020603050405020304" pitchFamily="18" charset="0"/>
                <a:cs typeface="Times" panose="02020603050405020304" pitchFamily="18" charset="0"/>
              </a:rPr>
              <a:t>Effects of Migration: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Creation of </a:t>
            </a: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urban ethnic enclaves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(Chinatown)</a:t>
            </a:r>
          </a:p>
        </p:txBody>
      </p:sp>
    </p:spTree>
    <p:extLst>
      <p:ext uri="{BB962C8B-B14F-4D97-AF65-F5344CB8AC3E}">
        <p14:creationId xmlns:p14="http://schemas.microsoft.com/office/powerpoint/2010/main" val="655314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male chinese immigrants angel island">
            <a:extLst>
              <a:ext uri="{FF2B5EF4-FFF2-40B4-BE49-F238E27FC236}">
                <a16:creationId xmlns:a16="http://schemas.microsoft.com/office/drawing/2014/main" id="{6B883522-E777-45CB-AFDA-3F2D3DC7C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7" r="-1" b="23294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5BF4D72-EA4D-4E8A-9534-C2999445BD96}"/>
              </a:ext>
            </a:extLst>
          </p:cNvPr>
          <p:cNvSpPr txBox="1">
            <a:spLocks/>
          </p:cNvSpPr>
          <p:nvPr/>
        </p:nvSpPr>
        <p:spPr bwMode="auto">
          <a:xfrm>
            <a:off x="490195" y="5009083"/>
            <a:ext cx="3240557" cy="13459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800" dirty="0">
                <a:solidFill>
                  <a:srgbClr val="FF0066"/>
                </a:solidFill>
                <a:latin typeface="Selawik" panose="020B0502040204020203" pitchFamily="34" charset="0"/>
              </a:rPr>
              <a:t>Migration</a:t>
            </a:r>
            <a:endParaRPr lang="en-US" altLang="en-US" sz="2600" dirty="0">
              <a:solidFill>
                <a:srgbClr val="FF0066"/>
              </a:solidFill>
              <a:latin typeface="Selawik" panose="020B0502040204020203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1DA04F-FA92-443F-92EB-749BEF6E0F67}"/>
              </a:ext>
            </a:extLst>
          </p:cNvPr>
          <p:cNvSpPr txBox="1"/>
          <p:nvPr/>
        </p:nvSpPr>
        <p:spPr>
          <a:xfrm>
            <a:off x="4379975" y="5009083"/>
            <a:ext cx="7321815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Effects of Migration: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2.  Women took on new roles in the home society as most migrants were male.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592C4-0D9D-499C-BB3F-A90544542605}"/>
              </a:ext>
            </a:extLst>
          </p:cNvPr>
          <p:cNvSpPr txBox="1"/>
          <p:nvPr/>
        </p:nvSpPr>
        <p:spPr>
          <a:xfrm>
            <a:off x="8356412" y="55969"/>
            <a:ext cx="35125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Angel Island Immigration Station</a:t>
            </a:r>
          </a:p>
        </p:txBody>
      </p:sp>
    </p:spTree>
    <p:extLst>
      <p:ext uri="{BB962C8B-B14F-4D97-AF65-F5344CB8AC3E}">
        <p14:creationId xmlns:p14="http://schemas.microsoft.com/office/powerpoint/2010/main" val="1890876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sun never sets on the british empire">
            <a:extLst>
              <a:ext uri="{FF2B5EF4-FFF2-40B4-BE49-F238E27FC236}">
                <a16:creationId xmlns:a16="http://schemas.microsoft.com/office/drawing/2014/main" id="{C9C4F4A6-730C-421D-9FB0-0E1363D9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749"/>
            <a:ext cx="12192000" cy="57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1D5D888-ED59-4484-B2DF-74AB34D833B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26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“The Sun Never Sets on the British Empire”</a:t>
            </a:r>
          </a:p>
        </p:txBody>
      </p:sp>
    </p:spTree>
    <p:extLst>
      <p:ext uri="{BB962C8B-B14F-4D97-AF65-F5344CB8AC3E}">
        <p14:creationId xmlns:p14="http://schemas.microsoft.com/office/powerpoint/2010/main" val="1133263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55BF4D72-EA4D-4E8A-9534-C2999445BD96}"/>
              </a:ext>
            </a:extLst>
          </p:cNvPr>
          <p:cNvSpPr txBox="1">
            <a:spLocks/>
          </p:cNvSpPr>
          <p:nvPr/>
        </p:nvSpPr>
        <p:spPr bwMode="auto">
          <a:xfrm>
            <a:off x="0" y="6350"/>
            <a:ext cx="7246620" cy="930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Tw Cen MT" panose="020B0602020104020603" pitchFamily="34" charset="0"/>
                <a:cs typeface="Narkisim" panose="020E0502050101010101" pitchFamily="34" charset="-79"/>
              </a:rPr>
              <a:t>Migration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1D92E1-DF75-45A5-A9CE-4036B5700D00}"/>
              </a:ext>
            </a:extLst>
          </p:cNvPr>
          <p:cNvSpPr/>
          <p:nvPr/>
        </p:nvSpPr>
        <p:spPr>
          <a:xfrm>
            <a:off x="38100" y="4866491"/>
            <a:ext cx="121539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b="1" i="1" u="sng" dirty="0">
                <a:latin typeface="Times" panose="02020603050405020304" pitchFamily="18" charset="0"/>
                <a:cs typeface="Times" panose="02020603050405020304" pitchFamily="18" charset="0"/>
              </a:rPr>
              <a:t>Effects of Migration: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 startAt="3"/>
              <a:defRPr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Exclusionary Policies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Chinese Exclusion Act (1882)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– Stopped Chinese immigration; prevented citizenship; lasted until 1940s.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White Australia Policy (1901-1973)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– Immigration restricted to Europeans </a:t>
            </a:r>
          </a:p>
        </p:txBody>
      </p:sp>
      <p:pic>
        <p:nvPicPr>
          <p:cNvPr id="7170" name="Picture 2" descr="https://upload.wikimedia.org/wikipedia/commons/thumb/3/31/Keep_Australia_White.jpg/220px-Keep_Australia_White.jpg">
            <a:extLst>
              <a:ext uri="{FF2B5EF4-FFF2-40B4-BE49-F238E27FC236}">
                <a16:creationId xmlns:a16="http://schemas.microsoft.com/office/drawing/2014/main" id="{C9E242CA-058D-49D2-B31B-9B55CC8A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0"/>
            <a:ext cx="4869180" cy="55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inese immigration">
            <a:extLst>
              <a:ext uri="{FF2B5EF4-FFF2-40B4-BE49-F238E27FC236}">
                <a16:creationId xmlns:a16="http://schemas.microsoft.com/office/drawing/2014/main" id="{08351E87-CFC4-47F0-8986-7B8952D0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936626"/>
            <a:ext cx="6827520" cy="38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9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8" name="Picture 6" descr="Image result for St petersburg">
            <a:extLst>
              <a:ext uri="{FF2B5EF4-FFF2-40B4-BE49-F238E27FC236}">
                <a16:creationId xmlns:a16="http://schemas.microsoft.com/office/drawing/2014/main" id="{AE876761-539C-462B-8A14-056FA3DC0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B6E573E-6C3E-4C55-B9E0-E8E4B62F31CE}"/>
              </a:ext>
            </a:extLst>
          </p:cNvPr>
          <p:cNvSpPr txBox="1">
            <a:spLocks/>
          </p:cNvSpPr>
          <p:nvPr/>
        </p:nvSpPr>
        <p:spPr bwMode="auto">
          <a:xfrm>
            <a:off x="856210" y="4909985"/>
            <a:ext cx="5751980" cy="11853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</a:rPr>
              <a:t>Societies at Crossroads</a:t>
            </a:r>
          </a:p>
        </p:txBody>
      </p:sp>
    </p:spTree>
    <p:extLst>
      <p:ext uri="{BB962C8B-B14F-4D97-AF65-F5344CB8AC3E}">
        <p14:creationId xmlns:p14="http://schemas.microsoft.com/office/powerpoint/2010/main" val="364520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C88C5-A73F-45C2-B247-4D978A2C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0066"/>
                </a:solidFill>
                <a:latin typeface="Selawik" panose="020B0502040204020203" pitchFamily="34" charset="0"/>
              </a:rPr>
              <a:t>The Ottoman Empire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s://upload.wikimedia.org/wikipedia/commons/thumb/0/09/Territorial_changes_of_the_Ottoman_Empire_1672.jpg/1024px-Territorial_changes_of_the_Ottoman_Empire_1672.jpg">
            <a:extLst>
              <a:ext uri="{FF2B5EF4-FFF2-40B4-BE49-F238E27FC236}">
                <a16:creationId xmlns:a16="http://schemas.microsoft.com/office/drawing/2014/main" id="{4AE9D70B-4AB7-45CE-BE08-3320B48A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96" y="2424420"/>
            <a:ext cx="5294883" cy="40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upload.wikimedia.org/wikipedia/commons/thumb/5/50/Territorial_changes_of_the_Ottoman_Empire_1882.jpg/1024px-Territorial_changes_of_the_Ottoman_Empire_1882.jpg">
            <a:extLst>
              <a:ext uri="{FF2B5EF4-FFF2-40B4-BE49-F238E27FC236}">
                <a16:creationId xmlns:a16="http://schemas.microsoft.com/office/drawing/2014/main" id="{FB72809D-1A44-476C-96C7-9A4430E61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21" y="2424420"/>
            <a:ext cx="5294883" cy="40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2" descr="Image result for ottoman empire flag">
            <a:extLst>
              <a:ext uri="{FF2B5EF4-FFF2-40B4-BE49-F238E27FC236}">
                <a16:creationId xmlns:a16="http://schemas.microsoft.com/office/drawing/2014/main" id="{D84F07CC-16D8-4085-BBE9-52E48691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199"/>
            <a:ext cx="12192000" cy="592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F4C86543-2C04-43EB-B5B5-3239FFC6E87D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12203113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cs typeface="Narkisim" pitchFamily="34" charset="-79"/>
              </a:rPr>
              <a:t>The Ottoman Empire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192ED629-922E-410C-B16E-BFF35E2CE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7061"/>
            <a:ext cx="12192000" cy="331902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700" dirty="0">
                <a:latin typeface="David" panose="020E0502060401010101" pitchFamily="34" charset="-79"/>
                <a:cs typeface="David" panose="020E0502060401010101" pitchFamily="34" charset="-79"/>
              </a:rPr>
              <a:t>Slow decline since the 17</a:t>
            </a:r>
            <a:r>
              <a:rPr lang="en-US" altLang="en-US" sz="37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US" altLang="en-US" sz="3700" dirty="0">
                <a:latin typeface="David" panose="020E0502060401010101" pitchFamily="34" charset="-79"/>
                <a:cs typeface="David" panose="020E0502060401010101" pitchFamily="34" charset="-79"/>
              </a:rPr>
              <a:t> c </a:t>
            </a:r>
            <a:r>
              <a:rPr lang="en-US" altLang="en-US" sz="3700" dirty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 territory losses, janissary power increased, foreign manufactured goods flooded in</a:t>
            </a:r>
          </a:p>
          <a:p>
            <a:pPr marL="0" indent="0">
              <a:buNone/>
            </a:pPr>
            <a:endParaRPr lang="en-US" altLang="en-US" sz="3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sz="3700" dirty="0" err="1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Tanzimat</a:t>
            </a:r>
            <a:r>
              <a:rPr lang="en-US" altLang="en-US" sz="3700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 Reforms </a:t>
            </a:r>
            <a:r>
              <a:rPr lang="en-US" altLang="en-US" sz="3700" dirty="0">
                <a:latin typeface="David" panose="020E0502060401010101" pitchFamily="34" charset="-79"/>
                <a:cs typeface="David" panose="020E0502060401010101" pitchFamily="34" charset="-79"/>
              </a:rPr>
              <a:t>– 1830-1870 educational, political, legal reforms intended to modernize the empire and stop decline.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en-US" sz="2900" dirty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Secular schooling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en-US" sz="2900" dirty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Equality before the law, Muslim or not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en-US" altLang="en-US" sz="2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F4C86543-2C04-43EB-B5B5-3239FFC6E87D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12203113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cs typeface="Narkisim" pitchFamily="34" charset="-79"/>
              </a:rPr>
              <a:t>The Ottoman Empire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192ED629-922E-410C-B16E-BFF35E2CE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199"/>
            <a:ext cx="12192000" cy="3177619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700" dirty="0">
                <a:latin typeface="David" panose="020E0502060401010101" pitchFamily="34" charset="-79"/>
                <a:cs typeface="David" panose="020E0502060401010101" pitchFamily="34" charset="-79"/>
              </a:rPr>
              <a:t>Young, educated citizens &amp; religious conservatives hated the reforms (undermined Islamic foundations)</a:t>
            </a:r>
          </a:p>
          <a:p>
            <a:r>
              <a:rPr lang="en-US" altLang="en-US" sz="3700" dirty="0">
                <a:latin typeface="David" panose="020E0502060401010101" pitchFamily="34" charset="-79"/>
                <a:cs typeface="David" panose="020E0502060401010101" pitchFamily="34" charset="-79"/>
              </a:rPr>
              <a:t>Abdul Hamid’s despotic rule generated liberal opposition groups</a:t>
            </a:r>
          </a:p>
          <a:p>
            <a:r>
              <a:rPr lang="en-US" altLang="en-US" sz="3700" b="1" dirty="0">
                <a:latin typeface="David" panose="020E0502060401010101" pitchFamily="34" charset="-79"/>
                <a:cs typeface="David" panose="020E0502060401010101" pitchFamily="34" charset="-79"/>
              </a:rPr>
              <a:t>Young Turks </a:t>
            </a:r>
            <a:r>
              <a:rPr lang="en-US" altLang="en-US" sz="3700" dirty="0">
                <a:latin typeface="David" panose="020E0502060401010101" pitchFamily="34" charset="-79"/>
                <a:cs typeface="David" panose="020E0502060401010101" pitchFamily="34" charset="-79"/>
              </a:rPr>
              <a:t>– Seized power in a 1908 coup.</a:t>
            </a:r>
          </a:p>
          <a:p>
            <a:pPr lvl="1"/>
            <a:r>
              <a:rPr lang="en-US" altLang="en-US" sz="3100" dirty="0">
                <a:latin typeface="David" panose="020E0502060401010101" pitchFamily="34" charset="-79"/>
                <a:cs typeface="David" panose="020E0502060401010101" pitchFamily="34" charset="-79"/>
              </a:rPr>
              <a:t>Wanted universal suffrage, religious freedom, emancipation for women</a:t>
            </a:r>
          </a:p>
          <a:p>
            <a:pPr lvl="1"/>
            <a:r>
              <a:rPr lang="en-US" altLang="en-US" sz="3100" dirty="0">
                <a:latin typeface="David" panose="020E0502060401010101" pitchFamily="34" charset="-79"/>
                <a:cs typeface="David" panose="020E0502060401010101" pitchFamily="34" charset="-79"/>
              </a:rPr>
              <a:t>During their rule, sultans reigned but did not rule</a:t>
            </a:r>
          </a:p>
          <a:p>
            <a:pPr lvl="1"/>
            <a:r>
              <a:rPr lang="en-US" altLang="en-US" sz="3100" dirty="0">
                <a:latin typeface="David" panose="020E0502060401010101" pitchFamily="34" charset="-79"/>
                <a:cs typeface="David" panose="020E0502060401010101" pitchFamily="34" charset="-79"/>
              </a:rPr>
              <a:t>Empire survived because European diplomats couldn’t agree on how to dispose the empire without upsetting the balance of power (“Eastern Question”).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4" descr="https://upload.wikimedia.org/wikipedia/commons/d/d3/1908-mesrutiyet.jpg">
            <a:extLst>
              <a:ext uri="{FF2B5EF4-FFF2-40B4-BE49-F238E27FC236}">
                <a16:creationId xmlns:a16="http://schemas.microsoft.com/office/drawing/2014/main" id="{BD8CE0A8-EA2E-4BC1-8689-3411B5F5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702"/>
            <a:ext cx="12192000" cy="299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7">
            <a:extLst>
              <a:ext uri="{FF2B5EF4-FFF2-40B4-BE49-F238E27FC236}">
                <a16:creationId xmlns:a16="http://schemas.microsoft.com/office/drawing/2014/main" id="{FED673E5-B0DF-49A7-BFC8-FD167305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817" y="5174407"/>
            <a:ext cx="5867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</a:rPr>
              <a:t>Young Turks Flyer – “Long live the fatherland… 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1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Image result for trans siberian railway">
            <a:extLst>
              <a:ext uri="{FF2B5EF4-FFF2-40B4-BE49-F238E27FC236}">
                <a16:creationId xmlns:a16="http://schemas.microsoft.com/office/drawing/2014/main" id="{9982F536-0BF9-4830-9242-F84BED342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r="-4" b="14022"/>
          <a:stretch/>
        </p:blipFill>
        <p:spPr bwMode="auto">
          <a:xfrm>
            <a:off x="506318" y="70701"/>
            <a:ext cx="628826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4C86543-2C04-43EB-B5B5-3239FFC6E87D}"/>
              </a:ext>
            </a:extLst>
          </p:cNvPr>
          <p:cNvSpPr txBox="1">
            <a:spLocks/>
          </p:cNvSpPr>
          <p:nvPr/>
        </p:nvSpPr>
        <p:spPr bwMode="auto">
          <a:xfrm>
            <a:off x="841248" y="3849689"/>
            <a:ext cx="2111122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The Russian Empire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8918" y="4897628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192ED629-922E-410C-B16E-BFF35E2CE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370" y="3205277"/>
            <a:ext cx="4376807" cy="3582022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0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Alexander II </a:t>
            </a:r>
            <a:r>
              <a:rPr lang="en-US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abolished serfdom as a way to encourage industrialization.</a:t>
            </a:r>
          </a:p>
          <a:p>
            <a:r>
              <a:rPr lang="en-US" altLang="en-US" sz="20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Trans-Siberian Railway </a:t>
            </a:r>
            <a:r>
              <a:rPr lang="en-US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(steel, coal, petroleum attracted Europeans)</a:t>
            </a:r>
          </a:p>
          <a:p>
            <a:r>
              <a:rPr lang="en-US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Nicholas II took power in 1894</a:t>
            </a:r>
          </a:p>
          <a:p>
            <a:pPr lvl="1"/>
            <a:r>
              <a:rPr lang="en-US" altLang="en-US" sz="20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Bloody Sunday </a:t>
            </a:r>
            <a:r>
              <a:rPr lang="en-US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– protesters in 1905 stormed St. Petersburg demanding representative government</a:t>
            </a:r>
          </a:p>
          <a:p>
            <a:pPr lvl="1"/>
            <a:r>
              <a:rPr lang="en-US" altLang="en-US" sz="2000" dirty="0"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Duma</a:t>
            </a:r>
            <a:r>
              <a:rPr lang="en-US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was established </a:t>
            </a:r>
          </a:p>
          <a:p>
            <a:pPr lvl="1"/>
            <a:r>
              <a:rPr lang="en-US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Romanov dynasty was in trouble!</a:t>
            </a:r>
            <a:endParaRPr lang="en-US" altLang="en-US" sz="1100" dirty="0"/>
          </a:p>
        </p:txBody>
      </p:sp>
      <p:pic>
        <p:nvPicPr>
          <p:cNvPr id="15364" name="Picture 4" descr="Император Николай II.jpg">
            <a:extLst>
              <a:ext uri="{FF2B5EF4-FFF2-40B4-BE49-F238E27FC236}">
                <a16:creationId xmlns:a16="http://schemas.microsoft.com/office/drawing/2014/main" id="{49201417-A2C3-4C87-99FC-619313F3C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963"/>
          <a:stretch/>
        </p:blipFill>
        <p:spPr bwMode="auto">
          <a:xfrm>
            <a:off x="7338321" y="70701"/>
            <a:ext cx="462100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7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4">
            <a:extLst>
              <a:ext uri="{FF2B5EF4-FFF2-40B4-BE49-F238E27FC236}">
                <a16:creationId xmlns:a16="http://schemas.microsoft.com/office/drawing/2014/main" id="{8E56C045-B3CA-49D4-921E-5D9137F12ED0}"/>
              </a:ext>
            </a:extLst>
          </p:cNvPr>
          <p:cNvSpPr txBox="1">
            <a:spLocks/>
          </p:cNvSpPr>
          <p:nvPr/>
        </p:nvSpPr>
        <p:spPr bwMode="auto">
          <a:xfrm>
            <a:off x="524977" y="4816290"/>
            <a:ext cx="3649703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66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French (SE Asia)</a:t>
            </a:r>
          </a:p>
        </p:txBody>
      </p:sp>
      <p:pic>
        <p:nvPicPr>
          <p:cNvPr id="3074" name="Picture 2" descr="Image result for french indochina">
            <a:extLst>
              <a:ext uri="{FF2B5EF4-FFF2-40B4-BE49-F238E27FC236}">
                <a16:creationId xmlns:a16="http://schemas.microsoft.com/office/drawing/2014/main" id="{08F0D109-C7DD-40AE-B03B-D24F9F8E3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23518"/>
          <a:stretch/>
        </p:blipFill>
        <p:spPr bwMode="auto">
          <a:xfrm>
            <a:off x="411856" y="327210"/>
            <a:ext cx="3649704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rench indochina">
            <a:extLst>
              <a:ext uri="{FF2B5EF4-FFF2-40B4-BE49-F238E27FC236}">
                <a16:creationId xmlns:a16="http://schemas.microsoft.com/office/drawing/2014/main" id="{A7052783-A5B2-436B-9B59-5A6D5AF1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"/>
          <a:stretch/>
        </p:blipFill>
        <p:spPr bwMode="auto">
          <a:xfrm>
            <a:off x="4678929" y="327210"/>
            <a:ext cx="6848371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E74BA2DD-5552-4537-8A42-75476D11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541" y="4578637"/>
            <a:ext cx="6927148" cy="218980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French built </a:t>
            </a:r>
            <a:r>
              <a:rPr lang="en-US" alt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Indochina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 (Vietnam, Cambodia, Laos); also territory in West Africa</a:t>
            </a:r>
          </a:p>
          <a:p>
            <a:pPr marL="0"/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/>
            <a:r>
              <a:rPr lang="en-US" alt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Siam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 (Thailand) remained independent as a buffer between British and French</a:t>
            </a:r>
          </a:p>
        </p:txBody>
      </p:sp>
    </p:spTree>
    <p:extLst>
      <p:ext uri="{BB962C8B-B14F-4D97-AF65-F5344CB8AC3E}">
        <p14:creationId xmlns:p14="http://schemas.microsoft.com/office/powerpoint/2010/main" val="77976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E74BA2DD-5552-4537-8A42-75476D11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449" y="0"/>
            <a:ext cx="6927148" cy="18525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Shift from the Dutch East India Company (VOC) </a:t>
            </a:r>
            <a:r>
              <a:rPr lang="en-US" altLang="en-US" u="sng" dirty="0">
                <a:latin typeface="David" panose="020E0502060401010101" pitchFamily="34" charset="-79"/>
                <a:cs typeface="David" panose="020E0502060401010101" pitchFamily="34" charset="-79"/>
              </a:rPr>
              <a:t>TO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 Dutch government control in Indonesia.</a:t>
            </a:r>
          </a:p>
        </p:txBody>
      </p:sp>
      <p:pic>
        <p:nvPicPr>
          <p:cNvPr id="2" name="Picture 2" descr="https://apwhwiki.files.wordpress.com/2012/02/evolution_of_the_dutch_east_indies.png?w=497">
            <a:extLst>
              <a:ext uri="{FF2B5EF4-FFF2-40B4-BE49-F238E27FC236}">
                <a16:creationId xmlns:a16="http://schemas.microsoft.com/office/drawing/2014/main" id="{CD82F2EC-9F56-4857-B5CB-3691E5DD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9" y="1957763"/>
            <a:ext cx="11281571" cy="47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5DDFD62-6C71-4553-93D8-775E13B3D0B4}"/>
              </a:ext>
            </a:extLst>
          </p:cNvPr>
          <p:cNvSpPr txBox="1">
            <a:spLocks/>
          </p:cNvSpPr>
          <p:nvPr/>
        </p:nvSpPr>
        <p:spPr bwMode="auto">
          <a:xfrm>
            <a:off x="474483" y="138040"/>
            <a:ext cx="3649703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66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Dutch (SE Asia)</a:t>
            </a:r>
          </a:p>
        </p:txBody>
      </p:sp>
      <p:pic>
        <p:nvPicPr>
          <p:cNvPr id="3" name="Picture 4" descr="Image result for VOC flag">
            <a:extLst>
              <a:ext uri="{FF2B5EF4-FFF2-40B4-BE49-F238E27FC236}">
                <a16:creationId xmlns:a16="http://schemas.microsoft.com/office/drawing/2014/main" id="{59BE4B12-987E-47F5-AB42-ED07AD1A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09" y="138040"/>
            <a:ext cx="1036320" cy="14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4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rail of tears">
            <a:extLst>
              <a:ext uri="{FF2B5EF4-FFF2-40B4-BE49-F238E27FC236}">
                <a16:creationId xmlns:a16="http://schemas.microsoft.com/office/drawing/2014/main" id="{88DF41D9-7507-4027-9491-572F8FDA9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5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090D5B-4118-4728-8F14-E3CD1E8F9681}"/>
              </a:ext>
            </a:extLst>
          </p:cNvPr>
          <p:cNvSpPr txBox="1">
            <a:spLocks/>
          </p:cNvSpPr>
          <p:nvPr/>
        </p:nvSpPr>
        <p:spPr bwMode="auto">
          <a:xfrm>
            <a:off x="267672" y="4953299"/>
            <a:ext cx="3898976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-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7198-8FD8-46EE-8907-790D53B1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647" y="4666938"/>
            <a:ext cx="8025353" cy="208265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20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Trail of Tears</a:t>
            </a:r>
            <a:r>
              <a:rPr lang="en-US" sz="32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Forced migration of N. Americans from their homeland in GA into OK (under Andrew Jackson)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 In the name of 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Manifest Destiny</a:t>
            </a:r>
            <a:endParaRPr lang="en-US" sz="3200" dirty="0">
              <a:solidFill>
                <a:srgbClr val="000000"/>
              </a:solidFill>
              <a:highlight>
                <a:srgbClr val="FFFF00"/>
              </a:highligh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729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africa">
            <a:extLst>
              <a:ext uri="{FF2B5EF4-FFF2-40B4-BE49-F238E27FC236}">
                <a16:creationId xmlns:a16="http://schemas.microsoft.com/office/drawing/2014/main" id="{E734190C-C00F-4203-A36E-4E26E23D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2"/>
            <a:ext cx="79248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A9BF14FC-175A-41D5-B832-C8028B515507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478383" y="2963862"/>
            <a:ext cx="6858001" cy="930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State Expansion - Africa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18429D29-65FC-4E44-A00A-97D6C2B2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2854"/>
            <a:ext cx="6858000" cy="3200400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Berlin Conference (1884-1885)</a:t>
            </a:r>
            <a:endParaRPr lang="en-US" alt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en-US" alt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“Effective occupation”  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of Africa (military conquest or signed agreement). </a:t>
            </a:r>
          </a:p>
          <a:p>
            <a:pPr lvl="1">
              <a:defRPr/>
            </a:pPr>
            <a:endParaRPr lang="en-US" alt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No African leaders invited, no regard for language, religious, tribal associations. </a:t>
            </a:r>
          </a:p>
          <a:p>
            <a:pPr>
              <a:defRPr/>
            </a:pP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Public notice that Africa would be carved into colonies.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defRPr/>
            </a:pPr>
            <a:endParaRPr lang="en-US" alt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altLang="en-US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altLang="en-US" sz="2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defRPr/>
            </a:pPr>
            <a:endParaRPr lang="en-US" altLang="en-US" sz="2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defRPr/>
            </a:pPr>
            <a:endParaRPr lang="en-US" altLang="en-US" sz="2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defRPr/>
            </a:pPr>
            <a:endParaRPr lang="en-US" altLang="en-US" sz="2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defRPr/>
            </a:pPr>
            <a:endParaRPr lang="en-US" altLang="en-US" sz="2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defRPr/>
            </a:pPr>
            <a:endParaRPr lang="en-US" altLang="en-US" sz="2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2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1267" name="Picture 7" descr="La Mosca Roja">
            <a:hlinkClick r:id="rId2"/>
            <a:extLst>
              <a:ext uri="{FF2B5EF4-FFF2-40B4-BE49-F238E27FC236}">
                <a16:creationId xmlns:a16="http://schemas.microsoft.com/office/drawing/2014/main" id="{31FE5209-6647-4A2C-8428-D8AF38F3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533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6C638A-B137-4AED-A20E-82F8CE32065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91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Narkisim" pitchFamily="34" charset="-79"/>
              </a:rPr>
              <a:t>State Expansion - Africa</a:t>
            </a:r>
          </a:p>
        </p:txBody>
      </p:sp>
      <p:pic>
        <p:nvPicPr>
          <p:cNvPr id="11269" name="Picture 6" descr="Image result for berlin conference">
            <a:extLst>
              <a:ext uri="{FF2B5EF4-FFF2-40B4-BE49-F238E27FC236}">
                <a16:creationId xmlns:a16="http://schemas.microsoft.com/office/drawing/2014/main" id="{1A1C442F-3F86-41E4-9727-D77A9BB5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5507"/>
            <a:ext cx="6858000" cy="27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africa">
            <a:extLst>
              <a:ext uri="{FF2B5EF4-FFF2-40B4-BE49-F238E27FC236}">
                <a16:creationId xmlns:a16="http://schemas.microsoft.com/office/drawing/2014/main" id="{6E4C75CB-2AC6-4BB5-9362-780DCC89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62025"/>
            <a:ext cx="56388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AA4559D8-CD1D-4854-A452-5487EC91588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Narkisim" pitchFamily="34" charset="-79"/>
              </a:rPr>
              <a:t>State Expansion - Africa</a:t>
            </a:r>
          </a:p>
        </p:txBody>
      </p:sp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E74BA2DD-5552-4537-8A42-75476D11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923873"/>
            <a:ext cx="6553200" cy="2846895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Congo Free State </a:t>
            </a:r>
            <a:r>
              <a:rPr lang="en-US" altLang="en-US" sz="3200" b="1" u="sng" dirty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 </a:t>
            </a:r>
            <a:r>
              <a:rPr lang="en-US" altLang="en-US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Belgian Congo</a:t>
            </a:r>
            <a:endParaRPr lang="en-US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/>
            <a:r>
              <a:rPr lang="en-US" alt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King Leopold II organized it in 1878 as a private commercial company to exploit rubber resources. </a:t>
            </a:r>
          </a:p>
          <a:p>
            <a:pPr marL="0" indent="0"/>
            <a:r>
              <a:rPr lang="en-US" alt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Known for terrible working conditions, forced labor (4-8 million dead).</a:t>
            </a:r>
          </a:p>
          <a:p>
            <a:pPr marL="0" indent="0"/>
            <a:r>
              <a:rPr lang="en-US" alt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Eventually taken over by the Belgian government.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7D0CBDE5-3883-4F59-84FD-6A5549F69CFA}"/>
              </a:ext>
            </a:extLst>
          </p:cNvPr>
          <p:cNvSpPr/>
          <p:nvPr/>
        </p:nvSpPr>
        <p:spPr>
          <a:xfrm>
            <a:off x="6221691" y="4038600"/>
            <a:ext cx="3539847" cy="473075"/>
          </a:xfrm>
          <a:prstGeom prst="rightArrow">
            <a:avLst>
              <a:gd name="adj1" fmla="val 61097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4" name="Picture 8" descr="Image result for belgian congo father looking at severed hand">
            <a:extLst>
              <a:ext uri="{FF2B5EF4-FFF2-40B4-BE49-F238E27FC236}">
                <a16:creationId xmlns:a16="http://schemas.microsoft.com/office/drawing/2014/main" id="{FEF75C03-A799-42C8-9449-F737CE13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502936"/>
            <a:ext cx="6527799" cy="33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africa">
            <a:extLst>
              <a:ext uri="{FF2B5EF4-FFF2-40B4-BE49-F238E27FC236}">
                <a16:creationId xmlns:a16="http://schemas.microsoft.com/office/drawing/2014/main" id="{18D606EB-2212-4B7D-8915-BA1B1B41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838200"/>
            <a:ext cx="5638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D9F6B7D-E7F6-4B71-9092-3B2AE5BD132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Narkisim" pitchFamily="34" charset="-79"/>
              </a:rPr>
              <a:t>State Expansion - Africa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39E5B-0E31-444F-94AF-450D1CB7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94" y="838199"/>
            <a:ext cx="6553200" cy="2451756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South Africa</a:t>
            </a:r>
            <a:endParaRPr lang="en-US" alt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en-US" altLang="en-US" i="1" dirty="0">
                <a:latin typeface="David" panose="020E0502060401010101" pitchFamily="34" charset="-79"/>
                <a:cs typeface="David" panose="020E0502060401010101" pitchFamily="34" charset="-79"/>
              </a:rPr>
              <a:t>Boers (Afrikaners)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: Dutch settlers in S. Africa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British sought to extend control in this area &amp; conflict with Afrikaners ensured. </a:t>
            </a:r>
          </a:p>
          <a:p>
            <a:pPr lvl="1">
              <a:defRPr/>
            </a:pPr>
            <a:endParaRPr lang="en-US" alt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defRPr/>
            </a:pPr>
            <a:endParaRPr lang="en-US" alt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2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https://www.sahistory.org.za/sites/default/files/styles/square_images/public/field/image/algoa_bay.jpeg?itok=WJUCtuQU">
            <a:extLst>
              <a:ext uri="{FF2B5EF4-FFF2-40B4-BE49-F238E27FC236}">
                <a16:creationId xmlns:a16="http://schemas.microsoft.com/office/drawing/2014/main" id="{31C99B61-C070-48D3-AEA3-C1840310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6" y="3120272"/>
            <a:ext cx="6472235" cy="37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03B632E6-84CF-4863-80FE-9226357A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156" y="3677721"/>
            <a:ext cx="304448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British arrive in S. Africa 1820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8EF5690-6611-4F3F-9847-697CC7C98DF8}"/>
              </a:ext>
            </a:extLst>
          </p:cNvPr>
          <p:cNvSpPr/>
          <p:nvPr/>
        </p:nvSpPr>
        <p:spPr>
          <a:xfrm rot="10800000">
            <a:off x="4217986" y="5743575"/>
            <a:ext cx="2993517" cy="990600"/>
          </a:xfrm>
          <a:prstGeom prst="rightArrow">
            <a:avLst>
              <a:gd name="adj1" fmla="val 27377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0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799</Words>
  <Application>Microsoft Macintosh PowerPoint</Application>
  <PresentationFormat>Widescreen</PresentationFormat>
  <Paragraphs>126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Aparajita</vt:lpstr>
      <vt:lpstr>Arial</vt:lpstr>
      <vt:lpstr>Calibri</vt:lpstr>
      <vt:lpstr>Calibri Light</vt:lpstr>
      <vt:lpstr>David</vt:lpstr>
      <vt:lpstr>Selawik</vt:lpstr>
      <vt:lpstr>Times</vt:lpstr>
      <vt:lpstr>Times New Roman</vt:lpstr>
      <vt:lpstr>Tw Cen MT</vt:lpstr>
      <vt:lpstr>Wingdings</vt:lpstr>
      <vt:lpstr>Office Theme</vt:lpstr>
      <vt:lpstr>Unit 6: Consequences of Industrialization  (1750-1900)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Ottoman Empire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Consequences of Industrialization  (1750-1900)</dc:title>
  <dc:creator>Samantha Zoller</dc:creator>
  <cp:lastModifiedBy>Microsoft Office User</cp:lastModifiedBy>
  <cp:revision>5</cp:revision>
  <dcterms:created xsi:type="dcterms:W3CDTF">2020-01-05T22:09:17Z</dcterms:created>
  <dcterms:modified xsi:type="dcterms:W3CDTF">2020-02-03T22:09:48Z</dcterms:modified>
</cp:coreProperties>
</file>