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81" r:id="rId2"/>
    <p:sldId id="258" r:id="rId3"/>
    <p:sldId id="259" r:id="rId4"/>
    <p:sldId id="261" r:id="rId5"/>
    <p:sldId id="269" r:id="rId6"/>
    <p:sldId id="268" r:id="rId7"/>
    <p:sldId id="266" r:id="rId8"/>
    <p:sldId id="283" r:id="rId9"/>
    <p:sldId id="284" r:id="rId10"/>
    <p:sldId id="274" r:id="rId11"/>
    <p:sldId id="264" r:id="rId12"/>
    <p:sldId id="277" r:id="rId13"/>
    <p:sldId id="275" r:id="rId14"/>
    <p:sldId id="276" r:id="rId15"/>
    <p:sldId id="279" r:id="rId16"/>
    <p:sldId id="282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8"/>
    <p:restoredTop sz="92379"/>
  </p:normalViewPr>
  <p:slideViewPr>
    <p:cSldViewPr snapToGrid="0" snapToObjects="1">
      <p:cViewPr varScale="1">
        <p:scale>
          <a:sx n="102" d="100"/>
          <a:sy n="102" d="100"/>
        </p:scale>
        <p:origin x="1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713E0-455D-CD42-A3A0-41284A14983C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8F53D-0D92-E14A-BC3F-46C619696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9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8F53D-0D92-E14A-BC3F-46C619696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7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1025-015A-5047-92EC-B1312FA17A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6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Empires have an element of force</a:t>
            </a:r>
          </a:p>
          <a:p>
            <a:r>
              <a:rPr lang="en-US" dirty="0"/>
              <a:t>Nations</a:t>
            </a:r>
            <a:r>
              <a:rPr lang="en-US" baseline="0" dirty="0"/>
              <a:t> have buy-in from their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01025-015A-5047-92EC-B1312FA17A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9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2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9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5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5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1CF6-B9B0-2748-BA26-AAFCF51175A3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1922-76C2-A641-B007-88EE424B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35868" y="-626393"/>
            <a:ext cx="4672264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Imperialism in the Modern Era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63" y="1917533"/>
            <a:ext cx="3609474" cy="49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8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7185" y="1637643"/>
            <a:ext cx="325755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What had changed about Europe since 1750?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7664" y="302895"/>
            <a:ext cx="788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Add to the paper in front of you</a:t>
            </a:r>
          </a:p>
        </p:txBody>
      </p:sp>
      <p:sp>
        <p:nvSpPr>
          <p:cNvPr id="5" name="Oval 4"/>
          <p:cNvSpPr/>
          <p:nvPr/>
        </p:nvSpPr>
        <p:spPr>
          <a:xfrm>
            <a:off x="4440555" y="1140438"/>
            <a:ext cx="428625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How did those changes affect Europe’s motivations and goals?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94736" y="2814933"/>
            <a:ext cx="794385" cy="137160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381034" y="4042728"/>
            <a:ext cx="462917" cy="781520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42890" y="4824248"/>
            <a:ext cx="5629965" cy="1985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What are some potential causes </a:t>
            </a:r>
            <a:r>
              <a:rPr lang="en-US" sz="3000"/>
              <a:t>of European IMPERIALISM?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620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1418"/>
            <a:ext cx="7886700" cy="994172"/>
          </a:xfrm>
        </p:spPr>
        <p:txBody>
          <a:bodyPr/>
          <a:lstStyle/>
          <a:p>
            <a:r>
              <a:rPr lang="en-US" dirty="0"/>
              <a:t>Five Rationales </a:t>
            </a:r>
            <a:r>
              <a:rPr lang="en-US"/>
              <a:t>for Imperialism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2981" y="108559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1. Economic</a:t>
            </a:r>
          </a:p>
          <a:p>
            <a:r>
              <a:rPr lang="en-US" sz="3600" dirty="0"/>
              <a:t>Need to acquire raw materials</a:t>
            </a:r>
          </a:p>
          <a:p>
            <a:r>
              <a:rPr lang="en-US" sz="3600" dirty="0"/>
              <a:t>Open new markets for goods (need people to sell your products to!)</a:t>
            </a:r>
          </a:p>
          <a:p>
            <a:endParaRPr lang="en-US" sz="3600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649"/>
            <a:ext cx="5607398" cy="340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78" y="3452649"/>
            <a:ext cx="4819777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7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uiExpand="1" build="p"/>
      <p:bldP spid="6" grpId="2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1418"/>
            <a:ext cx="7886700" cy="994172"/>
          </a:xfrm>
        </p:spPr>
        <p:txBody>
          <a:bodyPr/>
          <a:lstStyle/>
          <a:p>
            <a:r>
              <a:rPr lang="en-US" dirty="0"/>
              <a:t>Five Rationales </a:t>
            </a:r>
            <a:r>
              <a:rPr lang="en-US"/>
              <a:t>for Imperialism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2981" y="1085590"/>
            <a:ext cx="81928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2. Nationalism</a:t>
            </a:r>
          </a:p>
          <a:p>
            <a:r>
              <a:rPr lang="en-US" sz="3600" dirty="0"/>
              <a:t>Secure land, wealth, and markets for </a:t>
            </a:r>
            <a:r>
              <a:rPr lang="en-US" sz="3600" i="1" dirty="0"/>
              <a:t>your </a:t>
            </a:r>
            <a:r>
              <a:rPr lang="en-US" sz="3600" dirty="0"/>
              <a:t>country before others get there</a:t>
            </a:r>
          </a:p>
          <a:p>
            <a:r>
              <a:rPr lang="en-US" sz="3600" dirty="0"/>
              <a:t>Demonstrate power on a global stage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5773147" y="3406040"/>
            <a:ext cx="3338801" cy="345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-1" y="3755519"/>
            <a:ext cx="5741096" cy="301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949729D-85ED-0843-9487-4809CD9E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-1" y="3846937"/>
            <a:ext cx="5741096" cy="301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1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1418"/>
            <a:ext cx="7886700" cy="994172"/>
          </a:xfrm>
        </p:spPr>
        <p:txBody>
          <a:bodyPr/>
          <a:lstStyle/>
          <a:p>
            <a:r>
              <a:rPr lang="en-US" dirty="0"/>
              <a:t>Five Rationales </a:t>
            </a:r>
            <a:r>
              <a:rPr lang="en-US"/>
              <a:t>for Imperialism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0687" y="1101632"/>
            <a:ext cx="91495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3. Cultural Superiority</a:t>
            </a:r>
          </a:p>
          <a:p>
            <a:r>
              <a:rPr lang="en-US" sz="3600" dirty="0"/>
              <a:t>Social Darwinism=Strong should rule the Weak</a:t>
            </a:r>
          </a:p>
          <a:p>
            <a:r>
              <a:rPr lang="en-US" sz="3600" dirty="0"/>
              <a:t>Belief that Western ideals were the best </a:t>
            </a:r>
            <a:br>
              <a:rPr lang="en-US" sz="3600" dirty="0"/>
            </a:br>
            <a:r>
              <a:rPr lang="en-US" sz="3600" dirty="0"/>
              <a:t>(and should be shared with the world!)</a:t>
            </a:r>
          </a:p>
          <a:p>
            <a:endParaRPr lang="en-US" sz="36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58" y="3494610"/>
            <a:ext cx="2494684" cy="33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5833"/>
            <a:ext cx="4932218" cy="32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1418"/>
            <a:ext cx="7886700" cy="994172"/>
          </a:xfrm>
        </p:spPr>
        <p:txBody>
          <a:bodyPr/>
          <a:lstStyle/>
          <a:p>
            <a:r>
              <a:rPr lang="en-US" dirty="0"/>
              <a:t>Five Rationales </a:t>
            </a:r>
            <a:r>
              <a:rPr lang="en-US"/>
              <a:t>for Imperialism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2980" y="1085590"/>
            <a:ext cx="89410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4. Religious</a:t>
            </a:r>
          </a:p>
          <a:p>
            <a:r>
              <a:rPr lang="en-US" sz="3200" dirty="0"/>
              <a:t>Drive to convert others to Christianity, destroy “heathen” religions, provide humanitarian relief</a:t>
            </a:r>
          </a:p>
          <a:p>
            <a:r>
              <a:rPr lang="en-US" sz="3200" dirty="0"/>
              <a:t>Imperialism is your holy duty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683" y="3080618"/>
            <a:ext cx="2428317" cy="3777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1382"/>
            <a:ext cx="4322618" cy="33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1418"/>
            <a:ext cx="7886700" cy="994172"/>
          </a:xfrm>
        </p:spPr>
        <p:txBody>
          <a:bodyPr/>
          <a:lstStyle/>
          <a:p>
            <a:r>
              <a:rPr lang="en-US" dirty="0"/>
              <a:t>Five Rationales </a:t>
            </a:r>
            <a:r>
              <a:rPr lang="en-US"/>
              <a:t>for Imperialism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2980" y="1085590"/>
            <a:ext cx="86362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5. Racism</a:t>
            </a:r>
          </a:p>
          <a:p>
            <a:r>
              <a:rPr lang="en-US" sz="3600" dirty="0"/>
              <a:t>Scientific Racism—certain races are </a:t>
            </a:r>
            <a:r>
              <a:rPr lang="en-US" sz="3600" i="1" dirty="0"/>
              <a:t>scientifically</a:t>
            </a:r>
            <a:r>
              <a:rPr lang="en-US" sz="3600" dirty="0"/>
              <a:t> superior and should rule others</a:t>
            </a:r>
          </a:p>
          <a:p>
            <a:r>
              <a:rPr lang="en-US" sz="3600" dirty="0"/>
              <a:t>Imperialism is inevitable and humane</a:t>
            </a:r>
          </a:p>
        </p:txBody>
      </p:sp>
      <p:pic>
        <p:nvPicPr>
          <p:cNvPr id="9" name="Picture 2" descr="mage result for social darwinis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473" y="3377723"/>
            <a:ext cx="6154483" cy="36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ogressive Development of Man.--(2) Evolution. Illustration from With the World's People by John Clark Ridpath (Clark E Ridpath, 1912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05" y="3397120"/>
            <a:ext cx="3694601" cy="34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782877"/>
            <a:ext cx="10187836" cy="7640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7951" y="5410200"/>
            <a:ext cx="4540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</a:t>
            </a:r>
            <a:r>
              <a:rPr lang="uk-UA" sz="3600" dirty="0"/>
              <a:t>’</a:t>
            </a:r>
            <a:r>
              <a:rPr lang="en-US" sz="3600" dirty="0"/>
              <a:t>s left to take?</a:t>
            </a:r>
          </a:p>
        </p:txBody>
      </p:sp>
    </p:spTree>
    <p:extLst>
      <p:ext uri="{BB962C8B-B14F-4D97-AF65-F5344CB8AC3E}">
        <p14:creationId xmlns:p14="http://schemas.microsoft.com/office/powerpoint/2010/main" val="139431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99892"/>
            <a:ext cx="7886700" cy="1325563"/>
          </a:xfrm>
        </p:spPr>
        <p:txBody>
          <a:bodyPr/>
          <a:lstStyle/>
          <a:p>
            <a:r>
              <a:rPr lang="en-US" dirty="0"/>
              <a:t>How did we get 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4" y="634855"/>
            <a:ext cx="8261192" cy="622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52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9" y="1746028"/>
            <a:ext cx="8954814" cy="3829050"/>
          </a:xfrm>
        </p:spPr>
        <p:txBody>
          <a:bodyPr>
            <a:noAutofit/>
          </a:bodyPr>
          <a:lstStyle/>
          <a:p>
            <a:r>
              <a:rPr lang="en-US" sz="3600" dirty="0"/>
              <a:t>We’ll be reviewing where we’ve been and previewing where we’re going</a:t>
            </a:r>
          </a:p>
          <a:p>
            <a:r>
              <a:rPr lang="en-US" sz="3600" dirty="0"/>
              <a:t>You’ll work in small groups to answer some </a:t>
            </a:r>
            <a:r>
              <a:rPr lang="en-US" sz="3600" b="1" dirty="0"/>
              <a:t>big </a:t>
            </a:r>
            <a:r>
              <a:rPr lang="en-US" sz="3600" dirty="0"/>
              <a:t>questions on a few sheets of poster paper</a:t>
            </a:r>
          </a:p>
          <a:p>
            <a:r>
              <a:rPr lang="en-US" sz="3600" dirty="0"/>
              <a:t>Every group member needs a marker and a willingness to participate &amp; contribute</a:t>
            </a:r>
          </a:p>
        </p:txBody>
      </p:sp>
    </p:spTree>
    <p:extLst>
      <p:ext uri="{BB962C8B-B14F-4D97-AF65-F5344CB8AC3E}">
        <p14:creationId xmlns:p14="http://schemas.microsoft.com/office/powerpoint/2010/main" val="20810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12501" y="3000375"/>
            <a:ext cx="325755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What changed about the world from 1450-1750?</a:t>
            </a:r>
          </a:p>
        </p:txBody>
      </p:sp>
      <p:sp>
        <p:nvSpPr>
          <p:cNvPr id="5" name="Oval 4"/>
          <p:cNvSpPr/>
          <p:nvPr/>
        </p:nvSpPr>
        <p:spPr>
          <a:xfrm>
            <a:off x="971550" y="1771650"/>
            <a:ext cx="2686050" cy="1943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Widespread appreciation for Llamas</a:t>
            </a:r>
          </a:p>
        </p:txBody>
      </p:sp>
      <p:sp>
        <p:nvSpPr>
          <p:cNvPr id="6" name="Oval 5"/>
          <p:cNvSpPr/>
          <p:nvPr/>
        </p:nvSpPr>
        <p:spPr>
          <a:xfrm>
            <a:off x="3300262" y="690500"/>
            <a:ext cx="1314450" cy="1228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Why?</a:t>
            </a:r>
            <a:endParaRPr lang="en-US" sz="21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300264" y="3291578"/>
            <a:ext cx="522181" cy="346659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3"/>
          </p:cNvCxnSpPr>
          <p:nvPr/>
        </p:nvCxnSpPr>
        <p:spPr>
          <a:xfrm flipV="1">
            <a:off x="2946097" y="1739282"/>
            <a:ext cx="546662" cy="471144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668350" y="848938"/>
            <a:ext cx="2332650" cy="1722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More people knew about them due to global trade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34958" y="1463301"/>
            <a:ext cx="1233392" cy="77134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4502" y="42490"/>
            <a:ext cx="8939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Think about the Short Answer Question from your midterm!</a:t>
            </a:r>
          </a:p>
        </p:txBody>
      </p:sp>
    </p:spTree>
    <p:extLst>
      <p:ext uri="{BB962C8B-B14F-4D97-AF65-F5344CB8AC3E}">
        <p14:creationId xmlns:p14="http://schemas.microsoft.com/office/powerpoint/2010/main" val="4455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28950" y="1943100"/>
            <a:ext cx="325755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What had changed about Europe since 1750?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12" y="714477"/>
            <a:ext cx="9097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Write this question in the center of </a:t>
            </a:r>
            <a:r>
              <a:rPr lang="en-US" sz="3200"/>
              <a:t>the big paper.</a:t>
            </a:r>
            <a:endParaRPr lang="en-US" sz="3200" dirty="0"/>
          </a:p>
          <a:p>
            <a:pPr algn="ctr"/>
            <a:r>
              <a:rPr lang="en-US" sz="3200" dirty="0"/>
              <a:t>Think about Unit V: Revolutions in the Modern Era!</a:t>
            </a:r>
          </a:p>
        </p:txBody>
      </p:sp>
    </p:spTree>
    <p:extLst>
      <p:ext uri="{BB962C8B-B14F-4D97-AF65-F5344CB8AC3E}">
        <p14:creationId xmlns:p14="http://schemas.microsoft.com/office/powerpoint/2010/main" val="154862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7185" y="2457450"/>
            <a:ext cx="325755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What had changed about Europe since 1750?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783" y="786825"/>
            <a:ext cx="824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Add your responses to the paper in front of you</a:t>
            </a:r>
          </a:p>
        </p:txBody>
      </p:sp>
      <p:sp>
        <p:nvSpPr>
          <p:cNvPr id="5" name="Oval 4"/>
          <p:cNvSpPr/>
          <p:nvPr/>
        </p:nvSpPr>
        <p:spPr>
          <a:xfrm>
            <a:off x="4440555" y="1960245"/>
            <a:ext cx="428625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How did those changes affect Europe’s motivations and goals?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94736" y="3634740"/>
            <a:ext cx="794385" cy="137160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7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41417"/>
            <a:ext cx="4131945" cy="857250"/>
          </a:xfrm>
        </p:spPr>
        <p:txBody>
          <a:bodyPr>
            <a:noAutofit/>
          </a:bodyPr>
          <a:lstStyle/>
          <a:p>
            <a:r>
              <a:rPr lang="en-US" sz="3000" dirty="0"/>
              <a:t>Unit V: Revolutions in the </a:t>
            </a:r>
            <a:br>
              <a:rPr lang="en-US" sz="3000" dirty="0"/>
            </a:br>
            <a:r>
              <a:rPr lang="en-US" sz="3000" dirty="0"/>
              <a:t>Modern Era (1750-1914)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31696"/>
            <a:ext cx="4371975" cy="3394472"/>
          </a:xfrm>
        </p:spPr>
        <p:txBody>
          <a:bodyPr>
            <a:noAutofit/>
          </a:bodyPr>
          <a:lstStyle/>
          <a:p>
            <a:r>
              <a:rPr lang="en-US" sz="2700" dirty="0"/>
              <a:t>Revolutionary (and not-so-revolutionary) changes</a:t>
            </a:r>
          </a:p>
          <a:p>
            <a:r>
              <a:rPr lang="en-US" sz="2700" dirty="0"/>
              <a:t>Government, ways of thinking, place of mankind in society and the universe </a:t>
            </a:r>
          </a:p>
          <a:p>
            <a:r>
              <a:rPr lang="en-US" sz="2700" dirty="0"/>
              <a:t>Rise and role of nation-states</a:t>
            </a:r>
          </a:p>
          <a:p>
            <a:r>
              <a:rPr lang="en-US" sz="2700" dirty="0"/>
              <a:t>Technological changes and innovations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4816" y="2131697"/>
            <a:ext cx="49091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83" lvl="1" indent="-342892">
              <a:buFont typeface="Arial" charset="0"/>
              <a:buChar char="•"/>
            </a:pPr>
            <a:r>
              <a:rPr lang="en-US" sz="2700" dirty="0"/>
              <a:t>European (and American) imperialism across the globe</a:t>
            </a:r>
          </a:p>
          <a:p>
            <a:pPr marL="685783" lvl="1" indent="-342892">
              <a:buFont typeface="Arial" charset="0"/>
              <a:buChar char="•"/>
            </a:pPr>
            <a:r>
              <a:rPr lang="en-US" sz="2700" dirty="0"/>
              <a:t>Indigenous responses and resistance to expansion</a:t>
            </a:r>
          </a:p>
          <a:p>
            <a:pPr marL="685783" lvl="1" indent="-342892">
              <a:buFont typeface="Arial" charset="0"/>
              <a:buChar char="•"/>
            </a:pPr>
            <a:r>
              <a:rPr lang="en-US" sz="2700" dirty="0"/>
              <a:t>Begins to look like the world we exist in today (for better and for worse)</a:t>
            </a:r>
          </a:p>
          <a:p>
            <a:pPr marL="685783" lvl="1" indent="-342892">
              <a:buFont typeface="Arial" charset="0"/>
              <a:buChar char="•"/>
            </a:pPr>
            <a:endParaRPr lang="en-US" sz="27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17720" y="1041417"/>
            <a:ext cx="482346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Unit VI: Consequences of Industrialization (1750-1914)</a:t>
            </a:r>
          </a:p>
        </p:txBody>
      </p:sp>
    </p:spTree>
    <p:extLst>
      <p:ext uri="{BB962C8B-B14F-4D97-AF65-F5344CB8AC3E}">
        <p14:creationId xmlns:p14="http://schemas.microsoft.com/office/powerpoint/2010/main" val="1588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746"/>
            <a:ext cx="7886700" cy="994172"/>
          </a:xfrm>
        </p:spPr>
        <p:txBody>
          <a:bodyPr>
            <a:normAutofit/>
          </a:bodyPr>
          <a:lstStyle/>
          <a:p>
            <a:r>
              <a:rPr lang="en-US" sz="4800" dirty="0"/>
              <a:t>What is Imperialism?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35" y="1046918"/>
            <a:ext cx="8355330" cy="3263504"/>
          </a:xfrm>
        </p:spPr>
        <p:txBody>
          <a:bodyPr>
            <a:normAutofit/>
          </a:bodyPr>
          <a:lstStyle/>
          <a:p>
            <a:r>
              <a:rPr lang="en-US" sz="4000" dirty="0"/>
              <a:t>A policy of conquest and domination of foreign lands and populations in order to form an EMPIRE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97506"/>
            <a:ext cx="4131387" cy="3102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13" y="2897506"/>
            <a:ext cx="4844088" cy="31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52775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728" y="457200"/>
            <a:ext cx="8565472" cy="1039427"/>
          </a:xfrm>
        </p:spPr>
        <p:txBody>
          <a:bodyPr>
            <a:normAutofit/>
          </a:bodyPr>
          <a:lstStyle/>
          <a:p>
            <a:r>
              <a:rPr lang="en-US" dirty="0"/>
              <a:t>Countries </a:t>
            </a:r>
            <a:r>
              <a:rPr lang="en-US"/>
              <a:t>the British have invaded</a:t>
            </a:r>
          </a:p>
        </p:txBody>
      </p:sp>
    </p:spTree>
    <p:extLst>
      <p:ext uri="{BB962C8B-B14F-4D97-AF65-F5344CB8AC3E}">
        <p14:creationId xmlns:p14="http://schemas.microsoft.com/office/powerpoint/2010/main" val="137124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328"/>
            <a:ext cx="7469886" cy="973836"/>
          </a:xfrm>
        </p:spPr>
        <p:txBody>
          <a:bodyPr>
            <a:noAutofit/>
          </a:bodyPr>
          <a:lstStyle/>
          <a:p>
            <a:r>
              <a:rPr lang="en-US" sz="4000" dirty="0"/>
              <a:t>What’s the difference between </a:t>
            </a:r>
            <a:br>
              <a:rPr lang="en-US" sz="4000" dirty="0"/>
            </a:br>
            <a:r>
              <a:rPr lang="en-US" sz="4000" dirty="0"/>
              <a:t>an Empire and a 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5" y="1742498"/>
            <a:ext cx="8764732" cy="4351338"/>
          </a:xfrm>
        </p:spPr>
        <p:txBody>
          <a:bodyPr>
            <a:noAutofit/>
          </a:bodyPr>
          <a:lstStyle/>
          <a:p>
            <a:r>
              <a:rPr lang="en-US" sz="4000" dirty="0"/>
              <a:t>Nations have buy-in from their people and some shared characteristic (language, race, culture, etc.)</a:t>
            </a:r>
          </a:p>
          <a:p>
            <a:r>
              <a:rPr lang="en-US" sz="4000" dirty="0"/>
              <a:t>Empires have an element of force and are made up of many types of people</a:t>
            </a:r>
          </a:p>
          <a:p>
            <a:endParaRPr lang="en-US" sz="4000" dirty="0"/>
          </a:p>
          <a:p>
            <a:r>
              <a:rPr lang="en-US" sz="4000" dirty="0"/>
              <a:t>Is the US a nation or an empire?</a:t>
            </a:r>
          </a:p>
        </p:txBody>
      </p:sp>
    </p:spTree>
    <p:extLst>
      <p:ext uri="{BB962C8B-B14F-4D97-AF65-F5344CB8AC3E}">
        <p14:creationId xmlns:p14="http://schemas.microsoft.com/office/powerpoint/2010/main" val="7280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1663</TotalTime>
  <Words>502</Words>
  <Application>Microsoft Macintosh PowerPoint</Application>
  <PresentationFormat>On-screen Show (4:3)</PresentationFormat>
  <Paragraphs>64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Imperialism in the Modern Era</vt:lpstr>
      <vt:lpstr>Today…</vt:lpstr>
      <vt:lpstr>PowerPoint Presentation</vt:lpstr>
      <vt:lpstr>PowerPoint Presentation</vt:lpstr>
      <vt:lpstr>PowerPoint Presentation</vt:lpstr>
      <vt:lpstr>Unit V: Revolutions in the  Modern Era (1750-1914)</vt:lpstr>
      <vt:lpstr>What is Imperialism?</vt:lpstr>
      <vt:lpstr>Countries the British have invaded</vt:lpstr>
      <vt:lpstr>What’s the difference between  an Empire and a Nation?</vt:lpstr>
      <vt:lpstr>PowerPoint Presentation</vt:lpstr>
      <vt:lpstr>Five Rationales for Imperialism</vt:lpstr>
      <vt:lpstr>Five Rationales for Imperialism</vt:lpstr>
      <vt:lpstr>Five Rationales for Imperialism</vt:lpstr>
      <vt:lpstr>Five Rationales for Imperialism</vt:lpstr>
      <vt:lpstr>Five Rationales for Imperialism</vt:lpstr>
      <vt:lpstr>PowerPoint Presentation</vt:lpstr>
      <vt:lpstr>How did we get 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24</cp:revision>
  <dcterms:created xsi:type="dcterms:W3CDTF">2017-02-21T04:36:45Z</dcterms:created>
  <dcterms:modified xsi:type="dcterms:W3CDTF">2020-02-14T00:46:19Z</dcterms:modified>
</cp:coreProperties>
</file>