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5" r:id="rId4"/>
    <p:sldId id="264" r:id="rId5"/>
    <p:sldId id="263" r:id="rId6"/>
    <p:sldId id="266" r:id="rId7"/>
    <p:sldId id="267" r:id="rId8"/>
    <p:sldId id="270" r:id="rId9"/>
    <p:sldId id="269" r:id="rId10"/>
    <p:sldId id="268" r:id="rId11"/>
    <p:sldId id="280" r:id="rId12"/>
    <p:sldId id="274" r:id="rId13"/>
    <p:sldId id="277" r:id="rId14"/>
    <p:sldId id="278" r:id="rId15"/>
    <p:sldId id="279" r:id="rId16"/>
    <p:sldId id="271" r:id="rId17"/>
    <p:sldId id="281" r:id="rId18"/>
    <p:sldId id="272" r:id="rId19"/>
    <p:sldId id="273" r:id="rId20"/>
    <p:sldId id="282" r:id="rId21"/>
    <p:sldId id="275" r:id="rId22"/>
    <p:sldId id="283" r:id="rId23"/>
    <p:sldId id="284" r:id="rId24"/>
    <p:sldId id="285" r:id="rId25"/>
    <p:sldId id="286" r:id="rId26"/>
    <p:sldId id="287" r:id="rId27"/>
    <p:sldId id="289" r:id="rId28"/>
    <p:sldId id="288" r:id="rId29"/>
    <p:sldId id="290" r:id="rId30"/>
    <p:sldId id="291"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1/26/2015</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1/26/2015</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1/26/2015</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1/26/2015</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1/26/2015</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1/26/2015</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1/26/2015</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1/26/2015</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1/26/2015</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1/26/2015</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1/26/2015</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1/26/2015</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25: America moves to the city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057400"/>
            <a:ext cx="7772400" cy="4800600"/>
          </a:xfrm>
        </p:spPr>
        <p:txBody>
          <a:bodyPr>
            <a:normAutofit fontScale="92500" lnSpcReduction="10000"/>
          </a:bodyPr>
          <a:lstStyle/>
          <a:p>
            <a:endParaRPr lang="en-US" dirty="0" smtClean="0"/>
          </a:p>
          <a:p>
            <a:r>
              <a:rPr lang="en-US" b="1" u="sng" dirty="0" smtClean="0">
                <a:solidFill>
                  <a:srgbClr val="BA06B1"/>
                </a:solidFill>
              </a:rPr>
              <a:t>Emma Lazarus- </a:t>
            </a:r>
            <a:r>
              <a:rPr lang="en-US" dirty="0" smtClean="0"/>
              <a:t>Born in NY of Jewish parents, she wrote the sonnet that is now on the  Statue of Liberty</a:t>
            </a:r>
          </a:p>
          <a:p>
            <a:pPr lvl="1"/>
            <a:r>
              <a:rPr lang="en-US" dirty="0" smtClean="0"/>
              <a:t>Ironically she died in 1887 at the age of 38, one year after the Statue of Liberty was dedicated.</a:t>
            </a:r>
          </a:p>
          <a:p>
            <a:pPr lvl="1"/>
            <a:r>
              <a:rPr lang="en-US" dirty="0" smtClean="0"/>
              <a:t>Her words were placed in 1903.</a:t>
            </a:r>
          </a:p>
          <a:p>
            <a:endParaRPr lang="en-US" dirty="0" smtClean="0"/>
          </a:p>
          <a:p>
            <a:r>
              <a:rPr lang="en-US" b="1" u="sng" dirty="0" err="1" smtClean="0">
                <a:solidFill>
                  <a:srgbClr val="FFC000"/>
                </a:solidFill>
              </a:rPr>
              <a:t>Nativism</a:t>
            </a:r>
            <a:r>
              <a:rPr lang="en-US" b="1" u="sng" dirty="0" smtClean="0">
                <a:solidFill>
                  <a:srgbClr val="FFC000"/>
                </a:solidFill>
              </a:rPr>
              <a:t>-</a:t>
            </a:r>
            <a:r>
              <a:rPr lang="en-US" dirty="0" smtClean="0"/>
              <a:t> Anti-Immigrant attitudes</a:t>
            </a:r>
          </a:p>
          <a:p>
            <a:r>
              <a:rPr lang="en-US" b="1" u="sng" dirty="0" smtClean="0">
                <a:solidFill>
                  <a:srgbClr val="92D050"/>
                </a:solidFill>
              </a:rPr>
              <a:t>Xenophobia-</a:t>
            </a:r>
            <a:r>
              <a:rPr lang="en-US" dirty="0" smtClean="0"/>
              <a:t> Fear or hatred of foreigners or strangers</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495800" y="104775"/>
            <a:ext cx="4448175"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fontAlgn="auto">
              <a:spcAft>
                <a:spcPts val="0"/>
              </a:spcAft>
              <a:defRPr/>
            </a:pPr>
            <a:r>
              <a:rPr lang="en-US" sz="3200" i="1" dirty="0">
                <a:solidFill>
                  <a:srgbClr val="FF3300"/>
                </a:solidFill>
                <a:latin typeface="Garamond" pitchFamily="18" charset="0"/>
              </a:rPr>
              <a:t>Immigration Settlement Patterns – 1910 Census</a:t>
            </a:r>
          </a:p>
        </p:txBody>
      </p:sp>
      <p:pic>
        <p:nvPicPr>
          <p:cNvPr id="28675" name="Picture 3" descr="map-19-03"/>
          <p:cNvPicPr>
            <a:picLocks noGrp="1" noChangeAspect="1" noChangeArrowheads="1"/>
          </p:cNvPicPr>
          <p:nvPr>
            <p:ph idx="1"/>
          </p:nvPr>
        </p:nvPicPr>
        <p:blipFill>
          <a:blip r:embed="rId2" cstate="print"/>
          <a:srcRect/>
          <a:stretch>
            <a:fillRect/>
          </a:stretch>
        </p:blipFill>
        <p:spPr>
          <a:xfrm>
            <a:off x="762000" y="1600200"/>
            <a:ext cx="7696200" cy="5029200"/>
          </a:xfr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762000" y="304800"/>
            <a:ext cx="3219450" cy="400642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3810000" y="3429000"/>
            <a:ext cx="4149089" cy="2881312"/>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4953000" y="228600"/>
            <a:ext cx="2676525" cy="2857500"/>
          </a:xfrm>
          <a:prstGeom prst="rect">
            <a:avLst/>
          </a:prstGeom>
          <a:noFill/>
          <a:ln w="9525">
            <a:noFill/>
            <a:miter lim="800000"/>
            <a:headEnd/>
            <a:tailEnd/>
          </a:ln>
          <a:effectLst/>
        </p:spPr>
      </p:pic>
      <p:pic>
        <p:nvPicPr>
          <p:cNvPr id="9" name="Picture 6"/>
          <p:cNvPicPr>
            <a:picLocks noChangeAspect="1" noChangeArrowheads="1"/>
          </p:cNvPicPr>
          <p:nvPr/>
        </p:nvPicPr>
        <p:blipFill>
          <a:blip r:embed="rId5" cstate="print"/>
          <a:srcRect/>
          <a:stretch>
            <a:fillRect/>
          </a:stretch>
        </p:blipFill>
        <p:spPr bwMode="auto">
          <a:xfrm>
            <a:off x="838200" y="4343399"/>
            <a:ext cx="2616666" cy="2022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fontAlgn="auto">
              <a:spcAft>
                <a:spcPts val="0"/>
              </a:spcAft>
              <a:defRPr/>
            </a:pPr>
            <a:r>
              <a:rPr lang="en-US" sz="3200" i="1" dirty="0">
                <a:solidFill>
                  <a:srgbClr val="FF3300"/>
                </a:solidFill>
                <a:latin typeface="Garamond" pitchFamily="18" charset="0"/>
              </a:rPr>
              <a:t>Mulberry Street, New York City, ca. 1900</a:t>
            </a:r>
          </a:p>
        </p:txBody>
      </p:sp>
      <p:pic>
        <p:nvPicPr>
          <p:cNvPr id="20483" name="Picture 3" descr="u29_18"/>
          <p:cNvPicPr>
            <a:picLocks noGrp="1" noChangeAspect="1" noChangeArrowheads="1"/>
          </p:cNvPicPr>
          <p:nvPr>
            <p:ph sz="half" idx="1"/>
          </p:nvPr>
        </p:nvPicPr>
        <p:blipFill>
          <a:blip r:embed="rId2" cstate="print"/>
          <a:srcRect/>
          <a:stretch>
            <a:fillRect/>
          </a:stretch>
        </p:blipFill>
        <p:spPr>
          <a:xfrm>
            <a:off x="457200" y="1600200"/>
            <a:ext cx="4038600" cy="4572000"/>
          </a:xfrm>
          <a:noFill/>
        </p:spPr>
      </p:pic>
      <p:pic>
        <p:nvPicPr>
          <p:cNvPr id="20484" name="Picture 6" descr="h5-19-01-p542"/>
          <p:cNvPicPr>
            <a:picLocks noGrp="1" noChangeAspect="1" noChangeArrowheads="1"/>
          </p:cNvPicPr>
          <p:nvPr>
            <p:ph sz="half" idx="2"/>
          </p:nvPr>
        </p:nvPicPr>
        <p:blipFill>
          <a:blip r:embed="rId3" cstate="print"/>
          <a:srcRect/>
          <a:stretch>
            <a:fillRect/>
          </a:stretch>
        </p:blipFill>
        <p:spPr>
          <a:xfrm>
            <a:off x="4911725" y="1600200"/>
            <a:ext cx="3511550" cy="4525963"/>
          </a:xfr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2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fontAlgn="auto">
              <a:spcAft>
                <a:spcPts val="0"/>
              </a:spcAft>
              <a:defRPr/>
            </a:pPr>
            <a:r>
              <a:rPr lang="en-US" sz="3200" i="1" dirty="0">
                <a:solidFill>
                  <a:srgbClr val="FF3300"/>
                </a:solidFill>
                <a:latin typeface="Garamond" pitchFamily="18" charset="0"/>
              </a:rPr>
              <a:t>“Street Arabs” – Jacob Riis Photo of Boys</a:t>
            </a:r>
            <a:br>
              <a:rPr lang="en-US" sz="3200" i="1" dirty="0">
                <a:solidFill>
                  <a:srgbClr val="FF3300"/>
                </a:solidFill>
                <a:latin typeface="Garamond" pitchFamily="18" charset="0"/>
              </a:rPr>
            </a:br>
            <a:r>
              <a:rPr lang="en-US" sz="3200" i="1" dirty="0">
                <a:solidFill>
                  <a:srgbClr val="FF3300"/>
                </a:solidFill>
                <a:latin typeface="Garamond" pitchFamily="18" charset="0"/>
              </a:rPr>
              <a:t>Sleeping in the Streets</a:t>
            </a:r>
          </a:p>
        </p:txBody>
      </p:sp>
      <p:pic>
        <p:nvPicPr>
          <p:cNvPr id="21507" name="Picture 3" descr="u29_23"/>
          <p:cNvPicPr>
            <a:picLocks noGrp="1" noChangeAspect="1" noChangeArrowheads="1"/>
          </p:cNvPicPr>
          <p:nvPr>
            <p:ph idx="1"/>
          </p:nvPr>
        </p:nvPicPr>
        <p:blipFill>
          <a:blip r:embed="rId2" cstate="print"/>
          <a:srcRect/>
          <a:stretch>
            <a:fillRect/>
          </a:stretch>
        </p:blipFill>
        <p:spPr>
          <a:xfrm>
            <a:off x="914400" y="1600200"/>
            <a:ext cx="7391400" cy="5029200"/>
          </a:xfr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fontAlgn="auto">
              <a:spcAft>
                <a:spcPts val="0"/>
              </a:spcAft>
              <a:defRPr/>
            </a:pPr>
            <a:r>
              <a:rPr lang="en-US" sz="3200" i="1" dirty="0">
                <a:solidFill>
                  <a:srgbClr val="FF3300"/>
                </a:solidFill>
                <a:latin typeface="Garamond" pitchFamily="18" charset="0"/>
              </a:rPr>
              <a:t>Urban Children Play Next to a Horse Carcass</a:t>
            </a:r>
          </a:p>
        </p:txBody>
      </p:sp>
      <p:pic>
        <p:nvPicPr>
          <p:cNvPr id="22531" name="Picture 3" descr="u29_24"/>
          <p:cNvPicPr>
            <a:picLocks noGrp="1" noChangeAspect="1" noChangeArrowheads="1"/>
          </p:cNvPicPr>
          <p:nvPr>
            <p:ph idx="1"/>
          </p:nvPr>
        </p:nvPicPr>
        <p:blipFill>
          <a:blip r:embed="rId2" cstate="print"/>
          <a:srcRect/>
          <a:stretch>
            <a:fillRect/>
          </a:stretch>
        </p:blipFill>
        <p:spPr>
          <a:xfrm>
            <a:off x="990600" y="1676400"/>
            <a:ext cx="7239000" cy="4800600"/>
          </a:xfr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2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Equality</a:t>
            </a:r>
            <a:endParaRPr lang="en-US"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914400" y="1905000"/>
            <a:ext cx="1905000" cy="2457450"/>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2971800" y="1981200"/>
            <a:ext cx="1714500" cy="17145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5181600" y="3581400"/>
            <a:ext cx="36861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228600"/>
            <a:ext cx="7772400" cy="914400"/>
          </a:xfrm>
        </p:spPr>
        <p:txBody>
          <a:bodyPr>
            <a:normAutofit fontScale="90000"/>
          </a:bodyPr>
          <a:lstStyle/>
          <a:p>
            <a:pPr marL="1117600" indent="-1117600" algn="l" fontAlgn="auto">
              <a:spcAft>
                <a:spcPts val="0"/>
              </a:spcAft>
              <a:defRPr/>
            </a:pPr>
            <a:r>
              <a:rPr lang="en-US" sz="3200" i="1" dirty="0">
                <a:solidFill>
                  <a:srgbClr val="FF3300"/>
                </a:solidFill>
                <a:latin typeface="Garamond" pitchFamily="18" charset="0"/>
              </a:rPr>
              <a:t>Intellectual </a:t>
            </a:r>
            <a:r>
              <a:rPr lang="en-US" sz="3200" i="1" dirty="0" smtClean="0">
                <a:solidFill>
                  <a:srgbClr val="FF3300"/>
                </a:solidFill>
                <a:latin typeface="Garamond" pitchFamily="18" charset="0"/>
              </a:rPr>
              <a:t>Frontiers</a:t>
            </a:r>
            <a:br>
              <a:rPr lang="en-US" sz="3200" i="1" dirty="0" smtClean="0">
                <a:solidFill>
                  <a:srgbClr val="FF3300"/>
                </a:solidFill>
                <a:latin typeface="Garamond" pitchFamily="18" charset="0"/>
              </a:rPr>
            </a:br>
            <a:r>
              <a:rPr lang="en-US" sz="3200" i="1" dirty="0" smtClean="0">
                <a:solidFill>
                  <a:srgbClr val="FF3300"/>
                </a:solidFill>
                <a:latin typeface="Garamond" pitchFamily="18" charset="0"/>
              </a:rPr>
              <a:t>A</a:t>
            </a:r>
            <a:r>
              <a:rPr lang="en-US" sz="3200" i="1" dirty="0">
                <a:solidFill>
                  <a:srgbClr val="FF3300"/>
                </a:solidFill>
                <a:latin typeface="Garamond" pitchFamily="18" charset="0"/>
              </a:rPr>
              <a:t>.  Public Education &amp; Education for</a:t>
            </a:r>
            <a:br>
              <a:rPr lang="en-US" sz="3200" i="1" dirty="0">
                <a:solidFill>
                  <a:srgbClr val="FF3300"/>
                </a:solidFill>
                <a:latin typeface="Garamond" pitchFamily="18" charset="0"/>
              </a:rPr>
            </a:br>
            <a:r>
              <a:rPr lang="en-US" sz="3200" i="1" dirty="0">
                <a:solidFill>
                  <a:srgbClr val="FF3300"/>
                </a:solidFill>
                <a:latin typeface="Garamond" pitchFamily="18" charset="0"/>
              </a:rPr>
              <a:t>     Black Americans (cont.)</a:t>
            </a:r>
          </a:p>
        </p:txBody>
      </p:sp>
      <p:sp>
        <p:nvSpPr>
          <p:cNvPr id="6147" name="Rectangle 3"/>
          <p:cNvSpPr>
            <a:spLocks noGrp="1" noChangeArrowheads="1"/>
          </p:cNvSpPr>
          <p:nvPr>
            <p:ph idx="1"/>
          </p:nvPr>
        </p:nvSpPr>
        <p:spPr>
          <a:xfrm>
            <a:off x="914400" y="1554960"/>
            <a:ext cx="7772400" cy="5303040"/>
          </a:xfrm>
        </p:spPr>
        <p:txBody>
          <a:bodyPr>
            <a:normAutofit fontScale="85000" lnSpcReduction="10000"/>
          </a:bodyPr>
          <a:lstStyle/>
          <a:p>
            <a:r>
              <a:rPr lang="en-US" sz="2600" dirty="0" smtClean="0">
                <a:latin typeface="Times New Roman" pitchFamily="18" charset="0"/>
                <a:cs typeface="Times New Roman" pitchFamily="18" charset="0"/>
              </a:rPr>
              <a:t>In the South, Booker T. Washington, head of the </a:t>
            </a:r>
            <a:r>
              <a:rPr lang="en-US" sz="2600" b="1" dirty="0" smtClean="0">
                <a:solidFill>
                  <a:srgbClr val="FFFF00"/>
                </a:solidFill>
                <a:latin typeface="Times New Roman" pitchFamily="18" charset="0"/>
                <a:cs typeface="Times New Roman" pitchFamily="18" charset="0"/>
              </a:rPr>
              <a:t>‘Tuskegee Institute’</a:t>
            </a:r>
            <a:r>
              <a:rPr lang="en-US" sz="2600" dirty="0" smtClean="0">
                <a:latin typeface="Times New Roman" pitchFamily="18" charset="0"/>
                <a:cs typeface="Times New Roman" pitchFamily="18" charset="0"/>
              </a:rPr>
              <a:t>, championed black education and a self-help approach to developing the economic and educational resources of the black community</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Washington was criticized as ‘</a:t>
            </a:r>
            <a:r>
              <a:rPr lang="en-US" sz="2600" dirty="0" err="1" smtClean="0">
                <a:latin typeface="Times New Roman" pitchFamily="18" charset="0"/>
                <a:cs typeface="Times New Roman" pitchFamily="18" charset="0"/>
              </a:rPr>
              <a:t>accomodationist</a:t>
            </a:r>
            <a:r>
              <a:rPr lang="en-US" sz="2600" dirty="0" smtClean="0">
                <a:latin typeface="Times New Roman" pitchFamily="18" charset="0"/>
                <a:cs typeface="Times New Roman" pitchFamily="18" charset="0"/>
              </a:rPr>
              <a:t>’ by W.E.B Du Bois because he avoided challenging white supremacy</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Du Bois, the first black American to earn a Ph.D. from Harvard University, demanded full and immediate equality for blacks – particularly for the ‘talented tenth’ of the black community</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In 1910, Du Bois became a founder of the ‘</a:t>
            </a:r>
            <a:r>
              <a:rPr lang="en-US" sz="2600" b="1" dirty="0" smtClean="0">
                <a:solidFill>
                  <a:srgbClr val="FFC000"/>
                </a:solidFill>
                <a:latin typeface="Times New Roman" pitchFamily="18" charset="0"/>
                <a:cs typeface="Times New Roman" pitchFamily="18" charset="0"/>
              </a:rPr>
              <a:t>National Association for the Advancement of Colored People’ [NAACP]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ipe(left)">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wipe(left)">
                                      <p:cBhvr>
                                        <p:cTn id="22" dur="500"/>
                                        <p:tgtEl>
                                          <p:spTgt spid="6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Effect transition="in" filter="wipe(left)">
                                      <p:cBhvr>
                                        <p:cTn id="2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Science</a:t>
            </a:r>
            <a:endParaRPr lang="en-US" dirty="0"/>
          </a:p>
        </p:txBody>
      </p:sp>
      <p:sp>
        <p:nvSpPr>
          <p:cNvPr id="3" name="Content Placeholder 2"/>
          <p:cNvSpPr>
            <a:spLocks noGrp="1"/>
          </p:cNvSpPr>
          <p:nvPr>
            <p:ph idx="1"/>
          </p:nvPr>
        </p:nvSpPr>
        <p:spPr/>
        <p:txBody>
          <a:bodyPr/>
          <a:lstStyle/>
          <a:p>
            <a:r>
              <a:rPr lang="en-US" b="1" u="sng" dirty="0" smtClean="0">
                <a:solidFill>
                  <a:schemeClr val="accent2">
                    <a:lumMod val="60000"/>
                    <a:lumOff val="40000"/>
                  </a:schemeClr>
                </a:solidFill>
              </a:rPr>
              <a:t>Mary Becker Eddy- </a:t>
            </a:r>
            <a:r>
              <a:rPr lang="en-US" dirty="0" smtClean="0"/>
              <a:t>1879 founded the Church of Christ, Scientist</a:t>
            </a:r>
          </a:p>
          <a:p>
            <a:endParaRPr lang="en-US" dirty="0" smtClean="0"/>
          </a:p>
          <a:p>
            <a:r>
              <a:rPr lang="en-US" b="1" u="sng" dirty="0" smtClean="0">
                <a:solidFill>
                  <a:srgbClr val="00B0F0"/>
                </a:solidFill>
              </a:rPr>
              <a:t>Darwinism- </a:t>
            </a:r>
            <a:r>
              <a:rPr lang="en-US" dirty="0" smtClean="0"/>
              <a:t>Evolution</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905000" y="4038600"/>
            <a:ext cx="3333750" cy="22860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6248400" y="3200400"/>
            <a:ext cx="1714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Literature</a:t>
            </a:r>
            <a:endParaRPr lang="en-US" dirty="0"/>
          </a:p>
        </p:txBody>
      </p:sp>
      <p:sp>
        <p:nvSpPr>
          <p:cNvPr id="5" name="Content Placeholder 4"/>
          <p:cNvSpPr>
            <a:spLocks noGrp="1"/>
          </p:cNvSpPr>
          <p:nvPr>
            <p:ph idx="1"/>
          </p:nvPr>
        </p:nvSpPr>
        <p:spPr/>
        <p:txBody>
          <a:bodyPr/>
          <a:lstStyle/>
          <a:p>
            <a:r>
              <a:rPr lang="en-US" dirty="0" smtClean="0"/>
              <a:t>Carnegie and Libraries</a:t>
            </a:r>
          </a:p>
          <a:p>
            <a:r>
              <a:rPr lang="en-US" dirty="0" smtClean="0">
                <a:solidFill>
                  <a:srgbClr val="FFC000"/>
                </a:solidFill>
              </a:rPr>
              <a:t>Old Literature: </a:t>
            </a:r>
          </a:p>
          <a:p>
            <a:endParaRPr lang="en-US" dirty="0" smtClean="0"/>
          </a:p>
          <a:p>
            <a:endParaRPr lang="en-US" dirty="0" smtClean="0"/>
          </a:p>
          <a:p>
            <a:endParaRPr lang="en-US" dirty="0" smtClean="0"/>
          </a:p>
          <a:p>
            <a:r>
              <a:rPr lang="en-US" dirty="0" smtClean="0">
                <a:solidFill>
                  <a:srgbClr val="FF0000"/>
                </a:solidFill>
              </a:rPr>
              <a:t>New Literature: </a:t>
            </a:r>
            <a:r>
              <a:rPr lang="en-US" dirty="0" smtClean="0"/>
              <a:t>Emily Dickinson,                   Walt Whitman, Mark Twain,                                   Jack London</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5181600" y="1219200"/>
            <a:ext cx="1600200" cy="2528317"/>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6629400" y="3886200"/>
            <a:ext cx="190500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Growth of Cities:</a:t>
            </a:r>
            <a:endParaRPr lang="en-US" b="1" u="sng" dirty="0"/>
          </a:p>
        </p:txBody>
      </p:sp>
      <p:sp>
        <p:nvSpPr>
          <p:cNvPr id="3" name="Content Placeholder 2"/>
          <p:cNvSpPr>
            <a:spLocks noGrp="1"/>
          </p:cNvSpPr>
          <p:nvPr>
            <p:ph idx="1"/>
          </p:nvPr>
        </p:nvSpPr>
        <p:spPr>
          <a:xfrm>
            <a:off x="457200" y="1219200"/>
            <a:ext cx="8686800" cy="5638800"/>
          </a:xfrm>
        </p:spPr>
        <p:txBody>
          <a:bodyPr>
            <a:normAutofit fontScale="92500" lnSpcReduction="10000"/>
          </a:bodyPr>
          <a:lstStyle/>
          <a:p>
            <a:r>
              <a:rPr lang="en-US" b="1" u="sng" dirty="0" smtClean="0">
                <a:solidFill>
                  <a:srgbClr val="FFC000"/>
                </a:solidFill>
              </a:rPr>
              <a:t>New Technology: </a:t>
            </a:r>
            <a:r>
              <a:rPr lang="en-US" dirty="0" smtClean="0"/>
              <a:t>bridges, mass transportation</a:t>
            </a:r>
          </a:p>
          <a:p>
            <a:r>
              <a:rPr lang="en-US" b="1" u="sng" dirty="0" smtClean="0">
                <a:solidFill>
                  <a:srgbClr val="0070C0"/>
                </a:solidFill>
              </a:rPr>
              <a:t>New Construction Techniques: </a:t>
            </a:r>
            <a:r>
              <a:rPr lang="en-US" dirty="0" smtClean="0"/>
              <a:t>iron skeleton, elevator</a:t>
            </a:r>
          </a:p>
          <a:p>
            <a:r>
              <a:rPr lang="en-US" b="1" u="sng" dirty="0" smtClean="0">
                <a:solidFill>
                  <a:srgbClr val="C00000"/>
                </a:solidFill>
              </a:rPr>
              <a:t>Urban Political Machines</a:t>
            </a:r>
          </a:p>
          <a:p>
            <a:r>
              <a:rPr lang="en-US" dirty="0" smtClean="0"/>
              <a:t>Social Services to poor, housing reforms</a:t>
            </a:r>
          </a:p>
          <a:p>
            <a:pPr lvl="1"/>
            <a:endParaRPr lang="en-US" dirty="0" smtClean="0"/>
          </a:p>
          <a:p>
            <a:pPr lvl="1"/>
            <a:r>
              <a:rPr lang="en-US" dirty="0" smtClean="0"/>
              <a:t>15% Urban in 1850</a:t>
            </a:r>
          </a:p>
          <a:p>
            <a:pPr lvl="1"/>
            <a:r>
              <a:rPr lang="en-US" dirty="0" smtClean="0"/>
              <a:t>40% Urban in 1900</a:t>
            </a:r>
          </a:p>
          <a:p>
            <a:pPr lvl="1"/>
            <a:endParaRPr lang="en-US" dirty="0" smtClean="0"/>
          </a:p>
          <a:p>
            <a:pPr lvl="1"/>
            <a:r>
              <a:rPr lang="en-US" dirty="0" smtClean="0"/>
              <a:t>4 million city dwellers in 1850</a:t>
            </a:r>
          </a:p>
          <a:p>
            <a:pPr lvl="1"/>
            <a:r>
              <a:rPr lang="en-US" dirty="0" smtClean="0"/>
              <a:t>30 million city dwellers in 1900</a:t>
            </a:r>
          </a:p>
          <a:p>
            <a:pPr lvl="1"/>
            <a:endParaRPr lang="en-US" dirty="0" smtClean="0"/>
          </a:p>
          <a:p>
            <a:pPr lvl="1"/>
            <a:r>
              <a:rPr lang="en-US" dirty="0" smtClean="0"/>
              <a:t>62 US cities over 10,000 in 1850</a:t>
            </a:r>
          </a:p>
          <a:p>
            <a:pPr lvl="1"/>
            <a:r>
              <a:rPr lang="en-US" dirty="0" smtClean="0"/>
              <a:t>440 US cities over 10,000 in 1900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normAutofit fontScale="90000"/>
          </a:bodyPr>
          <a:lstStyle/>
          <a:p>
            <a:pPr fontAlgn="auto">
              <a:spcAft>
                <a:spcPts val="0"/>
              </a:spcAft>
              <a:defRPr/>
            </a:pPr>
            <a:r>
              <a:rPr lang="en-US" sz="2800" i="1" dirty="0">
                <a:solidFill>
                  <a:srgbClr val="FF3300"/>
                </a:solidFill>
                <a:latin typeface="Garamond" pitchFamily="18" charset="0"/>
              </a:rPr>
              <a:t>Cartoon Character ‘Mickey Dugan’ from Joseph Pulitzer’s </a:t>
            </a:r>
            <a:br>
              <a:rPr lang="en-US" sz="2800" i="1" dirty="0">
                <a:solidFill>
                  <a:srgbClr val="FF3300"/>
                </a:solidFill>
                <a:latin typeface="Garamond" pitchFamily="18" charset="0"/>
              </a:rPr>
            </a:br>
            <a:r>
              <a:rPr lang="en-US" sz="2800" i="1" dirty="0">
                <a:solidFill>
                  <a:srgbClr val="FF3300"/>
                </a:solidFill>
                <a:latin typeface="Garamond" pitchFamily="18" charset="0"/>
              </a:rPr>
              <a:t>‘New York World’ – Inspired the Term ‘Yellow Journalism’</a:t>
            </a:r>
          </a:p>
        </p:txBody>
      </p:sp>
      <p:pic>
        <p:nvPicPr>
          <p:cNvPr id="15363" name="Picture 6" descr="u31_08"/>
          <p:cNvPicPr>
            <a:picLocks noGrp="1" noChangeAspect="1" noChangeArrowheads="1"/>
          </p:cNvPicPr>
          <p:nvPr>
            <p:ph idx="1"/>
          </p:nvPr>
        </p:nvPicPr>
        <p:blipFill>
          <a:blip r:embed="rId2" cstate="print"/>
          <a:srcRect/>
          <a:stretch>
            <a:fillRect/>
          </a:stretch>
        </p:blipFill>
        <p:spPr>
          <a:xfrm>
            <a:off x="2324100" y="1966913"/>
            <a:ext cx="4495800" cy="3975100"/>
          </a:xfr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Journalism</a:t>
            </a:r>
            <a:endParaRPr lang="en-US" dirty="0"/>
          </a:p>
        </p:txBody>
      </p:sp>
      <p:sp>
        <p:nvSpPr>
          <p:cNvPr id="3" name="Content Placeholder 2"/>
          <p:cNvSpPr>
            <a:spLocks noGrp="1"/>
          </p:cNvSpPr>
          <p:nvPr>
            <p:ph idx="1"/>
          </p:nvPr>
        </p:nvSpPr>
        <p:spPr/>
        <p:txBody>
          <a:bodyPr/>
          <a:lstStyle/>
          <a:p>
            <a:r>
              <a:rPr lang="en-US" dirty="0" smtClean="0">
                <a:solidFill>
                  <a:srgbClr val="FF0000"/>
                </a:solidFill>
              </a:rPr>
              <a:t>Joseph Pulitzer-</a:t>
            </a:r>
            <a:r>
              <a:rPr lang="en-US" dirty="0" smtClean="0"/>
              <a:t> “Yellow Kid”</a:t>
            </a:r>
          </a:p>
          <a:p>
            <a:endParaRPr lang="en-US" dirty="0" smtClean="0"/>
          </a:p>
          <a:p>
            <a:r>
              <a:rPr lang="en-US" dirty="0" smtClean="0">
                <a:solidFill>
                  <a:srgbClr val="00B0F0"/>
                </a:solidFill>
              </a:rPr>
              <a:t>William Randolph Hearst- </a:t>
            </a:r>
            <a:endParaRPr lang="en-US" dirty="0">
              <a:solidFill>
                <a:srgbClr val="00B0F0"/>
              </a:solidFill>
            </a:endParaRPr>
          </a:p>
        </p:txBody>
      </p:sp>
      <p:pic>
        <p:nvPicPr>
          <p:cNvPr id="4098" name="Picture 2"/>
          <p:cNvPicPr>
            <a:picLocks noChangeAspect="1" noChangeArrowheads="1"/>
          </p:cNvPicPr>
          <p:nvPr/>
        </p:nvPicPr>
        <p:blipFill>
          <a:blip r:embed="rId2" cstate="print"/>
          <a:srcRect/>
          <a:stretch>
            <a:fillRect/>
          </a:stretch>
        </p:blipFill>
        <p:spPr bwMode="auto">
          <a:xfrm>
            <a:off x="6172200" y="294132"/>
            <a:ext cx="2332786" cy="300151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371600" y="3429000"/>
            <a:ext cx="2266950" cy="28575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029200" y="3429000"/>
            <a:ext cx="3192672" cy="317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marL="1117600" indent="-1117600" algn="l" fontAlgn="auto">
              <a:spcAft>
                <a:spcPts val="0"/>
              </a:spcAft>
              <a:defRPr/>
            </a:pPr>
            <a:r>
              <a:rPr lang="en-US" sz="3200" i="1" dirty="0" smtClean="0">
                <a:solidFill>
                  <a:srgbClr val="FF3300"/>
                </a:solidFill>
                <a:latin typeface="Garamond" pitchFamily="18" charset="0"/>
              </a:rPr>
              <a:t>Feminism </a:t>
            </a:r>
            <a:r>
              <a:rPr lang="en-US" sz="3200" i="1" dirty="0">
                <a:solidFill>
                  <a:srgbClr val="FF3300"/>
                </a:solidFill>
                <a:latin typeface="Garamond" pitchFamily="18" charset="0"/>
              </a:rPr>
              <a:t>&amp; Families</a:t>
            </a:r>
            <a:br>
              <a:rPr lang="en-US" sz="3200" i="1" dirty="0">
                <a:solidFill>
                  <a:srgbClr val="FF3300"/>
                </a:solidFill>
                <a:latin typeface="Garamond" pitchFamily="18" charset="0"/>
              </a:rPr>
            </a:br>
            <a:r>
              <a:rPr lang="en-US" sz="3200" i="1" dirty="0" smtClean="0">
                <a:solidFill>
                  <a:srgbClr val="FF3300"/>
                </a:solidFill>
                <a:latin typeface="Garamond" pitchFamily="18" charset="0"/>
              </a:rPr>
              <a:t> </a:t>
            </a:r>
            <a:r>
              <a:rPr lang="en-US" sz="3200" i="1" dirty="0">
                <a:solidFill>
                  <a:srgbClr val="FF3300"/>
                </a:solidFill>
                <a:latin typeface="Garamond" pitchFamily="18" charset="0"/>
              </a:rPr>
              <a:t>Families &amp; Women in the City</a:t>
            </a:r>
          </a:p>
        </p:txBody>
      </p:sp>
      <p:sp>
        <p:nvSpPr>
          <p:cNvPr id="19459" name="Rectangle 3"/>
          <p:cNvSpPr>
            <a:spLocks noGrp="1" noChangeArrowheads="1"/>
          </p:cNvSpPr>
          <p:nvPr>
            <p:ph idx="1"/>
          </p:nvPr>
        </p:nvSpPr>
        <p:spPr/>
        <p:txBody>
          <a:bodyPr>
            <a:normAutofit lnSpcReduction="10000"/>
          </a:bodyPr>
          <a:lstStyle/>
          <a:p>
            <a:r>
              <a:rPr lang="en-US" sz="2600" dirty="0" smtClean="0">
                <a:latin typeface="Garamond" pitchFamily="18" charset="0"/>
              </a:rPr>
              <a:t>In the ‘Gilded Age’ the family and home became centers of refuge from the stresses of modern industrial life – places to enjoy leisure activities as well as for intimate companionship and emotional support</a:t>
            </a:r>
          </a:p>
          <a:p>
            <a:r>
              <a:rPr lang="en-US" sz="2600" dirty="0" smtClean="0">
                <a:latin typeface="Garamond" pitchFamily="18" charset="0"/>
              </a:rPr>
              <a:t>At the same time, the ‘family’ underwent changes as the demands of work and city life led to (1) families having fewer children and (2) rising divorce rates as women grew more independent</a:t>
            </a:r>
          </a:p>
          <a:p>
            <a:r>
              <a:rPr lang="en-US" sz="2600" b="1" dirty="0" smtClean="0">
                <a:solidFill>
                  <a:srgbClr val="FFC000"/>
                </a:solidFill>
                <a:latin typeface="Garamond" pitchFamily="18" charset="0"/>
              </a:rPr>
              <a:t>Charlotte Perkins Gilman</a:t>
            </a:r>
            <a:r>
              <a:rPr lang="en-US" sz="2600" dirty="0" smtClean="0">
                <a:latin typeface="Garamond" pitchFamily="18" charset="0"/>
              </a:rPr>
              <a:t>, author of ‘</a:t>
            </a:r>
            <a:r>
              <a:rPr lang="en-US" sz="2600" b="1" dirty="0" smtClean="0">
                <a:solidFill>
                  <a:schemeClr val="accent2"/>
                </a:solidFill>
                <a:latin typeface="Garamond" pitchFamily="18" charset="0"/>
              </a:rPr>
              <a:t>Women and Economics’,</a:t>
            </a:r>
            <a:r>
              <a:rPr lang="en-US" sz="2600" dirty="0" smtClean="0">
                <a:latin typeface="Garamond" pitchFamily="18" charset="0"/>
              </a:rPr>
              <a:t> was one such independent-minded feminist leader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left)">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wipe(left)">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wipe(left)">
                                      <p:cBhvr>
                                        <p:cTn id="22"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marL="1117600" indent="-1117600" algn="l" fontAlgn="auto">
              <a:spcAft>
                <a:spcPts val="0"/>
              </a:spcAft>
              <a:defRPr/>
            </a:pPr>
            <a:r>
              <a:rPr lang="en-US" sz="3200" i="1" dirty="0" smtClean="0">
                <a:solidFill>
                  <a:srgbClr val="FF3300"/>
                </a:solidFill>
                <a:latin typeface="Garamond" pitchFamily="18" charset="0"/>
              </a:rPr>
              <a:t> </a:t>
            </a:r>
            <a:r>
              <a:rPr lang="en-US" sz="3200" i="1" dirty="0">
                <a:solidFill>
                  <a:srgbClr val="FF3300"/>
                </a:solidFill>
                <a:latin typeface="Garamond" pitchFamily="18" charset="0"/>
              </a:rPr>
              <a:t>Feminism &amp; Families</a:t>
            </a:r>
            <a:br>
              <a:rPr lang="en-US" sz="3200" i="1" dirty="0">
                <a:solidFill>
                  <a:srgbClr val="FF3300"/>
                </a:solidFill>
                <a:latin typeface="Garamond" pitchFamily="18" charset="0"/>
              </a:rPr>
            </a:br>
            <a:r>
              <a:rPr lang="en-US" sz="3200" i="1" dirty="0" smtClean="0">
                <a:solidFill>
                  <a:srgbClr val="FF3300"/>
                </a:solidFill>
                <a:latin typeface="Garamond" pitchFamily="18" charset="0"/>
              </a:rPr>
              <a:t>Families </a:t>
            </a:r>
            <a:r>
              <a:rPr lang="en-US" sz="3200" i="1" dirty="0">
                <a:solidFill>
                  <a:srgbClr val="FF3300"/>
                </a:solidFill>
                <a:latin typeface="Garamond" pitchFamily="18" charset="0"/>
              </a:rPr>
              <a:t>&amp; Women in the City (cont.)</a:t>
            </a:r>
          </a:p>
        </p:txBody>
      </p:sp>
      <p:sp>
        <p:nvSpPr>
          <p:cNvPr id="20483" name="Rectangle 3"/>
          <p:cNvSpPr>
            <a:spLocks noGrp="1" noChangeArrowheads="1"/>
          </p:cNvSpPr>
          <p:nvPr>
            <p:ph idx="1"/>
          </p:nvPr>
        </p:nvSpPr>
        <p:spPr/>
        <p:txBody>
          <a:bodyPr>
            <a:normAutofit fontScale="92500"/>
          </a:bodyPr>
          <a:lstStyle/>
          <a:p>
            <a:r>
              <a:rPr lang="en-US" sz="2600" dirty="0" smtClean="0">
                <a:latin typeface="Garamond" pitchFamily="18" charset="0"/>
              </a:rPr>
              <a:t>Gilman’s book encouraged women to (1) become productively involved in the economy and abandon their traditional dependency on men, and (2) advocated government establishment of centralized children’s nurseries and cooperative kitchens to aid working mothers</a:t>
            </a:r>
          </a:p>
          <a:p>
            <a:r>
              <a:rPr lang="en-US" sz="2600" dirty="0" smtClean="0">
                <a:latin typeface="Garamond" pitchFamily="18" charset="0"/>
              </a:rPr>
              <a:t>In 1890, </a:t>
            </a:r>
            <a:r>
              <a:rPr lang="en-US" sz="2600" b="1" dirty="0" smtClean="0">
                <a:solidFill>
                  <a:schemeClr val="accent2"/>
                </a:solidFill>
                <a:latin typeface="Garamond" pitchFamily="18" charset="0"/>
              </a:rPr>
              <a:t>Elizabeth Cady Stanton and Susan B. Anthony </a:t>
            </a:r>
            <a:r>
              <a:rPr lang="en-US" sz="2600" dirty="0" smtClean="0">
                <a:latin typeface="Garamond" pitchFamily="18" charset="0"/>
              </a:rPr>
              <a:t>helped to found the ‘</a:t>
            </a:r>
            <a:r>
              <a:rPr lang="en-US" sz="2600" dirty="0" smtClean="0">
                <a:solidFill>
                  <a:srgbClr val="FFFF00"/>
                </a:solidFill>
                <a:latin typeface="Garamond" pitchFamily="18" charset="0"/>
              </a:rPr>
              <a:t>National American Woman Suffrage Association’ [‘NAWSA’] </a:t>
            </a:r>
            <a:r>
              <a:rPr lang="en-US" sz="2600" dirty="0" smtClean="0">
                <a:latin typeface="Garamond" pitchFamily="18" charset="0"/>
              </a:rPr>
              <a:t>– a feminist organization formed to fight for women’s right to vote</a:t>
            </a:r>
          </a:p>
          <a:p>
            <a:r>
              <a:rPr lang="en-US" sz="2600" dirty="0" smtClean="0">
                <a:latin typeface="Garamond" pitchFamily="18" charset="0"/>
              </a:rPr>
              <a:t>By 1900, </a:t>
            </a:r>
            <a:r>
              <a:rPr lang="en-US" sz="2600" b="1" dirty="0" smtClean="0">
                <a:solidFill>
                  <a:srgbClr val="FFFF00"/>
                </a:solidFill>
                <a:latin typeface="Garamond" pitchFamily="18" charset="0"/>
              </a:rPr>
              <a:t>Carrie Chapman Catt </a:t>
            </a:r>
            <a:r>
              <a:rPr lang="en-US" sz="2600" dirty="0" smtClean="0">
                <a:latin typeface="Garamond" pitchFamily="18" charset="0"/>
              </a:rPr>
              <a:t>led a new generation of women in a different direction to win the right to vote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wipe(left)">
                                      <p:cBhvr>
                                        <p:cTn id="17" dur="500"/>
                                        <p:tgtEl>
                                          <p:spTgt spid="204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wipe(left)">
                                      <p:cBhvr>
                                        <p:cTn id="22"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marL="1117600" indent="-1117600" algn="l" fontAlgn="auto">
              <a:spcAft>
                <a:spcPts val="0"/>
              </a:spcAft>
              <a:defRPr/>
            </a:pPr>
            <a:r>
              <a:rPr lang="en-US" sz="3200" i="1" dirty="0" smtClean="0">
                <a:solidFill>
                  <a:srgbClr val="FF3300"/>
                </a:solidFill>
                <a:latin typeface="Garamond" pitchFamily="18" charset="0"/>
              </a:rPr>
              <a:t>Feminism </a:t>
            </a:r>
            <a:r>
              <a:rPr lang="en-US" sz="3200" i="1" dirty="0">
                <a:solidFill>
                  <a:srgbClr val="FF3300"/>
                </a:solidFill>
                <a:latin typeface="Garamond" pitchFamily="18" charset="0"/>
              </a:rPr>
              <a:t>&amp; Families</a:t>
            </a:r>
            <a:br>
              <a:rPr lang="en-US" sz="3200" i="1" dirty="0">
                <a:solidFill>
                  <a:srgbClr val="FF3300"/>
                </a:solidFill>
                <a:latin typeface="Garamond" pitchFamily="18" charset="0"/>
              </a:rPr>
            </a:br>
            <a:r>
              <a:rPr lang="en-US" sz="3200" i="1" dirty="0" smtClean="0">
                <a:solidFill>
                  <a:srgbClr val="FF3300"/>
                </a:solidFill>
                <a:latin typeface="Garamond" pitchFamily="18" charset="0"/>
              </a:rPr>
              <a:t>Families </a:t>
            </a:r>
            <a:r>
              <a:rPr lang="en-US" sz="3200" i="1" dirty="0">
                <a:solidFill>
                  <a:srgbClr val="FF3300"/>
                </a:solidFill>
                <a:latin typeface="Garamond" pitchFamily="18" charset="0"/>
              </a:rPr>
              <a:t>&amp; Women in the City (cont.)</a:t>
            </a:r>
          </a:p>
        </p:txBody>
      </p:sp>
      <p:sp>
        <p:nvSpPr>
          <p:cNvPr id="22531" name="Rectangle 3"/>
          <p:cNvSpPr>
            <a:spLocks noGrp="1" noChangeArrowheads="1"/>
          </p:cNvSpPr>
          <p:nvPr>
            <p:ph idx="1"/>
          </p:nvPr>
        </p:nvSpPr>
        <p:spPr/>
        <p:txBody>
          <a:bodyPr/>
          <a:lstStyle/>
          <a:p>
            <a:r>
              <a:rPr lang="en-US" sz="2600" b="1" dirty="0" smtClean="0">
                <a:solidFill>
                  <a:srgbClr val="FFC000"/>
                </a:solidFill>
                <a:latin typeface="Garamond" pitchFamily="18" charset="0"/>
              </a:rPr>
              <a:t>Ida B. Wells</a:t>
            </a:r>
            <a:r>
              <a:rPr lang="en-US" sz="2600" dirty="0" smtClean="0">
                <a:latin typeface="Garamond" pitchFamily="18" charset="0"/>
              </a:rPr>
              <a:t>, a black activist who began a nationwide anti-lynching campaign, also helped promote the establishment of black women’s clubs – a reaction to discriminatory practices of many other women’s clubs of the 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left)">
                                      <p:cBhvr>
                                        <p:cTn id="12"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marL="1117600" indent="-1117600" algn="l" fontAlgn="auto">
              <a:spcAft>
                <a:spcPts val="0"/>
              </a:spcAft>
              <a:defRPr/>
            </a:pPr>
            <a:r>
              <a:rPr lang="en-US" sz="3200" i="1" dirty="0">
                <a:solidFill>
                  <a:srgbClr val="FF3300"/>
                </a:solidFill>
                <a:latin typeface="Garamond" pitchFamily="18" charset="0"/>
              </a:rPr>
              <a:t>Feminism &amp; Families</a:t>
            </a:r>
            <a:br>
              <a:rPr lang="en-US" sz="3200" i="1" dirty="0">
                <a:solidFill>
                  <a:srgbClr val="FF3300"/>
                </a:solidFill>
                <a:latin typeface="Garamond" pitchFamily="18" charset="0"/>
              </a:rPr>
            </a:br>
            <a:r>
              <a:rPr lang="en-US" sz="3200" i="1" dirty="0" smtClean="0">
                <a:solidFill>
                  <a:srgbClr val="FF3300"/>
                </a:solidFill>
                <a:latin typeface="Garamond" pitchFamily="18" charset="0"/>
              </a:rPr>
              <a:t> </a:t>
            </a:r>
            <a:r>
              <a:rPr lang="en-US" sz="3200" i="1" dirty="0">
                <a:solidFill>
                  <a:srgbClr val="FF3300"/>
                </a:solidFill>
                <a:latin typeface="Garamond" pitchFamily="18" charset="0"/>
              </a:rPr>
              <a:t>The Prohibition Movement &amp; </a:t>
            </a:r>
            <a:r>
              <a:rPr lang="en-US" sz="3200" i="1" dirty="0" smtClean="0">
                <a:solidFill>
                  <a:srgbClr val="FF3300"/>
                </a:solidFill>
                <a:latin typeface="Garamond" pitchFamily="18" charset="0"/>
              </a:rPr>
              <a:t>Other Crusades</a:t>
            </a:r>
            <a:endParaRPr lang="en-US" sz="3200" i="1" dirty="0">
              <a:solidFill>
                <a:srgbClr val="FF3300"/>
              </a:solidFill>
              <a:latin typeface="Garamond" pitchFamily="18" charset="0"/>
            </a:endParaRPr>
          </a:p>
        </p:txBody>
      </p:sp>
      <p:sp>
        <p:nvSpPr>
          <p:cNvPr id="23555" name="Rectangle 3"/>
          <p:cNvSpPr>
            <a:spLocks noGrp="1" noChangeArrowheads="1"/>
          </p:cNvSpPr>
          <p:nvPr>
            <p:ph idx="1"/>
          </p:nvPr>
        </p:nvSpPr>
        <p:spPr/>
        <p:txBody>
          <a:bodyPr>
            <a:normAutofit lnSpcReduction="10000"/>
          </a:bodyPr>
          <a:lstStyle/>
          <a:p>
            <a:pPr>
              <a:lnSpc>
                <a:spcPct val="80000"/>
              </a:lnSpc>
            </a:pPr>
            <a:r>
              <a:rPr lang="en-US" sz="2600" dirty="0" smtClean="0">
                <a:latin typeface="Garamond" pitchFamily="18" charset="0"/>
              </a:rPr>
              <a:t>In 1869, the short-lived ‘National Prohibition Party’ was organized with the goal of closing down saloons and outlawing the manufacture, distribution, and consumption of alcoholic beverages – its candidates polled very few votes in national elections</a:t>
            </a:r>
          </a:p>
          <a:p>
            <a:pPr>
              <a:lnSpc>
                <a:spcPct val="80000"/>
              </a:lnSpc>
            </a:pPr>
            <a:r>
              <a:rPr lang="en-US" sz="2600" dirty="0" smtClean="0">
                <a:latin typeface="Garamond" pitchFamily="18" charset="0"/>
              </a:rPr>
              <a:t>By 1874, the ‘</a:t>
            </a:r>
            <a:r>
              <a:rPr lang="en-US" sz="2600" dirty="0" smtClean="0">
                <a:solidFill>
                  <a:srgbClr val="FFFF00"/>
                </a:solidFill>
                <a:latin typeface="Garamond" pitchFamily="18" charset="0"/>
              </a:rPr>
              <a:t>Woman’s Christian Temperance Union</a:t>
            </a:r>
            <a:r>
              <a:rPr lang="en-US" sz="2600" dirty="0" smtClean="0">
                <a:latin typeface="Garamond" pitchFamily="18" charset="0"/>
              </a:rPr>
              <a:t>’ [‘WCTU’] had formed with </a:t>
            </a:r>
            <a:r>
              <a:rPr lang="en-US" sz="2600" dirty="0" smtClean="0">
                <a:latin typeface="Garamond" pitchFamily="18" charset="0"/>
              </a:rPr>
              <a:t>Frances </a:t>
            </a:r>
            <a:r>
              <a:rPr lang="en-US" sz="2600" dirty="0" smtClean="0">
                <a:latin typeface="Garamond" pitchFamily="18" charset="0"/>
              </a:rPr>
              <a:t>E. Willard as its president – it too championed prohibition and total abstinence from drinking</a:t>
            </a:r>
          </a:p>
          <a:p>
            <a:pPr>
              <a:lnSpc>
                <a:spcPct val="80000"/>
              </a:lnSpc>
            </a:pPr>
            <a:r>
              <a:rPr lang="en-US" sz="2600" dirty="0" smtClean="0">
                <a:latin typeface="Garamond" pitchFamily="18" charset="0"/>
              </a:rPr>
              <a:t>Among the more militant feminist prohibitionists was </a:t>
            </a:r>
            <a:r>
              <a:rPr lang="en-US" sz="2600" b="1" dirty="0" smtClean="0">
                <a:solidFill>
                  <a:srgbClr val="FFC000"/>
                </a:solidFill>
                <a:latin typeface="Garamond" pitchFamily="18" charset="0"/>
              </a:rPr>
              <a:t>Carrie A. Nation</a:t>
            </a:r>
            <a:r>
              <a:rPr lang="en-US" sz="2600" dirty="0" smtClean="0">
                <a:latin typeface="Garamond" pitchFamily="18" charset="0"/>
              </a:rPr>
              <a:t> – the so-called ‘Kansas Cyclone’</a:t>
            </a:r>
          </a:p>
          <a:p>
            <a:pPr>
              <a:lnSpc>
                <a:spcPct val="80000"/>
              </a:lnSpc>
            </a:pPr>
            <a:r>
              <a:rPr lang="en-US" sz="2600" dirty="0" smtClean="0">
                <a:latin typeface="Garamond" pitchFamily="18" charset="0"/>
              </a:rPr>
              <a:t>Nation began a prohibition crusade in which she entered saloons to smash bottles with her hatchet – an extreme reaction to her alcoholic husband’s death which brought bad publicity to the movement</a:t>
            </a:r>
          </a:p>
          <a:p>
            <a:pPr>
              <a:lnSpc>
                <a:spcPct val="80000"/>
              </a:lnSpc>
            </a:pPr>
            <a:endParaRPr lang="en-US" sz="2600" i="1" dirty="0" smtClean="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left)">
                                      <p:cBhvr>
                                        <p:cTn id="17" dur="5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wipe(left)">
                                      <p:cBhvr>
                                        <p:cTn id="22" dur="500"/>
                                        <p:tgtEl>
                                          <p:spTgt spid="23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wipe(left)">
                                      <p:cBhvr>
                                        <p:cTn id="27"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pPr fontAlgn="auto">
              <a:spcAft>
                <a:spcPts val="0"/>
              </a:spcAft>
              <a:defRPr/>
            </a:pPr>
            <a:r>
              <a:rPr lang="en-US" sz="3200" i="1" dirty="0">
                <a:solidFill>
                  <a:srgbClr val="FF3300"/>
                </a:solidFill>
                <a:latin typeface="Garamond" pitchFamily="18" charset="0"/>
              </a:rPr>
              <a:t>Frances E.C. Willard – Modernized the </a:t>
            </a:r>
            <a:br>
              <a:rPr lang="en-US" sz="3200" i="1" dirty="0">
                <a:solidFill>
                  <a:srgbClr val="FF3300"/>
                </a:solidFill>
                <a:latin typeface="Garamond" pitchFamily="18" charset="0"/>
              </a:rPr>
            </a:br>
            <a:r>
              <a:rPr lang="en-US" sz="3200" i="1" dirty="0">
                <a:solidFill>
                  <a:srgbClr val="FF3300"/>
                </a:solidFill>
                <a:latin typeface="Garamond" pitchFamily="18" charset="0"/>
              </a:rPr>
              <a:t>Women’s Christian Temperance Union’</a:t>
            </a:r>
          </a:p>
        </p:txBody>
      </p:sp>
      <p:pic>
        <p:nvPicPr>
          <p:cNvPr id="28675" name="Picture 6" descr="u30_10"/>
          <p:cNvPicPr>
            <a:picLocks noGrp="1" noChangeAspect="1" noChangeArrowheads="1"/>
          </p:cNvPicPr>
          <p:nvPr>
            <p:ph idx="1"/>
          </p:nvPr>
        </p:nvPicPr>
        <p:blipFill>
          <a:blip r:embed="rId2" cstate="print"/>
          <a:srcRect/>
          <a:stretch>
            <a:fillRect/>
          </a:stretch>
        </p:blipFill>
        <p:spPr>
          <a:xfrm>
            <a:off x="1674813" y="1600200"/>
            <a:ext cx="5794375" cy="5029200"/>
          </a:xfr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fade">
                                      <p:cBhvr>
                                        <p:cTn id="7" dur="20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pPr fontAlgn="auto">
              <a:spcAft>
                <a:spcPts val="0"/>
              </a:spcAft>
              <a:defRPr/>
            </a:pPr>
            <a:r>
              <a:rPr lang="en-US" sz="3200" i="1" dirty="0">
                <a:solidFill>
                  <a:srgbClr val="FF3300"/>
                </a:solidFill>
                <a:latin typeface="Garamond" pitchFamily="18" charset="0"/>
              </a:rPr>
              <a:t>Dramatic ‘Anti-Saloon League Poster’</a:t>
            </a:r>
            <a:br>
              <a:rPr lang="en-US" sz="3200" i="1" dirty="0">
                <a:solidFill>
                  <a:srgbClr val="FF3300"/>
                </a:solidFill>
                <a:latin typeface="Garamond" pitchFamily="18" charset="0"/>
              </a:rPr>
            </a:br>
            <a:r>
              <a:rPr lang="en-US" sz="3200" i="1" dirty="0">
                <a:solidFill>
                  <a:srgbClr val="FF3300"/>
                </a:solidFill>
                <a:latin typeface="Garamond" pitchFamily="18" charset="0"/>
              </a:rPr>
              <a:t>- ‘The Overshadowing Curse’</a:t>
            </a:r>
          </a:p>
        </p:txBody>
      </p:sp>
      <p:pic>
        <p:nvPicPr>
          <p:cNvPr id="30723" name="Picture 6" descr="u32_06"/>
          <p:cNvPicPr>
            <a:picLocks noGrp="1" noChangeAspect="1" noChangeArrowheads="1"/>
          </p:cNvPicPr>
          <p:nvPr>
            <p:ph idx="1"/>
          </p:nvPr>
        </p:nvPicPr>
        <p:blipFill>
          <a:blip r:embed="rId2" cstate="print"/>
          <a:srcRect/>
          <a:stretch>
            <a:fillRect/>
          </a:stretch>
        </p:blipFill>
        <p:spPr>
          <a:xfrm>
            <a:off x="2362200" y="1600200"/>
            <a:ext cx="4267200" cy="5257800"/>
          </a:xfr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2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1117600" indent="-1117600" algn="l" fontAlgn="auto">
              <a:spcAft>
                <a:spcPts val="0"/>
              </a:spcAft>
              <a:defRPr/>
            </a:pPr>
            <a:r>
              <a:rPr lang="en-US" sz="3200" i="1" dirty="0">
                <a:solidFill>
                  <a:srgbClr val="FF3300"/>
                </a:solidFill>
                <a:latin typeface="Garamond" pitchFamily="18" charset="0"/>
              </a:rPr>
              <a:t>Feminism &amp; Families</a:t>
            </a:r>
            <a:br>
              <a:rPr lang="en-US" sz="3200" i="1" dirty="0">
                <a:solidFill>
                  <a:srgbClr val="FF3300"/>
                </a:solidFill>
                <a:latin typeface="Garamond" pitchFamily="18" charset="0"/>
              </a:rPr>
            </a:br>
            <a:r>
              <a:rPr lang="en-US" sz="3200" i="1" dirty="0" smtClean="0">
                <a:solidFill>
                  <a:srgbClr val="FF3300"/>
                </a:solidFill>
                <a:latin typeface="Garamond" pitchFamily="18" charset="0"/>
              </a:rPr>
              <a:t>The </a:t>
            </a:r>
            <a:r>
              <a:rPr lang="en-US" sz="3200" i="1" dirty="0">
                <a:solidFill>
                  <a:srgbClr val="FF3300"/>
                </a:solidFill>
                <a:latin typeface="Garamond" pitchFamily="18" charset="0"/>
              </a:rPr>
              <a:t>Prohibition Movement &amp; </a:t>
            </a:r>
            <a:r>
              <a:rPr lang="en-US" sz="3200" i="1" dirty="0" smtClean="0">
                <a:solidFill>
                  <a:srgbClr val="FF3300"/>
                </a:solidFill>
                <a:latin typeface="Garamond" pitchFamily="18" charset="0"/>
              </a:rPr>
              <a:t>Other Crusades </a:t>
            </a:r>
            <a:r>
              <a:rPr lang="en-US" sz="3200" i="1" dirty="0">
                <a:solidFill>
                  <a:srgbClr val="FF3300"/>
                </a:solidFill>
                <a:latin typeface="Garamond" pitchFamily="18" charset="0"/>
              </a:rPr>
              <a:t>(cont.)</a:t>
            </a:r>
          </a:p>
        </p:txBody>
      </p:sp>
      <p:sp>
        <p:nvSpPr>
          <p:cNvPr id="24579" name="Rectangle 3"/>
          <p:cNvSpPr>
            <a:spLocks noGrp="1" noChangeArrowheads="1"/>
          </p:cNvSpPr>
          <p:nvPr>
            <p:ph idx="1"/>
          </p:nvPr>
        </p:nvSpPr>
        <p:spPr/>
        <p:txBody>
          <a:bodyPr/>
          <a:lstStyle/>
          <a:p>
            <a:pPr>
              <a:lnSpc>
                <a:spcPct val="90000"/>
              </a:lnSpc>
            </a:pPr>
            <a:r>
              <a:rPr lang="en-US" sz="2600" dirty="0" smtClean="0">
                <a:latin typeface="Garamond" pitchFamily="18" charset="0"/>
              </a:rPr>
              <a:t>In 1893, the ‘</a:t>
            </a:r>
            <a:r>
              <a:rPr lang="en-US" sz="2600" dirty="0" smtClean="0">
                <a:solidFill>
                  <a:srgbClr val="FFFF00"/>
                </a:solidFill>
                <a:latin typeface="Garamond" pitchFamily="18" charset="0"/>
              </a:rPr>
              <a:t>Anti-Saloon League</a:t>
            </a:r>
            <a:r>
              <a:rPr lang="en-US" sz="2600" dirty="0" smtClean="0">
                <a:latin typeface="Garamond" pitchFamily="18" charset="0"/>
              </a:rPr>
              <a:t>’ was established – a very well organized and powerful organization which succeeded in winning passage of a national prohibition amendment in 1919</a:t>
            </a:r>
          </a:p>
          <a:p>
            <a:pPr>
              <a:lnSpc>
                <a:spcPct val="90000"/>
              </a:lnSpc>
            </a:pPr>
            <a:r>
              <a:rPr lang="en-US" sz="2600" dirty="0" smtClean="0">
                <a:latin typeface="Garamond" pitchFamily="18" charset="0"/>
              </a:rPr>
              <a:t>In 1866 the ‘</a:t>
            </a:r>
            <a:r>
              <a:rPr lang="en-US" sz="2600" dirty="0" smtClean="0">
                <a:solidFill>
                  <a:srgbClr val="FFFF00"/>
                </a:solidFill>
                <a:latin typeface="Garamond" pitchFamily="18" charset="0"/>
              </a:rPr>
              <a:t>American Society for the Prevention of Cruelty to Animal</a:t>
            </a:r>
            <a:r>
              <a:rPr lang="en-US" sz="2600" dirty="0" smtClean="0">
                <a:latin typeface="Garamond" pitchFamily="18" charset="0"/>
              </a:rPr>
              <a:t>’ [‘ASPCA’] was established</a:t>
            </a:r>
          </a:p>
          <a:p>
            <a:pPr>
              <a:lnSpc>
                <a:spcPct val="90000"/>
              </a:lnSpc>
            </a:pPr>
            <a:r>
              <a:rPr lang="en-US" sz="2600" dirty="0" smtClean="0">
                <a:latin typeface="Garamond" pitchFamily="18" charset="0"/>
              </a:rPr>
              <a:t>Lastly, in 1881, Clara Barton launched the ‘American </a:t>
            </a:r>
            <a:r>
              <a:rPr lang="en-US" sz="2600" dirty="0" smtClean="0">
                <a:solidFill>
                  <a:srgbClr val="FFFF00"/>
                </a:solidFill>
                <a:latin typeface="Garamond" pitchFamily="18" charset="0"/>
              </a:rPr>
              <a:t>Red Cross</a:t>
            </a:r>
            <a:r>
              <a:rPr lang="en-US" sz="2600" dirty="0" smtClean="0">
                <a:latin typeface="Garamond" pitchFamily="18" charset="0"/>
              </a:rPr>
              <a:t>’ – the result of her battlefield nursing experiences during the ‘Civil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ipe(left)">
                                      <p:cBhvr>
                                        <p:cTn id="17" dur="5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ipe(left)">
                                      <p:cBhvr>
                                        <p:cTn id="2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fontAlgn="auto">
              <a:spcAft>
                <a:spcPts val="0"/>
              </a:spcAft>
              <a:defRPr/>
            </a:pPr>
            <a:r>
              <a:rPr lang="en-US" sz="3200" i="1" dirty="0">
                <a:solidFill>
                  <a:srgbClr val="FF3300"/>
                </a:solidFill>
                <a:latin typeface="Garamond" pitchFamily="18" charset="0"/>
              </a:rPr>
              <a:t>Advance Poster for ‘Buffalo Bill’s </a:t>
            </a:r>
            <a:br>
              <a:rPr lang="en-US" sz="3200" i="1" dirty="0">
                <a:solidFill>
                  <a:srgbClr val="FF3300"/>
                </a:solidFill>
                <a:latin typeface="Garamond" pitchFamily="18" charset="0"/>
              </a:rPr>
            </a:br>
            <a:r>
              <a:rPr lang="en-US" sz="3200" i="1" dirty="0">
                <a:solidFill>
                  <a:srgbClr val="FF3300"/>
                </a:solidFill>
                <a:latin typeface="Garamond" pitchFamily="18" charset="0"/>
              </a:rPr>
              <a:t>‘Wild West Show’ - ca. 1880s-1890s</a:t>
            </a:r>
          </a:p>
        </p:txBody>
      </p:sp>
      <p:pic>
        <p:nvPicPr>
          <p:cNvPr id="40963" name="Picture 3" descr="h5-16-03-p463"/>
          <p:cNvPicPr>
            <a:picLocks noGrp="1" noChangeAspect="1" noChangeArrowheads="1"/>
          </p:cNvPicPr>
          <p:nvPr>
            <p:ph idx="1"/>
          </p:nvPr>
        </p:nvPicPr>
        <p:blipFill>
          <a:blip r:embed="rId2" cstate="print"/>
          <a:srcRect/>
          <a:stretch>
            <a:fillRect/>
          </a:stretch>
        </p:blipFill>
        <p:spPr>
          <a:xfrm>
            <a:off x="996950" y="1600200"/>
            <a:ext cx="7150100" cy="4708525"/>
          </a:xfr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7640"/>
            <a:ext cx="7772400" cy="6203160"/>
          </a:xfrm>
        </p:spPr>
        <p:txBody>
          <a:bodyPr/>
          <a:lstStyle/>
          <a:p>
            <a:r>
              <a:rPr lang="en-US" b="1" u="sng" dirty="0" smtClean="0">
                <a:solidFill>
                  <a:srgbClr val="FF0000"/>
                </a:solidFill>
              </a:rPr>
              <a:t>The Great Chicago Fire: </a:t>
            </a:r>
            <a:r>
              <a:rPr lang="en-US" dirty="0" smtClean="0"/>
              <a:t>October 8-10, 1871</a:t>
            </a:r>
          </a:p>
          <a:p>
            <a:pPr lvl="1"/>
            <a:r>
              <a:rPr lang="en-US" dirty="0" smtClean="0"/>
              <a:t>How was it started?</a:t>
            </a:r>
          </a:p>
          <a:p>
            <a:pPr lvl="1"/>
            <a:r>
              <a:rPr lang="en-US" dirty="0" smtClean="0"/>
              <a:t>What was the effect of Chicago after the fire?</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62000" y="1676400"/>
            <a:ext cx="2857500" cy="1905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6324600" y="1647825"/>
            <a:ext cx="2381250" cy="23145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3276600" y="3450336"/>
            <a:ext cx="2971800" cy="3407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fontAlgn="auto">
              <a:spcAft>
                <a:spcPts val="0"/>
              </a:spcAft>
              <a:defRPr/>
            </a:pPr>
            <a:r>
              <a:rPr lang="en-US" sz="3200" i="1" dirty="0">
                <a:solidFill>
                  <a:srgbClr val="FF3300"/>
                </a:solidFill>
                <a:latin typeface="Garamond" pitchFamily="18" charset="0"/>
              </a:rPr>
              <a:t>The Connecticut Bicycle Parade, Hartford, 1885</a:t>
            </a:r>
          </a:p>
        </p:txBody>
      </p:sp>
      <p:pic>
        <p:nvPicPr>
          <p:cNvPr id="41987" name="Picture 3" descr="u29_06"/>
          <p:cNvPicPr>
            <a:picLocks noGrp="1" noChangeAspect="1" noChangeArrowheads="1"/>
          </p:cNvPicPr>
          <p:nvPr>
            <p:ph idx="1"/>
          </p:nvPr>
        </p:nvPicPr>
        <p:blipFill>
          <a:blip r:embed="rId2" cstate="print"/>
          <a:srcRect/>
          <a:stretch>
            <a:fillRect/>
          </a:stretch>
        </p:blipFill>
        <p:spPr>
          <a:xfrm>
            <a:off x="838200" y="1600200"/>
            <a:ext cx="7467600" cy="4953000"/>
          </a:xfr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fontAlgn="auto">
              <a:spcAft>
                <a:spcPts val="0"/>
              </a:spcAft>
              <a:defRPr/>
            </a:pPr>
            <a:r>
              <a:rPr lang="en-US" sz="3200" i="1" dirty="0">
                <a:solidFill>
                  <a:srgbClr val="FF3300"/>
                </a:solidFill>
                <a:latin typeface="Garamond" pitchFamily="18" charset="0"/>
              </a:rPr>
              <a:t>Luna Park at Coney Island</a:t>
            </a:r>
          </a:p>
        </p:txBody>
      </p:sp>
      <p:pic>
        <p:nvPicPr>
          <p:cNvPr id="44035" name="Picture 3" descr="photo-19-18"/>
          <p:cNvPicPr>
            <a:picLocks noGrp="1" noChangeAspect="1" noChangeArrowheads="1"/>
          </p:cNvPicPr>
          <p:nvPr>
            <p:ph idx="1"/>
          </p:nvPr>
        </p:nvPicPr>
        <p:blipFill>
          <a:blip r:embed="rId2" cstate="print"/>
          <a:srcRect/>
          <a:stretch>
            <a:fillRect/>
          </a:stretch>
        </p:blipFill>
        <p:spPr>
          <a:xfrm>
            <a:off x="609600" y="1600200"/>
            <a:ext cx="8001000" cy="5029200"/>
          </a:xfr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
            <a:ext cx="8458200" cy="6203160"/>
          </a:xfrm>
        </p:spPr>
        <p:txBody>
          <a:bodyPr/>
          <a:lstStyle/>
          <a:p>
            <a:r>
              <a:rPr lang="en-US" b="1" u="sng" dirty="0" smtClean="0">
                <a:solidFill>
                  <a:srgbClr val="00B050"/>
                </a:solidFill>
              </a:rPr>
              <a:t>Streetcars</a:t>
            </a:r>
            <a:r>
              <a:rPr lang="en-US" dirty="0" smtClean="0"/>
              <a:t> pulled by horses were developed.  Then underground cable streetcars.  Transportation built cities even more, why?</a:t>
            </a:r>
          </a:p>
          <a:p>
            <a:endParaRPr lang="en-US" dirty="0" smtClean="0"/>
          </a:p>
          <a:p>
            <a:endParaRPr lang="en-US" dirty="0" smtClean="0"/>
          </a:p>
          <a:p>
            <a:endParaRPr lang="en-US" dirty="0" smtClean="0"/>
          </a:p>
          <a:p>
            <a:pPr>
              <a:buNone/>
            </a:pPr>
            <a:endParaRPr lang="en-US" dirty="0" smtClean="0"/>
          </a:p>
          <a:p>
            <a:r>
              <a:rPr lang="en-US" b="1" u="sng" dirty="0" smtClean="0">
                <a:solidFill>
                  <a:srgbClr val="FFC000"/>
                </a:solidFill>
              </a:rPr>
              <a:t>Louis Sullivan: </a:t>
            </a:r>
            <a:r>
              <a:rPr lang="en-US" dirty="0" smtClean="0"/>
              <a:t>one of the 1</a:t>
            </a:r>
            <a:r>
              <a:rPr lang="en-US" baseline="30000" dirty="0" smtClean="0"/>
              <a:t>st</a:t>
            </a:r>
            <a:r>
              <a:rPr lang="en-US" dirty="0" smtClean="0"/>
              <a:t> architects to use new technology to design sky scrapers.</a:t>
            </a:r>
          </a:p>
          <a:p>
            <a:endParaRPr lang="en-US" dirty="0" smtClean="0"/>
          </a:p>
          <a:p>
            <a:r>
              <a:rPr lang="en-US" dirty="0" smtClean="0"/>
              <a:t>Department stores and the “shopping district” emerged in mid 1800’s.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324600" y="1600200"/>
            <a:ext cx="2400300" cy="189357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600200" y="1600200"/>
            <a:ext cx="1600200" cy="2246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7640"/>
            <a:ext cx="8839200" cy="6355560"/>
          </a:xfrm>
        </p:spPr>
        <p:txBody>
          <a:bodyPr/>
          <a:lstStyle/>
          <a:p>
            <a:r>
              <a:rPr lang="en-US" b="1" u="sng" dirty="0" smtClean="0">
                <a:solidFill>
                  <a:srgbClr val="00B0F0"/>
                </a:solidFill>
              </a:rPr>
              <a:t>John Augustus Roebling: </a:t>
            </a:r>
            <a:r>
              <a:rPr lang="en-US" dirty="0" smtClean="0"/>
              <a:t>German/American engineer who designed suspension bridges that allowed cities by rivers or waterways to expand.  Most famous bridge is the </a:t>
            </a:r>
            <a:r>
              <a:rPr lang="en-US" b="1" u="sng" dirty="0" smtClean="0">
                <a:solidFill>
                  <a:srgbClr val="FFFF00"/>
                </a:solidFill>
              </a:rPr>
              <a:t>Brooklyn Bridge</a:t>
            </a:r>
            <a:r>
              <a:rPr lang="en-US" dirty="0" smtClean="0"/>
              <a:t> that linked Manhattan Island to Brooklyn, NY.</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5800" y="2667000"/>
            <a:ext cx="1885950" cy="2438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638800" y="2581275"/>
            <a:ext cx="3467100" cy="26003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2666548" y="4605845"/>
            <a:ext cx="2905577" cy="21759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7772400" cy="5288760"/>
          </a:xfrm>
        </p:spPr>
        <p:txBody>
          <a:bodyPr/>
          <a:lstStyle/>
          <a:p>
            <a:r>
              <a:rPr lang="en-US" b="1" u="sng" dirty="0" smtClean="0">
                <a:solidFill>
                  <a:srgbClr val="FF0000"/>
                </a:solidFill>
              </a:rPr>
              <a:t>Jane Addams: </a:t>
            </a:r>
            <a:r>
              <a:rPr lang="en-US" dirty="0" smtClean="0"/>
              <a:t>founded Hull House, a </a:t>
            </a:r>
            <a:r>
              <a:rPr lang="en-US" dirty="0" smtClean="0">
                <a:solidFill>
                  <a:srgbClr val="FFFF00"/>
                </a:solidFill>
              </a:rPr>
              <a:t>settlement house </a:t>
            </a:r>
            <a:r>
              <a:rPr lang="en-US" dirty="0" smtClean="0"/>
              <a:t>in Chicago</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295400" y="2514600"/>
            <a:ext cx="2143125" cy="29051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5791200" y="3276600"/>
            <a:ext cx="2381250" cy="3171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fueled American Industries?</a:t>
            </a:r>
            <a:br>
              <a:rPr lang="en-US" sz="3200" dirty="0" smtClean="0"/>
            </a:br>
            <a:endParaRPr lang="en-US" sz="3200" dirty="0"/>
          </a:p>
        </p:txBody>
      </p:sp>
      <p:sp>
        <p:nvSpPr>
          <p:cNvPr id="3" name="Content Placeholder 2"/>
          <p:cNvSpPr>
            <a:spLocks noGrp="1"/>
          </p:cNvSpPr>
          <p:nvPr>
            <p:ph idx="1"/>
          </p:nvPr>
        </p:nvSpPr>
        <p:spPr/>
        <p:txBody>
          <a:bodyPr>
            <a:normAutofit/>
          </a:bodyPr>
          <a:lstStyle/>
          <a:p>
            <a:r>
              <a:rPr lang="en-US" b="1" u="sng" dirty="0" smtClean="0">
                <a:solidFill>
                  <a:srgbClr val="FFC000"/>
                </a:solidFill>
              </a:rPr>
              <a:t>Ellis Island- </a:t>
            </a:r>
            <a:r>
              <a:rPr lang="en-US" dirty="0" smtClean="0"/>
              <a:t>Immigration Center in New York City</a:t>
            </a:r>
          </a:p>
          <a:p>
            <a:endParaRPr lang="en-US" dirty="0" smtClean="0"/>
          </a:p>
          <a:p>
            <a:endParaRPr lang="en-US" dirty="0" smtClean="0"/>
          </a:p>
          <a:p>
            <a:pPr>
              <a:buNone/>
            </a:pPr>
            <a:endParaRPr lang="en-US" dirty="0" smtClean="0"/>
          </a:p>
          <a:p>
            <a:endParaRPr lang="en-US" dirty="0" smtClean="0"/>
          </a:p>
          <a:p>
            <a:r>
              <a:rPr lang="en-US" b="1" u="sng" dirty="0" smtClean="0">
                <a:solidFill>
                  <a:srgbClr val="92D050"/>
                </a:solidFill>
              </a:rPr>
              <a:t>Angel Island- </a:t>
            </a:r>
            <a:r>
              <a:rPr lang="en-US" dirty="0" smtClean="0"/>
              <a:t>Immigration Center in San Francisco</a:t>
            </a:r>
          </a:p>
          <a:p>
            <a:pPr>
              <a:buNone/>
            </a:pPr>
            <a:endParaRPr lang="en-US" dirty="0" smtClean="0"/>
          </a:p>
        </p:txBody>
      </p:sp>
      <p:pic>
        <p:nvPicPr>
          <p:cNvPr id="1027" name="Picture 3"/>
          <p:cNvPicPr>
            <a:picLocks noChangeAspect="1" noChangeArrowheads="1"/>
          </p:cNvPicPr>
          <p:nvPr/>
        </p:nvPicPr>
        <p:blipFill>
          <a:blip r:embed="rId2" cstate="print"/>
          <a:srcRect/>
          <a:stretch>
            <a:fillRect/>
          </a:stretch>
        </p:blipFill>
        <p:spPr bwMode="auto">
          <a:xfrm>
            <a:off x="5334000" y="2438400"/>
            <a:ext cx="3404704" cy="21812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2133600" y="2438400"/>
            <a:ext cx="2901966" cy="2362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724400" y="5418983"/>
            <a:ext cx="2486025" cy="14390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7772400" cy="6629400"/>
          </a:xfrm>
        </p:spPr>
        <p:txBody>
          <a:bodyPr/>
          <a:lstStyle/>
          <a:p>
            <a:r>
              <a:rPr lang="en-US" b="1" u="sng" dirty="0" smtClean="0">
                <a:solidFill>
                  <a:srgbClr val="92D050"/>
                </a:solidFill>
              </a:rPr>
              <a:t>Old Immigrants- </a:t>
            </a:r>
            <a:r>
              <a:rPr lang="en-US" dirty="0" smtClean="0"/>
              <a:t>England, Ireland, France, Germany, and Scandinavia</a:t>
            </a:r>
          </a:p>
          <a:p>
            <a:pPr lvl="1"/>
            <a:r>
              <a:rPr lang="en-US" dirty="0" smtClean="0"/>
              <a:t>White, mostly literate, Protestant, and somewhat familiar with Constitutional government</a:t>
            </a:r>
          </a:p>
          <a:p>
            <a:endParaRPr lang="en-US" dirty="0" smtClean="0"/>
          </a:p>
          <a:p>
            <a:r>
              <a:rPr lang="en-US" b="1" u="sng" dirty="0" smtClean="0">
                <a:solidFill>
                  <a:srgbClr val="00B0F0"/>
                </a:solidFill>
              </a:rPr>
              <a:t>New Immigrants- </a:t>
            </a:r>
            <a:r>
              <a:rPr lang="en-US" dirty="0" smtClean="0"/>
              <a:t>Greece, Poland, Russia, Italy, Slavic countries</a:t>
            </a:r>
          </a:p>
          <a:p>
            <a:pPr lvl="1"/>
            <a:r>
              <a:rPr lang="en-US" dirty="0" smtClean="0"/>
              <a:t>Mostly illiterate, Catholic or Jewish, unfamiliar with Constitutional government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u="sng" dirty="0" smtClean="0">
                <a:solidFill>
                  <a:srgbClr val="FFFF00"/>
                </a:solidFill>
              </a:rPr>
              <a:t>Melting Pot</a:t>
            </a:r>
            <a:endParaRPr lang="en-US" b="1" u="sng" dirty="0">
              <a:solidFill>
                <a:srgbClr val="FFFF00"/>
              </a:solidFill>
            </a:endParaRPr>
          </a:p>
        </p:txBody>
      </p:sp>
      <p:pic>
        <p:nvPicPr>
          <p:cNvPr id="3074" name="Picture 2"/>
          <p:cNvPicPr>
            <a:picLocks noChangeAspect="1" noChangeArrowheads="1"/>
          </p:cNvPicPr>
          <p:nvPr/>
        </p:nvPicPr>
        <p:blipFill>
          <a:blip r:embed="rId2" cstate="print"/>
          <a:srcRect/>
          <a:stretch>
            <a:fillRect/>
          </a:stretch>
        </p:blipFill>
        <p:spPr bwMode="auto">
          <a:xfrm>
            <a:off x="6019800" y="228600"/>
            <a:ext cx="2857500" cy="3362325"/>
          </a:xfrm>
          <a:prstGeom prst="rect">
            <a:avLst/>
          </a:prstGeom>
          <a:noFill/>
          <a:ln w="9525">
            <a:noFill/>
            <a:miter lim="800000"/>
            <a:headEnd/>
            <a:tailEnd/>
          </a:ln>
          <a:effectLst/>
        </p:spPr>
      </p:pic>
      <p:sp>
        <p:nvSpPr>
          <p:cNvPr id="5" name="Rectangle 4"/>
          <p:cNvSpPr/>
          <p:nvPr/>
        </p:nvSpPr>
        <p:spPr>
          <a:xfrm>
            <a:off x="838200" y="2362200"/>
            <a:ext cx="4572000" cy="3139321"/>
          </a:xfrm>
          <a:prstGeom prst="rect">
            <a:avLst/>
          </a:prstGeom>
        </p:spPr>
        <p:txBody>
          <a:bodyPr>
            <a:spAutoFit/>
          </a:bodyPr>
          <a:lstStyle/>
          <a:p>
            <a:r>
              <a:rPr lang="en-US" dirty="0" smtClean="0"/>
              <a:t>“The term ‘Melting pot’ is often thought of as a good thing. New York is known as a melting pot because it has a variety of different people and different cultures all in one area. This helps create diversity and opens out minds up to other areas of the world and how they do things. Unfortunately not all people like the idea of a melting pot.”</a:t>
            </a:r>
          </a:p>
          <a:p>
            <a:endParaRPr lang="en-US" dirty="0" smtClean="0"/>
          </a:p>
          <a:p>
            <a:r>
              <a:rPr lang="en-US" dirty="0" smtClean="0"/>
              <a:t>http://www.dominiquemanzione.blogspot/2008/02/advertising</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5791200" y="3962400"/>
            <a:ext cx="2346334"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408</TotalTime>
  <Words>1085</Words>
  <Application>Microsoft Office PowerPoint</Application>
  <PresentationFormat>On-screen Show (4:3)</PresentationFormat>
  <Paragraphs>104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Metro</vt:lpstr>
      <vt:lpstr>Chapter 25: America moves to the city</vt:lpstr>
      <vt:lpstr>Growth of Cities:</vt:lpstr>
      <vt:lpstr>Slide 3</vt:lpstr>
      <vt:lpstr>Slide 4</vt:lpstr>
      <vt:lpstr>Slide 5</vt:lpstr>
      <vt:lpstr>Slide 6</vt:lpstr>
      <vt:lpstr>What fueled American Industries? </vt:lpstr>
      <vt:lpstr>Slide 8</vt:lpstr>
      <vt:lpstr>Slide 9</vt:lpstr>
      <vt:lpstr>Slide 10</vt:lpstr>
      <vt:lpstr>Immigration Settlement Patterns – 1910 Census</vt:lpstr>
      <vt:lpstr>Slide 12</vt:lpstr>
      <vt:lpstr>Mulberry Street, New York City, ca. 1900</vt:lpstr>
      <vt:lpstr>“Street Arabs” – Jacob Riis Photo of Boys Sleeping in the Streets</vt:lpstr>
      <vt:lpstr>Urban Children Play Next to a Horse Carcass</vt:lpstr>
      <vt:lpstr>Social Equality</vt:lpstr>
      <vt:lpstr>Intellectual Frontiers A.  Public Education &amp; Education for      Black Americans (cont.)</vt:lpstr>
      <vt:lpstr>Christian Science</vt:lpstr>
      <vt:lpstr>Education and Literature</vt:lpstr>
      <vt:lpstr>Cartoon Character ‘Mickey Dugan’ from Joseph Pulitzer’s  ‘New York World’ – Inspired the Term ‘Yellow Journalism’</vt:lpstr>
      <vt:lpstr>Yellow Journalism</vt:lpstr>
      <vt:lpstr>Feminism &amp; Families  Families &amp; Women in the City</vt:lpstr>
      <vt:lpstr> Feminism &amp; Families Families &amp; Women in the City (cont.)</vt:lpstr>
      <vt:lpstr>Feminism &amp; Families Families &amp; Women in the City (cont.)</vt:lpstr>
      <vt:lpstr>Feminism &amp; Families  The Prohibition Movement &amp; Other Crusades</vt:lpstr>
      <vt:lpstr>Frances E.C. Willard – Modernized the  Women’s Christian Temperance Union’</vt:lpstr>
      <vt:lpstr>Dramatic ‘Anti-Saloon League Poster’ - ‘The Overshadowing Curse’</vt:lpstr>
      <vt:lpstr>Feminism &amp; Families The Prohibition Movement &amp; Other Crusades (cont.)</vt:lpstr>
      <vt:lpstr>Advance Poster for ‘Buffalo Bill’s  ‘Wild West Show’ - ca. 1880s-1890s</vt:lpstr>
      <vt:lpstr>The Connecticut Bicycle Parade, Hartford, 1885</vt:lpstr>
      <vt:lpstr>Luna Park at Coney Island</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 America moves to the city</dc:title>
  <dc:creator>Teacher</dc:creator>
  <cp:lastModifiedBy>EPISD</cp:lastModifiedBy>
  <cp:revision>34</cp:revision>
  <dcterms:created xsi:type="dcterms:W3CDTF">2011-01-19T18:36:13Z</dcterms:created>
  <dcterms:modified xsi:type="dcterms:W3CDTF">2015-01-26T21:47:42Z</dcterms:modified>
</cp:coreProperties>
</file>