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97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01569-5C72-438F-A225-C7E8057CE1CE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100F-8023-4E71-9D32-0BBE34A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383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07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5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79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6445F-D4DD-4C07-98F2-3EC7E99E33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470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89F4A-5341-4AFE-9946-FC0ECE6E8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70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F85B6-7483-4F90-82FD-2A69E4F66C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41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21C2E-468A-469E-A925-687384F87F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033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1E969-EB15-4512-8232-FDB9272EBB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77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93B88-FB4E-4115-A41A-0F85F8AB9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552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7CA69-BF76-4E62-B181-51DE764159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11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3F084-75D2-488B-BF01-5C027DB1E7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22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232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EC340-7703-4638-B49C-01CB6E4C56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99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378AA-990B-4EC2-85CC-253386E965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27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F1871-37A8-44F2-8841-C5FC11C14D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54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571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22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26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0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92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816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6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713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A58350-D1A8-4CF8-B351-2DA7930797F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55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1.gif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90396"/>
            <a:ext cx="2127124" cy="201168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-33249"/>
            <a:ext cx="3011547" cy="216568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" y="25748"/>
            <a:ext cx="2192558" cy="2106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7798" y="3441680"/>
            <a:ext cx="4847289" cy="3416320"/>
          </a:xfrm>
          <a:prstGeom prst="rect">
            <a:avLst/>
          </a:prstGeom>
          <a:gradFill>
            <a:gsLst>
              <a:gs pos="0">
                <a:srgbClr val="E6DCAC">
                  <a:lumMod val="22000"/>
                  <a:lumOff val="78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Industrialization</a:t>
            </a: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nd the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“Gilded Age”</a:t>
            </a:r>
          </a:p>
          <a:p>
            <a:pPr algn="ctr"/>
            <a:endParaRPr lang="en-US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2133600"/>
            <a:ext cx="1634982" cy="132588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1" y="2152488"/>
            <a:ext cx="1505772" cy="132588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087" y="4202076"/>
            <a:ext cx="2121689" cy="265592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5573" y="2133600"/>
            <a:ext cx="1582786" cy="132089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6019800"/>
            <a:ext cx="35814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STAAR Review 2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mike.montgomery\Documents\05 Gilded Age\telephone man animated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59" y="25748"/>
            <a:ext cx="1483441" cy="208151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ike.montgomery\Documents\05 Gilded Age\corp ma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47781" cy="208483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ike.montgomery\Documents\05 Gilded Age\SteamEngine[1].g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87" r="4846"/>
          <a:stretch/>
        </p:blipFill>
        <p:spPr bwMode="auto">
          <a:xfrm>
            <a:off x="7038982" y="2132434"/>
            <a:ext cx="2166800" cy="201168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2.gstatic.com/images?q=tbn:ANd9GcShzQtiyl_UACE96ebQgOxHZNlOXYObImW7DgbQH_BZU81DfYY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135552" cy="256032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04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Autofit/>
          </a:bodyPr>
          <a:lstStyle/>
          <a:p>
            <a:r>
              <a:rPr lang="en-US" sz="2600" b="1" dirty="0"/>
              <a:t>I</a:t>
            </a:r>
            <a:r>
              <a:rPr lang="en-US" sz="2600" b="1" dirty="0" smtClean="0"/>
              <a:t>ndustrialization </a:t>
            </a:r>
            <a:r>
              <a:rPr lang="en-US" sz="2600" dirty="0" smtClean="0"/>
              <a:t>continued at a rapid pace in the years following the Civil War.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Bessemer Process </a:t>
            </a:r>
            <a:r>
              <a:rPr lang="en-US" sz="2600" dirty="0" smtClean="0"/>
              <a:t>for making steel, allowed for a boom in industry.</a:t>
            </a:r>
          </a:p>
          <a:p>
            <a:r>
              <a:rPr lang="en-US" sz="2600" b="1" dirty="0" smtClean="0"/>
              <a:t>New inventions </a:t>
            </a:r>
            <a:r>
              <a:rPr lang="en-US" sz="2600" dirty="0" smtClean="0"/>
              <a:t>– like the telegraph, telephone, typewriter, and the sewing machine made America more productive.</a:t>
            </a:r>
          </a:p>
          <a:p>
            <a:r>
              <a:rPr lang="en-US" sz="2600" b="1" dirty="0" smtClean="0"/>
              <a:t>Natural Resources </a:t>
            </a:r>
            <a:r>
              <a:rPr lang="en-US" sz="2600" dirty="0" smtClean="0"/>
              <a:t>– like oil and electricity became important sources of energy.</a:t>
            </a:r>
          </a:p>
          <a:p>
            <a:r>
              <a:rPr lang="en-US" sz="2600" b="1" dirty="0" smtClean="0"/>
              <a:t>Entrepreneurs</a:t>
            </a:r>
            <a:r>
              <a:rPr lang="en-US" sz="2600" dirty="0" smtClean="0"/>
              <a:t> – like John D. Rockefeller and Andrew Carnegie establish new business techniques.</a:t>
            </a:r>
          </a:p>
          <a:p>
            <a:r>
              <a:rPr lang="en-US" sz="2600" b="1" dirty="0" smtClean="0"/>
              <a:t>Labor</a:t>
            </a:r>
            <a:r>
              <a:rPr lang="en-US" sz="2600" dirty="0" smtClean="0"/>
              <a:t> – workers would organize to gain higher wages, better working conditions, and an 8 hour workday.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6678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dvAuto="2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dirty="0" smtClean="0"/>
              <a:t>Technological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1" y="1219200"/>
            <a:ext cx="5223639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Bessemer Process </a:t>
            </a:r>
            <a:r>
              <a:rPr lang="en-US" sz="2800" dirty="0" smtClean="0"/>
              <a:t>– increased the amount and the quality of steel being produced.</a:t>
            </a:r>
          </a:p>
          <a:p>
            <a:r>
              <a:rPr lang="en-US" sz="2800" dirty="0" smtClean="0"/>
              <a:t>This new steel was used to lay more miles of railroad track, to build the world’s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skyscrapers, and to make better machinery.</a:t>
            </a:r>
            <a:endParaRPr lang="en-US" sz="2800" dirty="0"/>
          </a:p>
        </p:txBody>
      </p:sp>
      <p:pic>
        <p:nvPicPr>
          <p:cNvPr id="1027" name="Picture 3" descr="E:\05 Gilded Age\bessemer steel produ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52120"/>
            <a:ext cx="3613604" cy="2362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05 Gilded Age\Bessemer steel prod grap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31" y="4155223"/>
            <a:ext cx="3156857" cy="2525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2.gsu.edu/~wwwher/courses/8690/home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1" y="4877344"/>
            <a:ext cx="1782439" cy="18478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popsci.com/files/imagecache/article_image_large/articles/supertalls_image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37165"/>
            <a:ext cx="1823356" cy="228833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1400" y="5672923"/>
            <a:ext cx="168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World’s tallest built in 2010 it  is 2,722 feet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5914" y="4646809"/>
            <a:ext cx="168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World’s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built in 1885 it was 180 feet tall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92800" y="5579069"/>
            <a:ext cx="89741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90214" y="6666854"/>
            <a:ext cx="9544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0567" y="5385473"/>
            <a:ext cx="95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Dubai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Technological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153399" cy="273594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After the Civil War</a:t>
            </a:r>
            <a:r>
              <a:rPr lang="en-US" sz="2600" dirty="0"/>
              <a:t>, human and animal strength </a:t>
            </a:r>
            <a:r>
              <a:rPr lang="en-US" sz="2600" dirty="0" smtClean="0"/>
              <a:t>were replaced by steam and electricity.</a:t>
            </a:r>
          </a:p>
          <a:p>
            <a:r>
              <a:rPr lang="en-US" sz="2600" dirty="0" smtClean="0"/>
              <a:t>Steam engines, powered by burning coal to heat water, drove the textile mills, factories, and trains.</a:t>
            </a:r>
          </a:p>
          <a:p>
            <a:r>
              <a:rPr lang="en-US" sz="2600" dirty="0"/>
              <a:t>During the late 1800s the center of coal mining was in the Appalachian Mountains of western </a:t>
            </a:r>
            <a:r>
              <a:rPr lang="en-US" sz="2600" dirty="0" smtClean="0"/>
              <a:t>Pennsylvania</a:t>
            </a:r>
            <a:r>
              <a:rPr lang="en-US" sz="2600" dirty="0"/>
              <a:t>.</a:t>
            </a:r>
            <a:r>
              <a:rPr lang="en-US" sz="2600" dirty="0" smtClean="0"/>
              <a:t> </a:t>
            </a:r>
          </a:p>
        </p:txBody>
      </p:sp>
      <p:pic>
        <p:nvPicPr>
          <p:cNvPr id="1026" name="Picture 2" descr="F:\05 Gilded Age\animal and man streng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9641"/>
            <a:ext cx="3810000" cy="274253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asses.bus.oregonstate.edu/BA302/Cabak/images/factory_sce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62649"/>
            <a:ext cx="3810000" cy="264952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THT-gjodaTf4DJcxNf8MC6yHBQaQEZoAvu4IdRRMCgG-JuY2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743199"/>
            <a:ext cx="925057" cy="1176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05 Gilded Age\Train_animated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28" y="1343592"/>
            <a:ext cx="1594872" cy="828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ossil.energy.gov/images/education/oilwel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956365" cy="633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868362"/>
          </a:xfrm>
        </p:spPr>
        <p:txBody>
          <a:bodyPr/>
          <a:lstStyle/>
          <a:p>
            <a:r>
              <a:rPr lang="en-US" dirty="0"/>
              <a:t>Technological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47800"/>
            <a:ext cx="5410199" cy="50292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America’s first oil well was drilled in Titusville, Pennsylvania in 1859.</a:t>
            </a:r>
          </a:p>
          <a:p>
            <a:r>
              <a:rPr lang="en-US" sz="2600" dirty="0" smtClean="0"/>
              <a:t>At first, oil was just used as a lubricant, later it was refined into kerosene for lighting.</a:t>
            </a:r>
          </a:p>
          <a:p>
            <a:r>
              <a:rPr lang="en-US" sz="2600" dirty="0" smtClean="0"/>
              <a:t>It wasn’t until the internal combustion engine and the development of the car, that the demand for oil skyrocketed.</a:t>
            </a:r>
          </a:p>
          <a:p>
            <a:r>
              <a:rPr lang="en-US" sz="2600" dirty="0" smtClean="0"/>
              <a:t>New sources of energy and transportation technologies have improved our mobility and our production capabilities.</a:t>
            </a:r>
            <a:endParaRPr lang="en-US" sz="2600" dirty="0"/>
          </a:p>
        </p:txBody>
      </p:sp>
      <p:pic>
        <p:nvPicPr>
          <p:cNvPr id="5124" name="Picture 4" descr="http://www.pioga.org/photo_images/172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81200" cy="3057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ampingworld.co.uk/Images/Models/Original/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4" y="1562854"/>
            <a:ext cx="1009809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xorl.files.wordpress.com/2011/03/img11.gif?w=70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386" y="3429000"/>
            <a:ext cx="2475645" cy="1752600"/>
          </a:xfrm>
          <a:prstGeom prst="rect">
            <a:avLst/>
          </a:prstGeom>
          <a:noFill/>
        </p:spPr>
      </p:pic>
      <p:pic>
        <p:nvPicPr>
          <p:cNvPr id="8" name="Picture 5" descr="Image Detail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267200"/>
            <a:ext cx="3255745" cy="2343151"/>
          </a:xfrm>
          <a:prstGeom prst="rect">
            <a:avLst/>
          </a:prstGeom>
          <a:noFill/>
        </p:spPr>
      </p:pic>
      <p:pic>
        <p:nvPicPr>
          <p:cNvPr id="1026" name="Picture 2" descr="http://3.bp.blogspot.com/_SD1EfTjQzMY/TN6KwAwF4BI/AAAAAAAAANs/lQEvBGdsKMc/s1600/vaseline+-petroleum+jell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828800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BIVFRQVFxQXFxgXFxQVFRQYFhQWGBQXFhcYICkgHBolHBQVITEhJSkrLi4uGB8zODMsNygtLisBCgoKDg0OGhAQGy0kHCQsLCwsLCwsLCwsLCwsLCwsLCwsLCwsLCwsLCwsLCwsLCwsLCwsLCwsLCwsLCwsLCwsLP/AABEIAKgBGAMBEQACEQEDEQH/xAAcAAABBQEBAQAAAAAAAAAAAAAAAwQFBgcCAQj/xABQEAACAQMABgUGCAkKBAcAAAABAgMABBEFBgcSITETQVFhcSJygZGhsQgUMjNCYoLBI1JzdJKisrPRFSQlNDVDU1TD8BdEY8KEk7TE0uHx/8QAGwEAAgMBAQEAAAAAAAAAAAAAAAMBAgQFBgf/xAAvEQACAgEDAwMDBAICAwAAAAAAAQIDEQQhMQUSQRMiMgYUUTNCUnEVYSOBFiSR/9oADAMBAAIRAxEAPwDcaACgAoAKACgAoAKACgAoAKACgAoAKACgAoAKACgAoAKACgAoAKACgAoAKACgAoAKACgAoAKACgAoAKACgAoAKACgAoAKACgAoAKACgAoA8zQAZoAM0AML3TdvDxmuIkx+M6A+ompwwIS52kaMTnexHuUlj7BU9jIyRs21/RY5TO3mxSH7qsq5EjJ9tejhyW4PhH/ABNT6UiMif8AxwsP8K5/8tf/AJVHpMMnS7btHda3A8Yx9zUemwyPYdsWizzmkXzopP4UelL8Ekja7S9FvyvYx52V94qnawJyx0/azfM3ML+bIhPqzmjDAkc1ABmgD2gAoAKACgAoAKACgAoAKACgAoAKACgAoAKACgAoAKACgDnNQBAac10srXhPcxhvxFO+/wCiuTVuxsCiaY23RrkWlq0n1pXEa+O6oZiPHFMVX5Apl7tW0ncHdhdUJ+jDHvMPSd4+yrdsI/JkqLfCI+XR2l7v503LA/4sjIv6GQPZSJ63TV8yGLTzfg7tdmNyflNCnpLH9UVjn1nTR4Gx0djJKLZW/wBO7UebET7S9ZZdfrXxixi0MvLH8WyuD6dxM3gI1+40l/UTXEBi0EfLHA2X2vW85+0o9y0h/UVv8UT9lD8s9/4XWfbN+mP4VVfUV38UT9lD8s5fZbadTzj7a/etW/8AIrf4oj7KH5Y1m2UwfRuJl8RG/swKbH6jf7okPQLwxjJsnb6N4PtREeshzWiP1FX5ixb0D8Mi7vZfdLxVoX9JUn1itEOt6afJR6KaG8OiNL2fGH4ygH+DIzL+iDj2Vsr12ms4kKensjyiQsdrGlLchZXEmOazR4b1jBrT2wlwxTUvKLlobbuh4XloyfXiffHpRgCPWaq6yDQNBa+2F3gQXKbx+g53H/RbFLcGBZCagDqgAoAKACgAoAKACgAoAKACgAoAKACgAqAEbq5WNS8jBEAyWYgAeJNStwM01o2y28OVs4zcv+MTuRD7WMt6B6aZGtvkGZzf606U0oSiM5j5FYgY4h5z54+BPoqLLa6VmTRaFcpcDnRWzCQ/1iZYx+LGu+f0jgD1GuTd12qG0Fk2Q0Uv3MtthqJZxf3XSHtkYt+rwFcm/rd8/jsaY6WtclktrNUGEUKOxQFHsrl2ayye8pDVGEeELi37qyu0v3CggqrtKuR2IKp6mCO8Wisi3Lq9HtrVp9PbqMuCFTuURT+T8cWKgDmcjhW2HRtS3vsV+4/CYhAsTnEdxE7YzhSMmny6FdjaSZZ22R3cXgW/k8ngCpPnCsz6Pq14K/c45Qk1qQcGuXcp0ycJ8l42KSyhM29U9QYpHBgqVaW7hMwUyNpPcIXNirjEiK47GUN760162yv4yIai+UVfSez6zl/ujEe2Mlf1eIrq09cvh8txEtJW+Cm6U2WTLxt5klH4rr0bevJBPqrsUdepntNYM09DJboj9Ha06U0UQhaRE6o5gXjPmk/cfRXVhbXbvFmOUJReGafqrtst5sJfRm3c/TB34j48N5fTkd9S68FcmoWd2kqB4nV0PJlIYH0iqPYBxQAUAFABQAUAFABQAUAFABQB5vUAZ9rptSt7MmO3AuJxkYDYjQ/XcZ49w41dRyBk9wdIaZffkYtGDwJysCeavWfWe+lX6urTr3PcdXTKfCLboLZ5bxcZiZ3+sMRg9yfxNef1XXJyeK9kb6tHGPJcYbbAAAAA5ADAHgBwrg26mU/k8mjZcIcpBWZ2oj1PyLrDSpWN8FHMUEYquZMjuO1Sp7GyO493alUsq5AFq3pvGwZZWdpc7raRKi/g3f8ACNnky8UXHYeJz3V7XpMIw0+Yc+S2jSnf7inaI0RLLG7xpvLH8o5HDhnlz6q2NOXB37L6qmlJ8i9lYSTkJEu8xGccB48TSlFuWxNt1dUe6eyI2+gkt5sbu7LGykAEEhhxUAj0UzdPcmUq7qsrhm03GSFLjdcqC4ByA2OQNeZ65VB2qUefJ5arZtLgR3a4bqHJnhWqOonJ4UqvY0HccGOjcnuE2gq6tw9y6mJPBV1Zl7F+8aXNmrqVdQynmGAKnxBrVVqZ1vMWWfbLlFD1h2ZQS5a2boH7MFo29HNfQfRXf0fXZw2s3Rks0ilvEpUE2kdDS5RmjBPV5UEuO3qJ9Rr0dGpq1CzBnPsplXybFqLtbt7wrFcgW05wBk5ikP1WOMH6p9tMcGheTShVAPaACgAoAKACgAoAKAELu7SJGeVgiKMszHAA7SaAMN132kzXjm20eGSJsrkZ6Wb71XHVz7cUzEYLumyYpy2R5qxs9RcPdgO3VEPkL2bx+ke4cPGuDres49lS/wCzoVaRJZkaDBbAAAAADkAOA9ArzVt057tm3aKwh0kFZJz2KOYskdJy2VchULUqOSjZ1u0xVkZPdymKsjJ6FpirIye4q/pYK5OgnYKdXpnLhA5pEJro0Ys5o5XRWIDIpYbxZSOS869F03T2VQakTp23dFxRU9Q9PR2vTdKGKyBAAozkgtn2GuhGWDr67RzvUXHwK6qaZjtZWeRWKlSBjBIyQfupcJJPLLa3SzuqUY8oibG5R79JZmCoZt9mbgAMllz6gKnPdLYfqISr0nZFb4Nbby/LUhlbkVO8MeIrha7RWSsc8bHmIS7Fh8iWK5UqsDk87gRS3XgnJ5iqOJOTzFKcCcnhWlSqyCZyVpbrLZE2jque0spDeWGmRtGxmMryyV1KSKGU8wRkH0GtlOolW04svhTW5lut2zbdzJYjI5tCeJH5Mnn4GvVaHrSn7LTn36PG8RfZ1tUltCtvfFpLcHdDHPSwY4cetlHYeIrvPEllGBxaPoCzvElRZImDIwyrA5BHaDS+CBxQAUAFABQAUAI3VysaM8jBUUFmJ5ADmajyB8+6561z6XuFgtlIgByiZxv449LKeocMgdXeaZKUao98i0IuTwi36q6rx2i+T5UrAb8nWe5R1LXk+o9TldJxXxOtVSq0WaKKuHOYyUh0keKzuTYqUsiooUSvcegU1RIOwKaqyMnWKYoEZPQtNjURk7C05UkORzMwRHchmCqzYX5R3RnA763aTSqyeJC5SeDKNP623k5K9LFaoScRJKGkx9YplifDFeijXCtYijRXTBbvcgIrHjkuST1hDx9LlarJtnVqwuELW56v9++kS2OrXlofOeFUWCP3EZc1aOzG2JqInozSbwNvRXJgbu3sN4gZB9IrUmcXUVwksNGsalawy3e8k6oSq5EqLIobjxDKygZ8DWXU6aqyOcYZxbYek/aWLdrz06QUg3aS6G+ET3JHoibqU+qj7K18RD1IiUxCqzuyoqDLFjgKO01NXTbbHhEO1Ig21usd9UF3GzOyoAgZ/KYgAEgYHEitkfp66W8in3K8CmuOn4tHwiWSOWUF+j8jcG62CRvFjyODyzV9L0Om1tSluis75IiNTNeE0hNLEtsYhHEX3jLvk+UFxuhQBz7TT9b0TT6fTynHdoiF8nIsssVeLk+1nRUmM5YqbXMcpFF141JW6BlhAW4A8BL3N2N316TpvVXX7LODPdp1JZXJVdm2vcmi5TDcBjbM2HQ/KgbkXUe8ddetTU45RyJxaeGfSkE6uoZCGVgCCOIIIyCD2UtgK0AFABQB41AGI7ZtbGmlFhbnKr86BxMkhxux+A9pI7KbHEU5MlRyyU1O1bW0i8oAyuB0jY7OSDuBJ8a8h1TXyun2r4o69FKislphjrh2SLyY8CYpHIqTOwKtGJTJ0FpyiB0FpkYkNnYWnxiVydqlaIVlWztVrRGojJ0qVojUVyeXEeUcYByjjBGQfJPDHXW3TQ7Zi542MMtNAaUnUYglQY5BRAo+yN2uq8eDfC2uHLJex2aXh+X0aeL5PqApbRoj1CqJYrHZo4x0lyv2UJ9pI91LdRb/ADXavbElm1LtIwOmmbH1nSMGpVGTLPrF0nthCui9CaNkLiBYpim7v+X0m7vZxnHbun1VMq3HwZ59RvnzIjtNa66N0fK0JixKmN5YoVOCRkeWcDlToUyksmSd028tlfvdt8fHobORuzpJUj9iBvfTPtc8sX3ZJ/ZxrdNpEzvJDFFFHuKu7vMS75JyzfiqAeX0hWW/SVQSiuWWU2ZvrNtUupZGNpKYIASECgb7LyDOxGQTzwOVa6dJXXHgq5NlQudY7mUgyXM755ZlkwcHqwcU9JLhEbm5ai6UkudD78zF3CXMZY82VFYLvHtxXK1VfbqIuIyLbiYXq0/86s/y9t+9WutlizZ9t39QP5zF7nrh9M/WsHz+KKhsIb+d3P5v/qLWrqzzpJC6/mbIRXzayGWdRMSkSs/xYxMZTx1phPI1SM42m6r9IhuYV/CID0gA+WgHMfWHtHhXqejdQcX6UzPq6O+PdHkfbCdcTvfEJ2yCC1uT1Y4vH38MEemvUzick20UoD2gAoAg9dNOCzs5p+BZFwgPW7cEHrIqYxy8EN4MR2aaK6WaS5lO9uHgTzaVvKZj3jOfFq53WNX6VXprybNJX3PuNVgjrxVktjqNj6NeFZG23gzSFFFNimVOsU6KIaR0BT4ojY6ApsYtoq2Kotbq6XjgXKaFdwgZPAdp4D21tr0s34FuxCUF3EzFFljZgCd1XVmAGMnAPDmK0x0k1yVdiIvWXW61sSq3TspdSyBY2beAwDgjhwyPXWqnSdxVzwL6paywX8bS229hHKEPgMDgFTgZ4EGnvTqti3PJmemNs1wjyRpawqY3kTLO75KMVzjA7K2KhNJlfBo2mdISfyY86OY5fiwlDKBwbow3WCMZpKiu7BPgxDV7aPdx3cMtzcSSxBsSKT5O43ksd0DGQDn0GtUql2kE/wDCFVens2AB3opfKwOIDru/te2qULBDH3weZPIv+GcG2OB1+TNy8ce6i+O6JQwn2U395LJcXEsMLTO0hUlpGXe4hfJGOAwPRU+tFbIMGday6LFrcywCUS9E26XClQWAG8AMnkevupkd1kjJ9E7ONC/FdGwoflOhlfzpBvewYFYbfdYi3gwnZlAr6TskkUMpfiCAQcRsRkHvArbY8RZBo234fgLLPVJMOXIGNeA7uVZNHKTzktMf7Kv7FbxvP2WpepX/ADRCPxZimr39atPy1v8AvVroS4ZQ23bj/Z5/OYvc9cTpqxdYOs4RTdg/9bufzc/vFrV1Rf8Ary/orX8jZ6+eTR0jkisk0iyYhOgpcXhjIsj5k7uHv9FdCqeNxy4MJ1ksmsL4mA7u4yyxHs45UeAII8K+gdP1Hr0pnI1FfZI+n9XdKLdW0NwnKVFbHYSOI9BzTmsGckqgAoAx/wCEHpEiO0t8/Ld5W8IwFX2yE+inU8kMc6j2XRWcC9bLvt4vx+8V43qt3qXP/R2dNDtrLVAtcKbLNjlaWvyUO17600xhJ+5ipMgtb9bYNH9H00csnShihQIF8jd3gSx4Ebw6uuvTaTo1Vse5SMsrpLYpd3tmA+ZsRjqMk5/ZVce2utX0ahcindIaWO2WfpVM0EPRZG+FDBsZ4lWJ5jvrV/jqUsRRT1JMs+2rSk0EFs9vPJHvSsh3HKh1MW8M48BVdJFZcWuAkYs9zPcNgmadj1fhJT6uJrfiMSmC7bMtDX1vewztZzLDnckJTdwjjdzunysAleqlWyi44yQkyX+EKcNY+bc++Gq6VYTReTyV/YrrD8XvxExxHdARnsDqSYj7WHpFNuhlZKlO1lb+dXX5e4/evV4cBk+jdI/2K35iP3K1jS95bwfLzt21u/0QWXWrWH41aaPVjmW3SaJ+3AaPoyfFfdSoR7ZEM0H4OR4X/ja+6elajwSjU9YdLLa2s1w391GzAdrfRHrIrPGOZIsfMuqWiWvr+GFst0km9KeeVB35SfHj+lW+XtiL8n1Ww4HswcerqrB+5MZg+Ydlf9q2Pn/6T1us+BTyaH8ID5iz/Ky/u1rJpPOS02P9kx/oR/G7/ZNU1P60SY8MxPV8/wA6tfy0H7xK3S4KG4bcv7PP5zF/31yNAv8AlmNnwimbBhm8uMf5c/vFrT1KLlQ0iIbPJtW5jG95IJABPDJPIDPM14yvpl1kt1hG12xRxIBk4rl3VqLaQyLysiLCsEtmNQymWtFUx0WZfthscrBKBxDNGfBhvD9k+uvYdAteZQZm10fapF32AaR6TRzxn+4mZR5rhXX2sw9FegksM5ZptVA8NAGBfCJc/G7cdlu5HiZD/AU6rhgXvRQ/Bx46kT9kV4DXSzbI71axBEvBXMsYqQutUiyng6IrRFbFTLtu3ybE9937oP4V7noX6D/swX/IgNlGrMF7JcfGlZliSIqoYpku7A7xHEjya6WsvdNfchMFlkLtI0TFa300Vuu5GFRguScbyZOM0/TWOcFL8kSWGaLtvP8AMLL8on/pjWfTN+pImXxRV9jenILW5ne5mWJTDugkkZPSKcDHXitN0XJbEI2TV/W61vJHjtZTI0a77HdZVwSAME8+NYfRlFZZdNMzf4Q58qx82598Na9O9ikjHYpirBlOGUhgRzBByD6wK0SWdip3e3Jlkkkb5UjO7eLEsfaTUpYA+nbz+xT+Yj9wKxfvL+D5k0fZNPKkUeN+RgqjtY8h662S2IGrLg4PAjhg8x2g1C/JDNn+Dly0h/4X/XpF5KH23zTe5BDaKeMpMknckeAg9LHP2KjTwzuDZH/B80Nlrm6YcFCwxnvbypMejcHpq178EG0nrB7Dw9HZ2VljHgvk+WdnN4kOkrOSVwiK/lMxwACjAZPia3zWYYKIvG2/WG2uI7aO2nSVkeVm3DvBQUUDJ7SaRp4OOSWWHZIf6Ffxu/2DSNT+rEtHhmI6BP8AObX8rB+8Wtr+JTyblty/s9vzmL/vrk6D9SY2fCMFsdJzQMWgmeIsMFo3KMR2ZXj1V1ZYxuKNG2LWclxePdTM8gt0JDOWf8JJ5K4LdYAf11z+pXKnTywMrXdI2fFfOrHudFcYODWCzkYhnPV6mOiZ7ta4WYI4Hpo8epvur1PQG/Xf9Ctb+mP/AIOHzd92b8H7D/8A1Xr7OTkGy0sANQBhfwi7T8NZy9TJNH6VZGHsc+qnVcgWfVa66S1gftjT1gYPtFeE6jDsukjt0yzWiwQmuLY2RIcqaIC2etWiPBUy7bx8ix86690Fe56D+g/7Off8isbMtboNHtcG4WQiVIwu4oYgozHjkjhxrqaqj1oduRKlgg9d9Pre3ctwiMisqhQ2C2FTHlY4ZPdT6K/SgohJpmn7bx/R9mMcRIg9Vsc1n0svfImSwZVq5q3cXrtHaoGZQGbLBQoJxkk99bHNR3ZGMmx7K9RrmwmlkuDGRJFujcbJUhwcHh2Z9VY7r4zWEHa0Qvwhedj4XXvgq+m4IkUjVzVv41o+/kQHpbZoJFx9JCsvSr6gD9mnyliSIKn1f77DTQPqC4P9Cn8xH7kVgfzL+D551HH9I2X5xD+2K2z+LKJlk21auC2vulQYjut6QY5BwR0q+sg/apdMsrDJZZfg4j+v/wDhP/cVS/kCh7S9OfG9ITyKcordEnmx5XPpOTTa1iJBH6P1svIIRBBcyRRAsd1CF4tzO8Bn20dqby0WNt2J2EgtHurh5JJLluDOzORFESFALE82Zz6qzXSSewGYac2YaQhnaKGB5kydyRMbrLnhnJ4HtBp8bY4IHGjdj+kZMb6xwjr35ASPsrmqPUQj5JSNr0Pq2trYC0gkAIjZekZN7LSZ33KAjnk4Ga5k9TGU+5jFFlR0XsetInR2uLiRkKsBiONcqQRwAJ5jtqbOqxSwkSqsl503oqC6CrcwiVVYsFYnd3iMZIHPhXK/ybrbcI4bGelnyIWmh7aIYhtYEH1Ykz6yDWW3q+oZeNKHskhPM1y79ZdcsTlkfGuK4ODXMnIskJvWObbYxDGc0+tD4oy7bJeYS3izxZmkPgo3R7XPqr2P0/TmUpmXXS9qRcvg92G5YSykcZpjjvWNQo/W369LPk5ZqVUA8NQgKJtm0EbnRzlRl4GEyjrIUEOP0S1Mg8MDP9k+l96J7cnih3170c+V6m9hFee69psSVi4Z09HYnHtZpML15K2ODVKOB6prKm8imj2tMXsUwZft3+bsfOuvdDXvPp9/8L/s5+o+RS9StR5NIiVo5o41iKBi4Zj5e9jdA8012L9TCiPdPgTGHdwaLqxsnht5lmuJ/jG4QVQR9GmRxBYliTg9XCuVZ1mvGIjI0MNuzZsoCf8AM/6L0zpNnqKUgujgpGyzWiCwluHuS+HiVV3F3iSHz6K6d0PUWBKeDSNEbUIru5jt7W2lLSNgvIUVVUcXbdXJOAD1jjisi0irj3ZLdxX/AIQLZNie0XXvt6dpJZQTFfg+jyb4EcD8WyOog9OCDTLnjcoZ5tA1d+I3ksPKM5eLvjfJUeI4r6KbXJNE4N9eNm0OFVWZms1VQoJJLRAAAeNZX8i3gyTU3ZzpBLu2mktjGkcsbtvsindVgTgAmtErI4e5VJmxa96qjSNqYCwRwweNyN7cYcOI7wSD41mhNxYEPqPqCNFx3SvdhjcrGu8EEXRbgkGV3mbJ/Cd3Krzt7nksoSfCIeLUPQUHCWTpCPxpi36qYHsqrv8A9miGivnxFjhb7QdvxitEY90Ib9uq+rnyOXTbvKwLx7ULdWREtmWPIG9vKoRc8wqg8s8qq2pFn02cVnJfg4IBByCARjkR1EViuk47GTt33K9fazrHL0YjJ4oM5xku5Rd3hjiykcSKo45jknKRMQ3AdVZeIYAj0jrFc6bfkakDGsdk8F0jg1jlLPJdI5NZptFkcms7kWEyayzkslkhKV6UovJeKGE71sqi3wPiYJrlpM3t63Q5cZWKID6XHA9bGvonTNN6FKT58nH1NnfN44PpzVPQws7SG3HHo0UMe1ubH1k1pbyzOS9ABQBzIoIIIyDwI7c0AfNOteipNDaS3ohmMkyQ55NGT5UZPdnHhipuqjfV2SGVT7JGpaI0mk8ayxHKOOHaO0HvFeA1enlVNxkjtwasimTEMlcuyDzsUnHA4BqkJYe4ozDbwPwdj591+zDX0D6dz9u/7ObqPmd7BuMN759t+zLT+uPGnWSNP8jTxXkYyb4NnG5T9rGgbi7t4IbaFnbpjITlVVVEbLxLHmS3LuNes6Rimtub5MduZPYoNpsgvm+caCLxkLexRXTlraY+RXZIvmz7Z5/J8rTyTrK5QooVGUJk+Ud5jx4DHKst+vrmu2LLQrfLJXXbROjrh4v5QnCmINuxmUJ85ulmYL5RJ3V9VOqc4QWET2OQx0TpzQ9gHFoxG/u724sjliud3Jbs3jV5uU/kOr0s5cI9utpdtkGO3eRhwBbcXA54B4nFVTUVszVHps5PdjOXadK3yII18WZ/4VV24NlfR4N7saSa9XbcnVfNUZ9ZpLtZuj0eiPgay6euHHlzyH7RHuqvqNjY6KmPESIunJ4sST38ffVHNmuuuK8IZStwoTHYS8DKU01MyWJMZuaYjLLBpuzLW8ECzuGwR8wxPA9sbeHDHj3VW6vvhtycXV0dr74llv8AVlXlMm8A2YyrFcvCY5GkHRnPWzHIPVw41yZal1+1mRQzuTUEYRQq8lAHHieHWe/+Nc2y/LGqJ7msk7MsukeE1nlMtg5LUhyJSOGNZrJl0hN3xWbll0sjKeWtdcRsY+DPtpWs/Qx/F4m/CyA7xz82nX9ps4Fel6L0/vl6k+EI1VyisIb7CtUTNN8dlX8FDkRZHy5ORYdyj2mvXy22RyDfQKUB7QAUAeEUAV3XrVSPSNsYX8lxlonxkxvjgfA8iKlPAGAaE0rPom6kguUOMgSJn1SR9ufb41k1+gWqhtyaKL3WzYNH36SoskTBkYZDDl/+14TUaedcnCR2U4zWUScE3bWSEEpZlwJnBiOmdD2t20ZuYBJ0YIRWZigzjeO6MDJwOPdXdr+oZaeHZVHYxPT5eZDjR9hDApS3hjiU4yEULndzjPbzNZtR1i3VR7J8FoUKLyOFNZYzwXOt6nrUTfLK9qPd6mxtDAhpHSIgj6RgGbICIXRDI3YpfhkDjxru9M07n73wJnu8IxTSeiWeVj0+ZXJYrcA28zZ4/SO43irYrvN7GuuSjyiNurGWL52Nk72B3T4NyPoNU7jfXKLCFuz+NUePBqgPoTSmzXAeR1RjmPIhVRTOL6AocHrAIPUwPWD10NFq5KXBHyVKHv4jKWmoxTZxBZu/zaM3eAcD08hV0zJNpIVXRPELJKqueSRgzyk9yx9fpFMzjcyTsj/ZsWqOmDJGIJmAnjXgrSK8zxgDypAgwrZ6smud1HTudfeuTly9syczXlZzGpHJes8rC2DwmkzsRODgtWaVpKQnJLik4cmMUcjOWatEIIbGP4Kdrtrilmu6mHnYeSvUn1n7u7rr0HS+mS1Eu57IVqL41rbkz7UjVOfS1y2XYRghp5jxIyfkrnm5AOB1V7WMY1R7UceU3J5Pp7Ruj44IkihULHGoVVHIACqFR1QAUAFABQB5igCo7QNRodJRYbEc6Z6OUDJXP0WH0lOOXpFSpNEGERTXuhrgxTIQDxKEno5QDjfjb7x6az6zQVaqOOH+R9N8oP8A0alq5rNDdrvQt5Q+UjcHXxHX414zWdOs07xLg7Fd0bUT0U9cudRLgO0lrPKGBbQoGqYzaKYPQadG1FWj3NPjNFcDPTWiILyIRXSFlUkqVJDISMEjtrvaHqypj2SWwicJd2UUu52d3MYxY3gkj59FMMew5Q+gCu/XrqbeGMVuPmiDlsbu1z0tlJGOswM6L4kJvIfSKe2maqpwlwxh8ajfm/H/AKkSE586PB/VFVZsgmuDkxjmCp83e9xpTOjUxaMVRmhjtKELJzVm1S5EltI26WG9C3PccfKAH1geXdTYruOfrZypkrYceSuaUsHhdo5Vwynj2dxB6xS2sPB0ar42wUo8EVIvHA4nsHOmIRbJErZ6v3c3yLSR1/6m8E8cMQKt7Vuzm3XVx5ZZLDUC6I3Z7pLZD8pIRlmHYSuPaTSLtdTXyzBLURl8VkuGgdBW1khW1jwWGGdjl2HjyA8K4Wt6x6kXGsS4ylLMh+WrhTtQ7B4WrLOzJbBwz0reRZIQkmq0a9y6iM57jAJJwBxJPADxrVChyeEMwkZvrdtGVcx2RDv1y/RXzB9I9/KvT9O6G3id3/wx6jWY9sCC1E1DudKSGRyyQbx35mGWc58oR5+U3VnkPZXqY9taxE5bbk9z6Q0HoaG0hWG2QJGvIDmT1lj1k9tLbyGSRqACgAoAKACgAoAKAInWDQEF5EYrqMOp5dTIe1W5g+FSngDCtb9mN3YN09mzzRKSQyDE0Q+so5jvX1VaShYsTLRm4vKE9X9pjLhbxd8f4ifK9K8j6K4mr6EpLuqZvp1viRo2itMRTrvQSK4+qeI8RzFeY1GhsqeJo3xlCa9rJOOesLpQSgLrPSJ1vwLcRUSCqruiUcDsPVlcyO08LU2NzKOIrHOw5Ma3U9Rur4kUcIsRuY0k+diik72RSfXit0Os3LlJkKDj8ZYGL6As252iDzSV91ao9c/lEdG6+PExtc6oW7I3xeICUcVDu+43cSvEGt2j19Opn2tYZZ6/Uw5exT4bqHo1Y26ljvAqJJfJK8GGSMNx6wa6M+2PKOnp/Vu37ml/0W3VPRkXRx3LwKrFt6ILI7eSPpEnr48qy6vWQ0kO58s5mputlN0qWUTd7bQSv0kkCM2AMtk8B3cq5M+u54iJrVla7YywdwFY/mkRPNVR91ZJ9YtfGxV1uXylk6ecnmTWC3X2z+UiyqS4E+krJLUP8l1E5aSlOTZZROGmo7Gw7ciD3FMVI2MMCElx/v8AjTI0NvYvjHJTdYtoNtBlUPTSfioRug/Wfl6q7mj6LddvLZCbNVCHG7M30nrBeaSkEShm3j5MMQJB49fWfE16nSdOp0y23ZzLb5Wcml6i7GApEukyGPAiBT5I/Kt19XAcK1uzwhBstvCqKFRQqqAAAMAAcgAOVLAUoAKACgAoAKACgAoAKACgDwigCla4bNLS+y270Mx/vIwASfrpyb2Hvqysa2BmQawbMtI2LdJBmZV4iSDeEgA7UzverNMlGuxYksloyceBnoraZcxHdnRZgO3yJB4kDGfRXI1PQ6bfhsa6tdNfIuuitotpLgMxiPZJy/SHCuFf0S+vhZN0NXCfOxa7W9VxvRsrjtUhvdXKt0s4fJDk4y4Y5W4rM6SHAUE9L9Mo4nouKj0iOw9Wfwx/vNT2sr2ZO+mFVakHYxSK63SCOqn6e2dNimisq01gj5tDWbkkxyDJZiodgmW+UQucDJ7K9Muu1S+UXkmuzUVLEZIfCVAqpGoVEGFUdQridR1stU84KRg03JvdnPT1zexvkZ2nhuKn0mT2vycNc1dVE9gm1xUqksoibT06NP4LYRB6U1stYM9JOgI+iDvN6hXQp6bfa9olJW1w8lN0ttTXlawE/WkOB6EX7yK7VH0+3+ozJPXL9pU5dI3+k5OjTpJif7uMEIPOA4Aeca7dGhoo+K3Mdl858l61X2ITPhr+YRL/AIcWHcjsLngvqNaHZjgSbHq9q1bWSblpCsY6zzdsfjOeJpUm2BLgVAHtABQAUAFABQAUAFABQAUAFABQAVAHhFG4EHp/VGzvB/ObdHb8bG6/6Y41dSa4IwZrp3YXGctZXTRn8SUb6+hxggeINXVr8h2lHv8AZnpW1YtFEz/Wt3yfUMGokqp/JZLxnKPBHrrfpG2O7K7g/izoQ36wBrJPpOms3xgdHVWIlrXarMPnII371Zk+4isFn05Xn2yHR6g/KJi22qQH5yGVT3FHHryD7KyWfT1i+LQ6Oui+USkG0iyPOR18Ub7s1ll0LULxkZ91Wx7Hr1ZH/mUHiGHvFIl0fUr9hdair8iq65WZ/wCai/Spf+L1H8GT61QHXGz/AM1F+lUf4vUv9jB3VLycPrxZD/mo/Rk1ZdI1P8WV+4q/kNZNodkP77PgrH7qdDouofKI+6qXkj7najaj5Kyv4KFH6xrZD6fufLSKPXVrgiLrasc/grUfbkJPqVfvrZX9PL90hM+ofhENebR7xs4Mcfmrx9bGtlfQ9PDncS9dNjOC10nf43EuZ1Pcwj9Zwlb69Np6vikIldOXktGhtit9Ljp2it168npG/RXHvpkrF4Fmg6v7GbCDBn37lvr4WP0Iv3k0t3MEjQbDR8UKbkMaRoPoooUeyl5bJHOKAPaACgAoAKACgAoAKACgAoAKACgAoAKACgAoAMUAFAHhFACVxao43ZEVh2MAw9RoArOkNnWjZvl2cYJ60BQ/q1b1JICvXuxLR7/IaeLzZAw/XU1ZWsMEJc7BIzno7517N6FW9zCrq78kNEfNsEm+hfRHxidfcxqPVDA3bYPdf5qA/Zkq3rIMHP8AwHu/81b+qT+FHrIMHa7BbjrvIR4JIf4VHrBgeQbBW+nfgdywH3mT7qPWYErabCbYfOXU7+aI4x7mo9dhgnrHZBoyPGYmkP8A1JHbPoGBVHdIMFl0ZqrZwfMWsKd4Rc+s8aq5tkk0FqoBigAxQB7QAUAFABQAUAFABQAUAFABQAUAFABQAUAFABQAUAFABQAUAFABQAVAHlABQAVIBQAUAFAHtABUAFSAUAFABQAUAFABQAUAFABQAUAFABQB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xQTEhQUEBIVFRQVFxQXFxgXFxQVFRQYFhQWGBQXFhcYICkgHBolHBQVITEhJSkrLi4uGB8zODMsNygtLisBCgoKDg0OGhAQGy0kHCQsLCwsLCwsLCwsLCwsLCwsLCwsLCwsLCwsLCwsLCwsLCwsLCwsLCwsLCwsLCwsLCwsLP/AABEIAKgBGAMBEQACEQEDEQH/xAAcAAABBQEBAQAAAAAAAAAAAAAAAwQFBgcCAQj/xABQEAACAQMABgUGCAkKBAcAAAABAgMABBEFBgcSITETQVFhcSJygZGhsQgUMjNCYoLBI1JzdJKisrPRFSQlNDVDU1TD8BdEY8KEk7TE0uHx/8QAGwEAAgMBAQEAAAAAAAAAAAAAAAMBAgQFBgf/xAAvEQACAgEDAwMDBAICAwAAAAAAAQIDEQQhMQUSQRMiMgYUUTNCUnEVYSOBFiSR/9oADAMBAAIRAxEAPwDcaACgAoAKACgAoAKACgAoAKACgAoAKACgAoAKACgAoAKACgAoAKACgAoAKACgAoAKACgAoAKACgAoAKACgAoAKACgAoAKACgAoAKACgAoA8zQAZoAM0AML3TdvDxmuIkx+M6A+ompwwIS52kaMTnexHuUlj7BU9jIyRs21/RY5TO3mxSH7qsq5EjJ9tejhyW4PhH/ABNT6UiMif8AxwsP8K5/8tf/AJVHpMMnS7btHda3A8Yx9zUemwyPYdsWizzmkXzopP4UelL8Ekja7S9FvyvYx52V94qnawJyx0/azfM3ML+bIhPqzmjDAkc1ABmgD2gAoAKACgAoAKACgAoAKACgAoAKACgAoAKACgAoAKACgDnNQBAac10srXhPcxhvxFO+/wCiuTVuxsCiaY23RrkWlq0n1pXEa+O6oZiPHFMVX5Apl7tW0ncHdhdUJ+jDHvMPSd4+yrdsI/JkqLfCI+XR2l7v503LA/4sjIv6GQPZSJ63TV8yGLTzfg7tdmNyflNCnpLH9UVjn1nTR4Gx0djJKLZW/wBO7UebET7S9ZZdfrXxixi0MvLH8WyuD6dxM3gI1+40l/UTXEBi0EfLHA2X2vW85+0o9y0h/UVv8UT9lD8s9/4XWfbN+mP4VVfUV38UT9lD8s5fZbadTzj7a/etW/8AIrf4oj7KH5Y1m2UwfRuJl8RG/swKbH6jf7okPQLwxjJsnb6N4PtREeshzWiP1FX5ixb0D8Mi7vZfdLxVoX9JUn1itEOt6afJR6KaG8OiNL2fGH4ygH+DIzL+iDj2Vsr12ms4kKensjyiQsdrGlLchZXEmOazR4b1jBrT2wlwxTUvKLlobbuh4XloyfXiffHpRgCPWaq6yDQNBa+2F3gQXKbx+g53H/RbFLcGBZCagDqgAoAKACgAoAKACgAoAKACgAoAKACgAqAEbq5WNS8jBEAyWYgAeJNStwM01o2y28OVs4zcv+MTuRD7WMt6B6aZGtvkGZzf606U0oSiM5j5FYgY4h5z54+BPoqLLa6VmTRaFcpcDnRWzCQ/1iZYx+LGu+f0jgD1GuTd12qG0Fk2Q0Uv3MtthqJZxf3XSHtkYt+rwFcm/rd8/jsaY6WtclktrNUGEUKOxQFHsrl2ayye8pDVGEeELi37qyu0v3CggqrtKuR2IKp6mCO8Wisi3Lq9HtrVp9PbqMuCFTuURT+T8cWKgDmcjhW2HRtS3vsV+4/CYhAsTnEdxE7YzhSMmny6FdjaSZZ22R3cXgW/k8ngCpPnCsz6Pq14K/c45Qk1qQcGuXcp0ycJ8l42KSyhM29U9QYpHBgqVaW7hMwUyNpPcIXNirjEiK47GUN760162yv4yIai+UVfSez6zl/ujEe2Mlf1eIrq09cvh8txEtJW+Cm6U2WTLxt5klH4rr0bevJBPqrsUdepntNYM09DJboj9Ha06U0UQhaRE6o5gXjPmk/cfRXVhbXbvFmOUJReGafqrtst5sJfRm3c/TB34j48N5fTkd9S68FcmoWd2kqB4nV0PJlIYH0iqPYBxQAUAFABQAUAFABQAUAFABQB5vUAZ9rptSt7MmO3AuJxkYDYjQ/XcZ49w41dRyBk9wdIaZffkYtGDwJysCeavWfWe+lX6urTr3PcdXTKfCLboLZ5bxcZiZ3+sMRg9yfxNef1XXJyeK9kb6tHGPJcYbbAAAAA5ADAHgBwrg26mU/k8mjZcIcpBWZ2oj1PyLrDSpWN8FHMUEYquZMjuO1Sp7GyO493alUsq5AFq3pvGwZZWdpc7raRKi/g3f8ACNnky8UXHYeJz3V7XpMIw0+Yc+S2jSnf7inaI0RLLG7xpvLH8o5HDhnlz6q2NOXB37L6qmlJ8i9lYSTkJEu8xGccB48TSlFuWxNt1dUe6eyI2+gkt5sbu7LGykAEEhhxUAj0UzdPcmUq7qsrhm03GSFLjdcqC4ByA2OQNeZ65VB2qUefJ5arZtLgR3a4bqHJnhWqOonJ4UqvY0HccGOjcnuE2gq6tw9y6mJPBV1Zl7F+8aXNmrqVdQynmGAKnxBrVVqZ1vMWWfbLlFD1h2ZQS5a2boH7MFo29HNfQfRXf0fXZw2s3Rks0ilvEpUE2kdDS5RmjBPV5UEuO3qJ9Rr0dGpq1CzBnPsplXybFqLtbt7wrFcgW05wBk5ikP1WOMH6p9tMcGheTShVAPaACgAoAKACgAoAKAELu7SJGeVgiKMszHAA7SaAMN132kzXjm20eGSJsrkZ6Wb71XHVz7cUzEYLumyYpy2R5qxs9RcPdgO3VEPkL2bx+ke4cPGuDres49lS/wCzoVaRJZkaDBbAAAAADkAOA9ArzVt057tm3aKwh0kFZJz2KOYskdJy2VchULUqOSjZ1u0xVkZPdymKsjJ6FpirIye4q/pYK5OgnYKdXpnLhA5pEJro0Ys5o5XRWIDIpYbxZSOS869F03T2VQakTp23dFxRU9Q9PR2vTdKGKyBAAozkgtn2GuhGWDr67RzvUXHwK6qaZjtZWeRWKlSBjBIyQfupcJJPLLa3SzuqUY8oibG5R79JZmCoZt9mbgAMllz6gKnPdLYfqISr0nZFb4Nbby/LUhlbkVO8MeIrha7RWSsc8bHmIS7Fh8iWK5UqsDk87gRS3XgnJ5iqOJOTzFKcCcnhWlSqyCZyVpbrLZE2jque0spDeWGmRtGxmMryyV1KSKGU8wRkH0GtlOolW04svhTW5lut2zbdzJYjI5tCeJH5Mnn4GvVaHrSn7LTn36PG8RfZ1tUltCtvfFpLcHdDHPSwY4cetlHYeIrvPEllGBxaPoCzvElRZImDIwyrA5BHaDS+CBxQAUAFABQAUAI3VysaM8jBUUFmJ5ADmajyB8+6561z6XuFgtlIgByiZxv449LKeocMgdXeaZKUao98i0IuTwi36q6rx2i+T5UrAb8nWe5R1LXk+o9TldJxXxOtVSq0WaKKuHOYyUh0keKzuTYqUsiooUSvcegU1RIOwKaqyMnWKYoEZPQtNjURk7C05UkORzMwRHchmCqzYX5R3RnA763aTSqyeJC5SeDKNP623k5K9LFaoScRJKGkx9YplifDFeijXCtYijRXTBbvcgIrHjkuST1hDx9LlarJtnVqwuELW56v9++kS2OrXlofOeFUWCP3EZc1aOzG2JqInozSbwNvRXJgbu3sN4gZB9IrUmcXUVwksNGsalawy3e8k6oSq5EqLIobjxDKygZ8DWXU6aqyOcYZxbYek/aWLdrz06QUg3aS6G+ET3JHoibqU+qj7K18RD1IiUxCqzuyoqDLFjgKO01NXTbbHhEO1Ig21usd9UF3GzOyoAgZ/KYgAEgYHEitkfp66W8in3K8CmuOn4tHwiWSOWUF+j8jcG62CRvFjyODyzV9L0Om1tSluis75IiNTNeE0hNLEtsYhHEX3jLvk+UFxuhQBz7TT9b0TT6fTynHdoiF8nIsssVeLk+1nRUmM5YqbXMcpFF141JW6BlhAW4A8BL3N2N316TpvVXX7LODPdp1JZXJVdm2vcmi5TDcBjbM2HQ/KgbkXUe8ddetTU45RyJxaeGfSkE6uoZCGVgCCOIIIyCD2UtgK0AFABQB41AGI7ZtbGmlFhbnKr86BxMkhxux+A9pI7KbHEU5MlRyyU1O1bW0i8oAyuB0jY7OSDuBJ8a8h1TXyun2r4o69FKislphjrh2SLyY8CYpHIqTOwKtGJTJ0FpyiB0FpkYkNnYWnxiVydqlaIVlWztVrRGojJ0qVojUVyeXEeUcYByjjBGQfJPDHXW3TQ7Zi542MMtNAaUnUYglQY5BRAo+yN2uq8eDfC2uHLJex2aXh+X0aeL5PqApbRoj1CqJYrHZo4x0lyv2UJ9pI91LdRb/ADXavbElm1LtIwOmmbH1nSMGpVGTLPrF0nthCui9CaNkLiBYpim7v+X0m7vZxnHbun1VMq3HwZ59RvnzIjtNa66N0fK0JixKmN5YoVOCRkeWcDlToUyksmSd028tlfvdt8fHobORuzpJUj9iBvfTPtc8sX3ZJ/ZxrdNpEzvJDFFFHuKu7vMS75JyzfiqAeX0hWW/SVQSiuWWU2ZvrNtUupZGNpKYIASECgb7LyDOxGQTzwOVa6dJXXHgq5NlQudY7mUgyXM755ZlkwcHqwcU9JLhEbm5ai6UkudD78zF3CXMZY82VFYLvHtxXK1VfbqIuIyLbiYXq0/86s/y9t+9WutlizZ9t39QP5zF7nrh9M/WsHz+KKhsIb+d3P5v/qLWrqzzpJC6/mbIRXzayGWdRMSkSs/xYxMZTx1phPI1SM42m6r9IhuYV/CID0gA+WgHMfWHtHhXqejdQcX6UzPq6O+PdHkfbCdcTvfEJ2yCC1uT1Y4vH38MEemvUzick20UoD2gAoAg9dNOCzs5p+BZFwgPW7cEHrIqYxy8EN4MR2aaK6WaS5lO9uHgTzaVvKZj3jOfFq53WNX6VXprybNJX3PuNVgjrxVktjqNj6NeFZG23gzSFFFNimVOsU6KIaR0BT4ojY6ApsYtoq2Kotbq6XjgXKaFdwgZPAdp4D21tr0s34FuxCUF3EzFFljZgCd1XVmAGMnAPDmK0x0k1yVdiIvWXW61sSq3TspdSyBY2beAwDgjhwyPXWqnSdxVzwL6paywX8bS229hHKEPgMDgFTgZ4EGnvTqti3PJmemNs1wjyRpawqY3kTLO75KMVzjA7K2KhNJlfBo2mdISfyY86OY5fiwlDKBwbow3WCMZpKiu7BPgxDV7aPdx3cMtzcSSxBsSKT5O43ksd0DGQDn0GtUql2kE/wDCFVens2AB3opfKwOIDru/te2qULBDH3weZPIv+GcG2OB1+TNy8ce6i+O6JQwn2U395LJcXEsMLTO0hUlpGXe4hfJGOAwPRU+tFbIMGday6LFrcywCUS9E26XClQWAG8AMnkevupkd1kjJ9E7ONC/FdGwoflOhlfzpBvewYFYbfdYi3gwnZlAr6TskkUMpfiCAQcRsRkHvArbY8RZBo234fgLLPVJMOXIGNeA7uVZNHKTzktMf7Kv7FbxvP2WpepX/ADRCPxZimr39atPy1v8AvVroS4ZQ23bj/Z5/OYvc9cTpqxdYOs4RTdg/9bufzc/vFrV1Rf8Ary/orX8jZ6+eTR0jkisk0iyYhOgpcXhjIsj5k7uHv9FdCqeNxy4MJ1ksmsL4mA7u4yyxHs45UeAII8K+gdP1Hr0pnI1FfZI+n9XdKLdW0NwnKVFbHYSOI9BzTmsGckqgAoAx/wCEHpEiO0t8/Ld5W8IwFX2yE+inU8kMc6j2XRWcC9bLvt4vx+8V43qt3qXP/R2dNDtrLVAtcKbLNjlaWvyUO17600xhJ+5ipMgtb9bYNH9H00csnShihQIF8jd3gSx4Ebw6uuvTaTo1Vse5SMsrpLYpd3tmA+ZsRjqMk5/ZVce2utX0ahcindIaWO2WfpVM0EPRZG+FDBsZ4lWJ5jvrV/jqUsRRT1JMs+2rSk0EFs9vPJHvSsh3HKh1MW8M48BVdJFZcWuAkYs9zPcNgmadj1fhJT6uJrfiMSmC7bMtDX1vewztZzLDnckJTdwjjdzunysAleqlWyi44yQkyX+EKcNY+bc++Gq6VYTReTyV/YrrD8XvxExxHdARnsDqSYj7WHpFNuhlZKlO1lb+dXX5e4/evV4cBk+jdI/2K35iP3K1jS95bwfLzt21u/0QWXWrWH41aaPVjmW3SaJ+3AaPoyfFfdSoR7ZEM0H4OR4X/ja+6elajwSjU9YdLLa2s1w391GzAdrfRHrIrPGOZIsfMuqWiWvr+GFst0km9KeeVB35SfHj+lW+XtiL8n1Ww4HswcerqrB+5MZg+Ydlf9q2Pn/6T1us+BTyaH8ID5iz/Ky/u1rJpPOS02P9kx/oR/G7/ZNU1P60SY8MxPV8/wA6tfy0H7xK3S4KG4bcv7PP5zF/31yNAv8AlmNnwimbBhm8uMf5c/vFrT1KLlQ0iIbPJtW5jG95IJABPDJPIDPM14yvpl1kt1hG12xRxIBk4rl3VqLaQyLysiLCsEtmNQymWtFUx0WZfthscrBKBxDNGfBhvD9k+uvYdAteZQZm10fapF32AaR6TRzxn+4mZR5rhXX2sw9FegksM5ZptVA8NAGBfCJc/G7cdlu5HiZD/AU6rhgXvRQ/Bx46kT9kV4DXSzbI71axBEvBXMsYqQutUiyng6IrRFbFTLtu3ybE9937oP4V7noX6D/swX/IgNlGrMF7JcfGlZliSIqoYpku7A7xHEjya6WsvdNfchMFlkLtI0TFa300Vuu5GFRguScbyZOM0/TWOcFL8kSWGaLtvP8AMLL8on/pjWfTN+pImXxRV9jenILW5ne5mWJTDugkkZPSKcDHXitN0XJbEI2TV/W61vJHjtZTI0a77HdZVwSAME8+NYfRlFZZdNMzf4Q58qx82598Na9O9ikjHYpirBlOGUhgRzBByD6wK0SWdip3e3Jlkkkb5UjO7eLEsfaTUpYA+nbz+xT+Yj9wKxfvL+D5k0fZNPKkUeN+RgqjtY8h662S2IGrLg4PAjhg8x2g1C/JDNn+Dly0h/4X/XpF5KH23zTe5BDaKeMpMknckeAg9LHP2KjTwzuDZH/B80Nlrm6YcFCwxnvbypMejcHpq178EG0nrB7Dw9HZ2VljHgvk+WdnN4kOkrOSVwiK/lMxwACjAZPia3zWYYKIvG2/WG2uI7aO2nSVkeVm3DvBQUUDJ7SaRp4OOSWWHZIf6Ffxu/2DSNT+rEtHhmI6BP8AObX8rB+8Wtr+JTyblty/s9vzmL/vrk6D9SY2fCMFsdJzQMWgmeIsMFo3KMR2ZXj1V1ZYxuKNG2LWclxePdTM8gt0JDOWf8JJ5K4LdYAf11z+pXKnTywMrXdI2fFfOrHudFcYODWCzkYhnPV6mOiZ7ta4WYI4Hpo8epvur1PQG/Xf9Ctb+mP/AIOHzd92b8H7D/8A1Xr7OTkGy0sANQBhfwi7T8NZy9TJNH6VZGHsc+qnVcgWfVa66S1gftjT1gYPtFeE6jDsukjt0yzWiwQmuLY2RIcqaIC2etWiPBUy7bx8ix86690Fe56D+g/7Off8isbMtboNHtcG4WQiVIwu4oYgozHjkjhxrqaqj1oduRKlgg9d9Pre3ctwiMisqhQ2C2FTHlY4ZPdT6K/SgohJpmn7bx/R9mMcRIg9Vsc1n0svfImSwZVq5q3cXrtHaoGZQGbLBQoJxkk99bHNR3ZGMmx7K9RrmwmlkuDGRJFujcbJUhwcHh2Z9VY7r4zWEHa0Qvwhedj4XXvgq+m4IkUjVzVv41o+/kQHpbZoJFx9JCsvSr6gD9mnyliSIKn1f77DTQPqC4P9Cn8xH7kVgfzL+D551HH9I2X5xD+2K2z+LKJlk21auC2vulQYjut6QY5BwR0q+sg/apdMsrDJZZfg4j+v/wDhP/cVS/kCh7S9OfG9ITyKcordEnmx5XPpOTTa1iJBH6P1svIIRBBcyRRAsd1CF4tzO8Bn20dqby0WNt2J2EgtHurh5JJLluDOzORFESFALE82Zz6qzXSSewGYac2YaQhnaKGB5kydyRMbrLnhnJ4HtBp8bY4IHGjdj+kZMb6xwjr35ASPsrmqPUQj5JSNr0Pq2trYC0gkAIjZekZN7LSZ33KAjnk4Ga5k9TGU+5jFFlR0XsetInR2uLiRkKsBiONcqQRwAJ5jtqbOqxSwkSqsl503oqC6CrcwiVVYsFYnd3iMZIHPhXK/ybrbcI4bGelnyIWmh7aIYhtYEH1Ykz6yDWW3q+oZeNKHskhPM1y79ZdcsTlkfGuK4ODXMnIskJvWObbYxDGc0+tD4oy7bJeYS3izxZmkPgo3R7XPqr2P0/TmUpmXXS9qRcvg92G5YSykcZpjjvWNQo/W369LPk5ZqVUA8NQgKJtm0EbnRzlRl4GEyjrIUEOP0S1Mg8MDP9k+l96J7cnih3170c+V6m9hFee69psSVi4Z09HYnHtZpML15K2ODVKOB6prKm8imj2tMXsUwZft3+bsfOuvdDXvPp9/8L/s5+o+RS9StR5NIiVo5o41iKBi4Zj5e9jdA8012L9TCiPdPgTGHdwaLqxsnht5lmuJ/jG4QVQR9GmRxBYliTg9XCuVZ1mvGIjI0MNuzZsoCf8AM/6L0zpNnqKUgujgpGyzWiCwluHuS+HiVV3F3iSHz6K6d0PUWBKeDSNEbUIru5jt7W2lLSNgvIUVVUcXbdXJOAD1jjisi0irj3ZLdxX/AIQLZNie0XXvt6dpJZQTFfg+jyb4EcD8WyOog9OCDTLnjcoZ5tA1d+I3ksPKM5eLvjfJUeI4r6KbXJNE4N9eNm0OFVWZms1VQoJJLRAAAeNZX8i3gyTU3ZzpBLu2mktjGkcsbtvsindVgTgAmtErI4e5VJmxa96qjSNqYCwRwweNyN7cYcOI7wSD41mhNxYEPqPqCNFx3SvdhjcrGu8EEXRbgkGV3mbJ/Cd3Krzt7nksoSfCIeLUPQUHCWTpCPxpi36qYHsqrv8A9miGivnxFjhb7QdvxitEY90Ib9uq+rnyOXTbvKwLx7ULdWREtmWPIG9vKoRc8wqg8s8qq2pFn02cVnJfg4IBByCARjkR1EViuk47GTt33K9fazrHL0YjJ4oM5xku5Rd3hjiykcSKo45jknKRMQ3AdVZeIYAj0jrFc6bfkakDGsdk8F0jg1jlLPJdI5NZptFkcms7kWEyayzkslkhKV6UovJeKGE71sqi3wPiYJrlpM3t63Q5cZWKID6XHA9bGvonTNN6FKT58nH1NnfN44PpzVPQws7SG3HHo0UMe1ubH1k1pbyzOS9ABQBzIoIIIyDwI7c0AfNOteipNDaS3ohmMkyQ55NGT5UZPdnHhipuqjfV2SGVT7JGpaI0mk8ayxHKOOHaO0HvFeA1enlVNxkjtwasimTEMlcuyDzsUnHA4BqkJYe4ozDbwPwdj591+zDX0D6dz9u/7ObqPmd7BuMN759t+zLT+uPGnWSNP8jTxXkYyb4NnG5T9rGgbi7t4IbaFnbpjITlVVVEbLxLHmS3LuNes6Rimtub5MduZPYoNpsgvm+caCLxkLexRXTlraY+RXZIvmz7Z5/J8rTyTrK5QooVGUJk+Ud5jx4DHKst+vrmu2LLQrfLJXXbROjrh4v5QnCmINuxmUJ85ulmYL5RJ3V9VOqc4QWET2OQx0TpzQ9gHFoxG/u724sjliud3Jbs3jV5uU/kOr0s5cI9utpdtkGO3eRhwBbcXA54B4nFVTUVszVHps5PdjOXadK3yII18WZ/4VV24NlfR4N7saSa9XbcnVfNUZ9ZpLtZuj0eiPgay6euHHlzyH7RHuqvqNjY6KmPESIunJ4sST38ffVHNmuuuK8IZStwoTHYS8DKU01MyWJMZuaYjLLBpuzLW8ECzuGwR8wxPA9sbeHDHj3VW6vvhtycXV0dr74llv8AVlXlMm8A2YyrFcvCY5GkHRnPWzHIPVw41yZal1+1mRQzuTUEYRQq8lAHHieHWe/+Nc2y/LGqJ7msk7MsukeE1nlMtg5LUhyJSOGNZrJl0hN3xWbll0sjKeWtdcRsY+DPtpWs/Qx/F4m/CyA7xz82nX9ps4Fel6L0/vl6k+EI1VyisIb7CtUTNN8dlX8FDkRZHy5ORYdyj2mvXy22RyDfQKUB7QAUAeEUAV3XrVSPSNsYX8lxlonxkxvjgfA8iKlPAGAaE0rPom6kguUOMgSJn1SR9ufb41k1+gWqhtyaKL3WzYNH36SoskTBkYZDDl/+14TUaedcnCR2U4zWUScE3bWSEEpZlwJnBiOmdD2t20ZuYBJ0YIRWZigzjeO6MDJwOPdXdr+oZaeHZVHYxPT5eZDjR9hDApS3hjiU4yEULndzjPbzNZtR1i3VR7J8FoUKLyOFNZYzwXOt6nrUTfLK9qPd6mxtDAhpHSIgj6RgGbICIXRDI3YpfhkDjxru9M07n73wJnu8IxTSeiWeVj0+ZXJYrcA28zZ4/SO43irYrvN7GuuSjyiNurGWL52Nk72B3T4NyPoNU7jfXKLCFuz+NUePBqgPoTSmzXAeR1RjmPIhVRTOL6AocHrAIPUwPWD10NFq5KXBHyVKHv4jKWmoxTZxBZu/zaM3eAcD08hV0zJNpIVXRPELJKqueSRgzyk9yx9fpFMzjcyTsj/ZsWqOmDJGIJmAnjXgrSK8zxgDypAgwrZ6smud1HTudfeuTly9syczXlZzGpHJes8rC2DwmkzsRODgtWaVpKQnJLik4cmMUcjOWatEIIbGP4Kdrtrilmu6mHnYeSvUn1n7u7rr0HS+mS1Eu57IVqL41rbkz7UjVOfS1y2XYRghp5jxIyfkrnm5AOB1V7WMY1R7UceU3J5Pp7Ruj44IkihULHGoVVHIACqFR1QAUAFABQB5igCo7QNRodJRYbEc6Z6OUDJXP0WH0lOOXpFSpNEGERTXuhrgxTIQDxKEno5QDjfjb7x6az6zQVaqOOH+R9N8oP8A0alq5rNDdrvQt5Q+UjcHXxHX414zWdOs07xLg7Fd0bUT0U9cudRLgO0lrPKGBbQoGqYzaKYPQadG1FWj3NPjNFcDPTWiILyIRXSFlUkqVJDISMEjtrvaHqypj2SWwicJd2UUu52d3MYxY3gkj59FMMew5Q+gCu/XrqbeGMVuPmiDlsbu1z0tlJGOswM6L4kJvIfSKe2maqpwlwxh8ajfm/H/AKkSE586PB/VFVZsgmuDkxjmCp83e9xpTOjUxaMVRmhjtKELJzVm1S5EltI26WG9C3PccfKAH1geXdTYruOfrZypkrYceSuaUsHhdo5Vwynj2dxB6xS2sPB0ar42wUo8EVIvHA4nsHOmIRbJErZ6v3c3yLSR1/6m8E8cMQKt7Vuzm3XVx5ZZLDUC6I3Z7pLZD8pIRlmHYSuPaTSLtdTXyzBLURl8VkuGgdBW1khW1jwWGGdjl2HjyA8K4Wt6x6kXGsS4ylLMh+WrhTtQ7B4WrLOzJbBwz0reRZIQkmq0a9y6iM57jAJJwBxJPADxrVChyeEMwkZvrdtGVcx2RDv1y/RXzB9I9/KvT9O6G3id3/wx6jWY9sCC1E1DudKSGRyyQbx35mGWc58oR5+U3VnkPZXqY9taxE5bbk9z6Q0HoaG0hWG2QJGvIDmT1lj1k9tLbyGSRqACgAoAKACgAoAKAInWDQEF5EYrqMOp5dTIe1W5g+FSngDCtb9mN3YN09mzzRKSQyDE0Q+so5jvX1VaShYsTLRm4vKE9X9pjLhbxd8f4ifK9K8j6K4mr6EpLuqZvp1viRo2itMRTrvQSK4+qeI8RzFeY1GhsqeJo3xlCa9rJOOesLpQSgLrPSJ1vwLcRUSCqruiUcDsPVlcyO08LU2NzKOIrHOw5Ma3U9Rur4kUcIsRuY0k+diik72RSfXit0Os3LlJkKDj8ZYGL6As252iDzSV91ao9c/lEdG6+PExtc6oW7I3xeICUcVDu+43cSvEGt2j19Opn2tYZZ6/Uw5exT4bqHo1Y26ljvAqJJfJK8GGSMNx6wa6M+2PKOnp/Vu37ml/0W3VPRkXRx3LwKrFt6ILI7eSPpEnr48qy6vWQ0kO58s5mputlN0qWUTd7bQSv0kkCM2AMtk8B3cq5M+u54iJrVla7YywdwFY/mkRPNVR91ZJ9YtfGxV1uXylk6ecnmTWC3X2z+UiyqS4E+krJLUP8l1E5aSlOTZZROGmo7Gw7ciD3FMVI2MMCElx/v8AjTI0NvYvjHJTdYtoNtBlUPTSfioRug/Wfl6q7mj6LddvLZCbNVCHG7M30nrBeaSkEShm3j5MMQJB49fWfE16nSdOp0y23ZzLb5Wcml6i7GApEukyGPAiBT5I/Kt19XAcK1uzwhBstvCqKFRQqqAAAMAAcgAOVLAUoAKACgAoAKACgAoAKACgDwigCla4bNLS+y270Mx/vIwASfrpyb2Hvqysa2BmQawbMtI2LdJBmZV4iSDeEgA7UzverNMlGuxYksloyceBnoraZcxHdnRZgO3yJB4kDGfRXI1PQ6bfhsa6tdNfIuuitotpLgMxiPZJy/SHCuFf0S+vhZN0NXCfOxa7W9VxvRsrjtUhvdXKt0s4fJDk4y4Y5W4rM6SHAUE9L9Mo4nouKj0iOw9Wfwx/vNT2sr2ZO+mFVakHYxSK63SCOqn6e2dNimisq01gj5tDWbkkxyDJZiodgmW+UQucDJ7K9Muu1S+UXkmuzUVLEZIfCVAqpGoVEGFUdQridR1stU84KRg03JvdnPT1zexvkZ2nhuKn0mT2vycNc1dVE9gm1xUqksoibT06NP4LYRB6U1stYM9JOgI+iDvN6hXQp6bfa9olJW1w8lN0ttTXlawE/WkOB6EX7yK7VH0+3+ozJPXL9pU5dI3+k5OjTpJif7uMEIPOA4Aeca7dGhoo+K3Mdl858l61X2ITPhr+YRL/AIcWHcjsLngvqNaHZjgSbHq9q1bWSblpCsY6zzdsfjOeJpUm2BLgVAHtABQAUAFABQAUAFABQAUAFABQAVAHhFG4EHp/VGzvB/ObdHb8bG6/6Y41dSa4IwZrp3YXGctZXTRn8SUb6+hxggeINXVr8h2lHv8AZnpW1YtFEz/Wt3yfUMGokqp/JZLxnKPBHrrfpG2O7K7g/izoQ36wBrJPpOms3xgdHVWIlrXarMPnII371Zk+4isFn05Xn2yHR6g/KJi22qQH5yGVT3FHHryD7KyWfT1i+LQ6Oui+USkG0iyPOR18Ub7s1ll0LULxkZ91Wx7Hr1ZH/mUHiGHvFIl0fUr9hdair8iq65WZ/wCai/Spf+L1H8GT61QHXGz/AM1F+lUf4vUv9jB3VLycPrxZD/mo/Rk1ZdI1P8WV+4q/kNZNodkP77PgrH7qdDouofKI+6qXkj7najaj5Kyv4KFH6xrZD6fufLSKPXVrgiLrasc/grUfbkJPqVfvrZX9PL90hM+ofhENebR7xs4Mcfmrx9bGtlfQ9PDncS9dNjOC10nf43EuZ1Pcwj9Zwlb69Np6vikIldOXktGhtit9Ljp2it168npG/RXHvpkrF4Fmg6v7GbCDBn37lvr4WP0Iv3k0t3MEjQbDR8UKbkMaRoPoooUeyl5bJHOKAPaACgAoAKACgAoAKACgAoAKACgAoAKACgAoAMUAFAHhFACVxao43ZEVh2MAw9RoArOkNnWjZvl2cYJ60BQ/q1b1JICvXuxLR7/IaeLzZAw/XU1ZWsMEJc7BIzno7517N6FW9zCrq78kNEfNsEm+hfRHxidfcxqPVDA3bYPdf5qA/Zkq3rIMHP8AwHu/81b+qT+FHrIMHa7BbjrvIR4JIf4VHrBgeQbBW+nfgdywH3mT7qPWYErabCbYfOXU7+aI4x7mo9dhgnrHZBoyPGYmkP8A1JHbPoGBVHdIMFl0ZqrZwfMWsKd4Rc+s8aq5tkk0FqoBigAxQB7QAUAFABQAUAFABQAUAFABQAUAFABQAUAFABQAUAFABQAUAFABQAVAHlABQAVIBQAUAFAHtABUAFSAUAFABQAUAFABQAUAFABQAUAFABQB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data:image/jpeg;base64,/9j/4AAQSkZJRgABAQAAAQABAAD/2wCEAAkGBxQTEhQUEBIVFRQVFxQXFxgXFxQVFRQYFhQWGBQXFhcYICkgHBolHBQVITEhJSkrLi4uGB8zODMsNygtLisBCgoKDg0OGhAQGy0kHCQsLCwsLCwsLCwsLCwsLCwsLCwsLCwsLCwsLCwsLCwsLCwsLCwsLCwsLCwsLCwsLCwsLP/AABEIAKgBGAMBEQACEQEDEQH/xAAcAAABBQEBAQAAAAAAAAAAAAAAAwQFBgcCAQj/xABQEAACAQMABgUGCAkKBAcAAAABAgMABBEFBgcSITETQVFhcSJygZGhsQgUMjNCYoLBI1JzdJKisrPRFSQlNDVDU1TD8BdEY8KEk7TE0uHx/8QAGwEAAgMBAQEAAAAAAAAAAAAAAAMBAgQFBgf/xAAvEQACAgEDAwMDBAICAwAAAAAAAQIDEQQhMQUSQRMiMgYUUTNCUnEVYSOBFiSR/9oADAMBAAIRAxEAPwDcaACgAoAKACgAoAKACgAoAKACgAoAKACgAoAKACgAoAKACgAoAKACgAoAKACgAoAKACgAoAKACgAoAKACgAoAKACgAoAKACgAoAKACgAoA8zQAZoAM0AML3TdvDxmuIkx+M6A+ompwwIS52kaMTnexHuUlj7BU9jIyRs21/RY5TO3mxSH7qsq5EjJ9tejhyW4PhH/ABNT6UiMif8AxwsP8K5/8tf/AJVHpMMnS7btHda3A8Yx9zUemwyPYdsWizzmkXzopP4UelL8Ekja7S9FvyvYx52V94qnawJyx0/azfM3ML+bIhPqzmjDAkc1ABmgD2gAoAKACgAoAKACgAoAKACgAoAKACgAoAKACgAoAKACgDnNQBAac10srXhPcxhvxFO+/wCiuTVuxsCiaY23RrkWlq0n1pXEa+O6oZiPHFMVX5Apl7tW0ncHdhdUJ+jDHvMPSd4+yrdsI/JkqLfCI+XR2l7v503LA/4sjIv6GQPZSJ63TV8yGLTzfg7tdmNyflNCnpLH9UVjn1nTR4Gx0djJKLZW/wBO7UebET7S9ZZdfrXxixi0MvLH8WyuD6dxM3gI1+40l/UTXEBi0EfLHA2X2vW85+0o9y0h/UVv8UT9lD8s9/4XWfbN+mP4VVfUV38UT9lD8s5fZbadTzj7a/etW/8AIrf4oj7KH5Y1m2UwfRuJl8RG/swKbH6jf7okPQLwxjJsnb6N4PtREeshzWiP1FX5ixb0D8Mi7vZfdLxVoX9JUn1itEOt6afJR6KaG8OiNL2fGH4ygH+DIzL+iDj2Vsr12ms4kKensjyiQsdrGlLchZXEmOazR4b1jBrT2wlwxTUvKLlobbuh4XloyfXiffHpRgCPWaq6yDQNBa+2F3gQXKbx+g53H/RbFLcGBZCagDqgAoAKACgAoAKACgAoAKACgAoAKACgAqAEbq5WNS8jBEAyWYgAeJNStwM01o2y28OVs4zcv+MTuRD7WMt6B6aZGtvkGZzf606U0oSiM5j5FYgY4h5z54+BPoqLLa6VmTRaFcpcDnRWzCQ/1iZYx+LGu+f0jgD1GuTd12qG0Fk2Q0Uv3MtthqJZxf3XSHtkYt+rwFcm/rd8/jsaY6WtclktrNUGEUKOxQFHsrl2ayye8pDVGEeELi37qyu0v3CggqrtKuR2IKp6mCO8Wisi3Lq9HtrVp9PbqMuCFTuURT+T8cWKgDmcjhW2HRtS3vsV+4/CYhAsTnEdxE7YzhSMmny6FdjaSZZ22R3cXgW/k8ngCpPnCsz6Pq14K/c45Qk1qQcGuXcp0ycJ8l42KSyhM29U9QYpHBgqVaW7hMwUyNpPcIXNirjEiK47GUN760162yv4yIai+UVfSez6zl/ujEe2Mlf1eIrq09cvh8txEtJW+Cm6U2WTLxt5klH4rr0bevJBPqrsUdepntNYM09DJboj9Ha06U0UQhaRE6o5gXjPmk/cfRXVhbXbvFmOUJReGafqrtst5sJfRm3c/TB34j48N5fTkd9S68FcmoWd2kqB4nV0PJlIYH0iqPYBxQAUAFABQAUAFABQAUAFABQB5vUAZ9rptSt7MmO3AuJxkYDYjQ/XcZ49w41dRyBk9wdIaZffkYtGDwJysCeavWfWe+lX6urTr3PcdXTKfCLboLZ5bxcZiZ3+sMRg9yfxNef1XXJyeK9kb6tHGPJcYbbAAAAA5ADAHgBwrg26mU/k8mjZcIcpBWZ2oj1PyLrDSpWN8FHMUEYquZMjuO1Sp7GyO493alUsq5AFq3pvGwZZWdpc7raRKi/g3f8ACNnky8UXHYeJz3V7XpMIw0+Yc+S2jSnf7inaI0RLLG7xpvLH8o5HDhnlz6q2NOXB37L6qmlJ8i9lYSTkJEu8xGccB48TSlFuWxNt1dUe6eyI2+gkt5sbu7LGykAEEhhxUAj0UzdPcmUq7qsrhm03GSFLjdcqC4ByA2OQNeZ65VB2qUefJ5arZtLgR3a4bqHJnhWqOonJ4UqvY0HccGOjcnuE2gq6tw9y6mJPBV1Zl7F+8aXNmrqVdQynmGAKnxBrVVqZ1vMWWfbLlFD1h2ZQS5a2boH7MFo29HNfQfRXf0fXZw2s3Rks0ilvEpUE2kdDS5RmjBPV5UEuO3qJ9Rr0dGpq1CzBnPsplXybFqLtbt7wrFcgW05wBk5ikP1WOMH6p9tMcGheTShVAPaACgAoAKACgAoAKAELu7SJGeVgiKMszHAA7SaAMN132kzXjm20eGSJsrkZ6Wb71XHVz7cUzEYLumyYpy2R5qxs9RcPdgO3VEPkL2bx+ke4cPGuDres49lS/wCzoVaRJZkaDBbAAAAADkAOA9ArzVt057tm3aKwh0kFZJz2KOYskdJy2VchULUqOSjZ1u0xVkZPdymKsjJ6FpirIye4q/pYK5OgnYKdXpnLhA5pEJro0Ys5o5XRWIDIpYbxZSOS869F03T2VQakTp23dFxRU9Q9PR2vTdKGKyBAAozkgtn2GuhGWDr67RzvUXHwK6qaZjtZWeRWKlSBjBIyQfupcJJPLLa3SzuqUY8oibG5R79JZmCoZt9mbgAMllz6gKnPdLYfqISr0nZFb4Nbby/LUhlbkVO8MeIrha7RWSsc8bHmIS7Fh8iWK5UqsDk87gRS3XgnJ5iqOJOTzFKcCcnhWlSqyCZyVpbrLZE2jque0spDeWGmRtGxmMryyV1KSKGU8wRkH0GtlOolW04svhTW5lut2zbdzJYjI5tCeJH5Mnn4GvVaHrSn7LTn36PG8RfZ1tUltCtvfFpLcHdDHPSwY4cetlHYeIrvPEllGBxaPoCzvElRZImDIwyrA5BHaDS+CBxQAUAFABQAUAI3VysaM8jBUUFmJ5ADmajyB8+6561z6XuFgtlIgByiZxv449LKeocMgdXeaZKUao98i0IuTwi36q6rx2i+T5UrAb8nWe5R1LXk+o9TldJxXxOtVSq0WaKKuHOYyUh0keKzuTYqUsiooUSvcegU1RIOwKaqyMnWKYoEZPQtNjURk7C05UkORzMwRHchmCqzYX5R3RnA763aTSqyeJC5SeDKNP623k5K9LFaoScRJKGkx9YplifDFeijXCtYijRXTBbvcgIrHjkuST1hDx9LlarJtnVqwuELW56v9++kS2OrXlofOeFUWCP3EZc1aOzG2JqInozSbwNvRXJgbu3sN4gZB9IrUmcXUVwksNGsalawy3e8k6oSq5EqLIobjxDKygZ8DWXU6aqyOcYZxbYek/aWLdrz06QUg3aS6G+ET3JHoibqU+qj7K18RD1IiUxCqzuyoqDLFjgKO01NXTbbHhEO1Ig21usd9UF3GzOyoAgZ/KYgAEgYHEitkfp66W8in3K8CmuOn4tHwiWSOWUF+j8jcG62CRvFjyODyzV9L0Om1tSluis75IiNTNeE0hNLEtsYhHEX3jLvk+UFxuhQBz7TT9b0TT6fTynHdoiF8nIsssVeLk+1nRUmM5YqbXMcpFF141JW6BlhAW4A8BL3N2N316TpvVXX7LODPdp1JZXJVdm2vcmi5TDcBjbM2HQ/KgbkXUe8ddetTU45RyJxaeGfSkE6uoZCGVgCCOIIIyCD2UtgK0AFABQB41AGI7ZtbGmlFhbnKr86BxMkhxux+A9pI7KbHEU5MlRyyU1O1bW0i8oAyuB0jY7OSDuBJ8a8h1TXyun2r4o69FKislphjrh2SLyY8CYpHIqTOwKtGJTJ0FpyiB0FpkYkNnYWnxiVydqlaIVlWztVrRGojJ0qVojUVyeXEeUcYByjjBGQfJPDHXW3TQ7Zi542MMtNAaUnUYglQY5BRAo+yN2uq8eDfC2uHLJex2aXh+X0aeL5PqApbRoj1CqJYrHZo4x0lyv2UJ9pI91LdRb/ADXavbElm1LtIwOmmbH1nSMGpVGTLPrF0nthCui9CaNkLiBYpim7v+X0m7vZxnHbun1VMq3HwZ59RvnzIjtNa66N0fK0JixKmN5YoVOCRkeWcDlToUyksmSd028tlfvdt8fHobORuzpJUj9iBvfTPtc8sX3ZJ/ZxrdNpEzvJDFFFHuKu7vMS75JyzfiqAeX0hWW/SVQSiuWWU2ZvrNtUupZGNpKYIASECgb7LyDOxGQTzwOVa6dJXXHgq5NlQudY7mUgyXM755ZlkwcHqwcU9JLhEbm5ai6UkudD78zF3CXMZY82VFYLvHtxXK1VfbqIuIyLbiYXq0/86s/y9t+9WutlizZ9t39QP5zF7nrh9M/WsHz+KKhsIb+d3P5v/qLWrqzzpJC6/mbIRXzayGWdRMSkSs/xYxMZTx1phPI1SM42m6r9IhuYV/CID0gA+WgHMfWHtHhXqejdQcX6UzPq6O+PdHkfbCdcTvfEJ2yCC1uT1Y4vH38MEemvUzick20UoD2gAoAg9dNOCzs5p+BZFwgPW7cEHrIqYxy8EN4MR2aaK6WaS5lO9uHgTzaVvKZj3jOfFq53WNX6VXprybNJX3PuNVgjrxVktjqNj6NeFZG23gzSFFFNimVOsU6KIaR0BT4ojY6ApsYtoq2Kotbq6XjgXKaFdwgZPAdp4D21tr0s34FuxCUF3EzFFljZgCd1XVmAGMnAPDmK0x0k1yVdiIvWXW61sSq3TspdSyBY2beAwDgjhwyPXWqnSdxVzwL6paywX8bS229hHKEPgMDgFTgZ4EGnvTqti3PJmemNs1wjyRpawqY3kTLO75KMVzjA7K2KhNJlfBo2mdISfyY86OY5fiwlDKBwbow3WCMZpKiu7BPgxDV7aPdx3cMtzcSSxBsSKT5O43ksd0DGQDn0GtUql2kE/wDCFVens2AB3opfKwOIDru/te2qULBDH3weZPIv+GcG2OB1+TNy8ce6i+O6JQwn2U395LJcXEsMLTO0hUlpGXe4hfJGOAwPRU+tFbIMGday6LFrcywCUS9E26XClQWAG8AMnkevupkd1kjJ9E7ONC/FdGwoflOhlfzpBvewYFYbfdYi3gwnZlAr6TskkUMpfiCAQcRsRkHvArbY8RZBo234fgLLPVJMOXIGNeA7uVZNHKTzktMf7Kv7FbxvP2WpepX/ADRCPxZimr39atPy1v8AvVroS4ZQ23bj/Z5/OYvc9cTpqxdYOs4RTdg/9bufzc/vFrV1Rf8Ary/orX8jZ6+eTR0jkisk0iyYhOgpcXhjIsj5k7uHv9FdCqeNxy4MJ1ksmsL4mA7u4yyxHs45UeAII8K+gdP1Hr0pnI1FfZI+n9XdKLdW0NwnKVFbHYSOI9BzTmsGckqgAoAx/wCEHpEiO0t8/Ld5W8IwFX2yE+inU8kMc6j2XRWcC9bLvt4vx+8V43qt3qXP/R2dNDtrLVAtcKbLNjlaWvyUO17600xhJ+5ipMgtb9bYNH9H00csnShihQIF8jd3gSx4Ebw6uuvTaTo1Vse5SMsrpLYpd3tmA+ZsRjqMk5/ZVce2utX0ahcindIaWO2WfpVM0EPRZG+FDBsZ4lWJ5jvrV/jqUsRRT1JMs+2rSk0EFs9vPJHvSsh3HKh1MW8M48BVdJFZcWuAkYs9zPcNgmadj1fhJT6uJrfiMSmC7bMtDX1vewztZzLDnckJTdwjjdzunysAleqlWyi44yQkyX+EKcNY+bc++Gq6VYTReTyV/YrrD8XvxExxHdARnsDqSYj7WHpFNuhlZKlO1lb+dXX5e4/evV4cBk+jdI/2K35iP3K1jS95bwfLzt21u/0QWXWrWH41aaPVjmW3SaJ+3AaPoyfFfdSoR7ZEM0H4OR4X/ja+6elajwSjU9YdLLa2s1w391GzAdrfRHrIrPGOZIsfMuqWiWvr+GFst0km9KeeVB35SfHj+lW+XtiL8n1Ww4HswcerqrB+5MZg+Ydlf9q2Pn/6T1us+BTyaH8ID5iz/Ky/u1rJpPOS02P9kx/oR/G7/ZNU1P60SY8MxPV8/wA6tfy0H7xK3S4KG4bcv7PP5zF/31yNAv8AlmNnwimbBhm8uMf5c/vFrT1KLlQ0iIbPJtW5jG95IJABPDJPIDPM14yvpl1kt1hG12xRxIBk4rl3VqLaQyLysiLCsEtmNQymWtFUx0WZfthscrBKBxDNGfBhvD9k+uvYdAteZQZm10fapF32AaR6TRzxn+4mZR5rhXX2sw9FegksM5ZptVA8NAGBfCJc/G7cdlu5HiZD/AU6rhgXvRQ/Bx46kT9kV4DXSzbI71axBEvBXMsYqQutUiyng6IrRFbFTLtu3ybE9937oP4V7noX6D/swX/IgNlGrMF7JcfGlZliSIqoYpku7A7xHEjya6WsvdNfchMFlkLtI0TFa300Vuu5GFRguScbyZOM0/TWOcFL8kSWGaLtvP8AMLL8on/pjWfTN+pImXxRV9jenILW5ne5mWJTDugkkZPSKcDHXitN0XJbEI2TV/W61vJHjtZTI0a77HdZVwSAME8+NYfRlFZZdNMzf4Q58qx82598Na9O9ikjHYpirBlOGUhgRzBByD6wK0SWdip3e3Jlkkkb5UjO7eLEsfaTUpYA+nbz+xT+Yj9wKxfvL+D5k0fZNPKkUeN+RgqjtY8h662S2IGrLg4PAjhg8x2g1C/JDNn+Dly0h/4X/XpF5KH23zTe5BDaKeMpMknckeAg9LHP2KjTwzuDZH/B80Nlrm6YcFCwxnvbypMejcHpq178EG0nrB7Dw9HZ2VljHgvk+WdnN4kOkrOSVwiK/lMxwACjAZPia3zWYYKIvG2/WG2uI7aO2nSVkeVm3DvBQUUDJ7SaRp4OOSWWHZIf6Ffxu/2DSNT+rEtHhmI6BP8AObX8rB+8Wtr+JTyblty/s9vzmL/vrk6D9SY2fCMFsdJzQMWgmeIsMFo3KMR2ZXj1V1ZYxuKNG2LWclxePdTM8gt0JDOWf8JJ5K4LdYAf11z+pXKnTywMrXdI2fFfOrHudFcYODWCzkYhnPV6mOiZ7ta4WYI4Hpo8epvur1PQG/Xf9Ctb+mP/AIOHzd92b8H7D/8A1Xr7OTkGy0sANQBhfwi7T8NZy9TJNH6VZGHsc+qnVcgWfVa66S1gftjT1gYPtFeE6jDsukjt0yzWiwQmuLY2RIcqaIC2etWiPBUy7bx8ix86690Fe56D+g/7Off8isbMtboNHtcG4WQiVIwu4oYgozHjkjhxrqaqj1oduRKlgg9d9Pre3ctwiMisqhQ2C2FTHlY4ZPdT6K/SgohJpmn7bx/R9mMcRIg9Vsc1n0svfImSwZVq5q3cXrtHaoGZQGbLBQoJxkk99bHNR3ZGMmx7K9RrmwmlkuDGRJFujcbJUhwcHh2Z9VY7r4zWEHa0Qvwhedj4XXvgq+m4IkUjVzVv41o+/kQHpbZoJFx9JCsvSr6gD9mnyliSIKn1f77DTQPqC4P9Cn8xH7kVgfzL+D551HH9I2X5xD+2K2z+LKJlk21auC2vulQYjut6QY5BwR0q+sg/apdMsrDJZZfg4j+v/wDhP/cVS/kCh7S9OfG9ITyKcordEnmx5XPpOTTa1iJBH6P1svIIRBBcyRRAsd1CF4tzO8Bn20dqby0WNt2J2EgtHurh5JJLluDOzORFESFALE82Zz6qzXSSewGYac2YaQhnaKGB5kydyRMbrLnhnJ4HtBp8bY4IHGjdj+kZMb6xwjr35ASPsrmqPUQj5JSNr0Pq2trYC0gkAIjZekZN7LSZ33KAjnk4Ga5k9TGU+5jFFlR0XsetInR2uLiRkKsBiONcqQRwAJ5jtqbOqxSwkSqsl503oqC6CrcwiVVYsFYnd3iMZIHPhXK/ybrbcI4bGelnyIWmh7aIYhtYEH1Ykz6yDWW3q+oZeNKHskhPM1y79ZdcsTlkfGuK4ODXMnIskJvWObbYxDGc0+tD4oy7bJeYS3izxZmkPgo3R7XPqr2P0/TmUpmXXS9qRcvg92G5YSykcZpjjvWNQo/W369LPk5ZqVUA8NQgKJtm0EbnRzlRl4GEyjrIUEOP0S1Mg8MDP9k+l96J7cnih3170c+V6m9hFee69psSVi4Z09HYnHtZpML15K2ODVKOB6prKm8imj2tMXsUwZft3+bsfOuvdDXvPp9/8L/s5+o+RS9StR5NIiVo5o41iKBi4Zj5e9jdA8012L9TCiPdPgTGHdwaLqxsnht5lmuJ/jG4QVQR9GmRxBYliTg9XCuVZ1mvGIjI0MNuzZsoCf8AM/6L0zpNnqKUgujgpGyzWiCwluHuS+HiVV3F3iSHz6K6d0PUWBKeDSNEbUIru5jt7W2lLSNgvIUVVUcXbdXJOAD1jjisi0irj3ZLdxX/AIQLZNie0XXvt6dpJZQTFfg+jyb4EcD8WyOog9OCDTLnjcoZ5tA1d+I3ksPKM5eLvjfJUeI4r6KbXJNE4N9eNm0OFVWZms1VQoJJLRAAAeNZX8i3gyTU3ZzpBLu2mktjGkcsbtvsindVgTgAmtErI4e5VJmxa96qjSNqYCwRwweNyN7cYcOI7wSD41mhNxYEPqPqCNFx3SvdhjcrGu8EEXRbgkGV3mbJ/Cd3Krzt7nksoSfCIeLUPQUHCWTpCPxpi36qYHsqrv8A9miGivnxFjhb7QdvxitEY90Ib9uq+rnyOXTbvKwLx7ULdWREtmWPIG9vKoRc8wqg8s8qq2pFn02cVnJfg4IBByCARjkR1EViuk47GTt33K9fazrHL0YjJ4oM5xku5Rd3hjiykcSKo45jknKRMQ3AdVZeIYAj0jrFc6bfkakDGsdk8F0jg1jlLPJdI5NZptFkcms7kWEyayzkslkhKV6UovJeKGE71sqi3wPiYJrlpM3t63Q5cZWKID6XHA9bGvonTNN6FKT58nH1NnfN44PpzVPQws7SG3HHo0UMe1ubH1k1pbyzOS9ABQBzIoIIIyDwI7c0AfNOteipNDaS3ohmMkyQ55NGT5UZPdnHhipuqjfV2SGVT7JGpaI0mk8ayxHKOOHaO0HvFeA1enlVNxkjtwasimTEMlcuyDzsUnHA4BqkJYe4ozDbwPwdj591+zDX0D6dz9u/7ObqPmd7BuMN759t+zLT+uPGnWSNP8jTxXkYyb4NnG5T9rGgbi7t4IbaFnbpjITlVVVEbLxLHmS3LuNes6Rimtub5MduZPYoNpsgvm+caCLxkLexRXTlraY+RXZIvmz7Z5/J8rTyTrK5QooVGUJk+Ud5jx4DHKst+vrmu2LLQrfLJXXbROjrh4v5QnCmINuxmUJ85ulmYL5RJ3V9VOqc4QWET2OQx0TpzQ9gHFoxG/u724sjliud3Jbs3jV5uU/kOr0s5cI9utpdtkGO3eRhwBbcXA54B4nFVTUVszVHps5PdjOXadK3yII18WZ/4VV24NlfR4N7saSa9XbcnVfNUZ9ZpLtZuj0eiPgay6euHHlzyH7RHuqvqNjY6KmPESIunJ4sST38ffVHNmuuuK8IZStwoTHYS8DKU01MyWJMZuaYjLLBpuzLW8ECzuGwR8wxPA9sbeHDHj3VW6vvhtycXV0dr74llv8AVlXlMm8A2YyrFcvCY5GkHRnPWzHIPVw41yZal1+1mRQzuTUEYRQq8lAHHieHWe/+Nc2y/LGqJ7msk7MsukeE1nlMtg5LUhyJSOGNZrJl0hN3xWbll0sjKeWtdcRsY+DPtpWs/Qx/F4m/CyA7xz82nX9ps4Fel6L0/vl6k+EI1VyisIb7CtUTNN8dlX8FDkRZHy5ORYdyj2mvXy22RyDfQKUB7QAUAeEUAV3XrVSPSNsYX8lxlonxkxvjgfA8iKlPAGAaE0rPom6kguUOMgSJn1SR9ufb41k1+gWqhtyaKL3WzYNH36SoskTBkYZDDl/+14TUaedcnCR2U4zWUScE3bWSEEpZlwJnBiOmdD2t20ZuYBJ0YIRWZigzjeO6MDJwOPdXdr+oZaeHZVHYxPT5eZDjR9hDApS3hjiU4yEULndzjPbzNZtR1i3VR7J8FoUKLyOFNZYzwXOt6nrUTfLK9qPd6mxtDAhpHSIgj6RgGbICIXRDI3YpfhkDjxru9M07n73wJnu8IxTSeiWeVj0+ZXJYrcA28zZ4/SO43irYrvN7GuuSjyiNurGWL52Nk72B3T4NyPoNU7jfXKLCFuz+NUePBqgPoTSmzXAeR1RjmPIhVRTOL6AocHrAIPUwPWD10NFq5KXBHyVKHv4jKWmoxTZxBZu/zaM3eAcD08hV0zJNpIVXRPELJKqueSRgzyk9yx9fpFMzjcyTsj/ZsWqOmDJGIJmAnjXgrSK8zxgDypAgwrZ6smud1HTudfeuTly9syczXlZzGpHJes8rC2DwmkzsRODgtWaVpKQnJLik4cmMUcjOWatEIIbGP4Kdrtrilmu6mHnYeSvUn1n7u7rr0HS+mS1Eu57IVqL41rbkz7UjVOfS1y2XYRghp5jxIyfkrnm5AOB1V7WMY1R7UceU3J5Pp7Ruj44IkihULHGoVVHIACqFR1QAUAFABQB5igCo7QNRodJRYbEc6Z6OUDJXP0WH0lOOXpFSpNEGERTXuhrgxTIQDxKEno5QDjfjb7x6az6zQVaqOOH+R9N8oP8A0alq5rNDdrvQt5Q+UjcHXxHX414zWdOs07xLg7Fd0bUT0U9cudRLgO0lrPKGBbQoGqYzaKYPQadG1FWj3NPjNFcDPTWiILyIRXSFlUkqVJDISMEjtrvaHqypj2SWwicJd2UUu52d3MYxY3gkj59FMMew5Q+gCu/XrqbeGMVuPmiDlsbu1z0tlJGOswM6L4kJvIfSKe2maqpwlwxh8ajfm/H/AKkSE586PB/VFVZsgmuDkxjmCp83e9xpTOjUxaMVRmhjtKELJzVm1S5EltI26WG9C3PccfKAH1geXdTYruOfrZypkrYceSuaUsHhdo5Vwynj2dxB6xS2sPB0ar42wUo8EVIvHA4nsHOmIRbJErZ6v3c3yLSR1/6m8E8cMQKt7Vuzm3XVx5ZZLDUC6I3Z7pLZD8pIRlmHYSuPaTSLtdTXyzBLURl8VkuGgdBW1khW1jwWGGdjl2HjyA8K4Wt6x6kXGsS4ylLMh+WrhTtQ7B4WrLOzJbBwz0reRZIQkmq0a9y6iM57jAJJwBxJPADxrVChyeEMwkZvrdtGVcx2RDv1y/RXzB9I9/KvT9O6G3id3/wx6jWY9sCC1E1DudKSGRyyQbx35mGWc58oR5+U3VnkPZXqY9taxE5bbk9z6Q0HoaG0hWG2QJGvIDmT1lj1k9tLbyGSRqACgAoAKACgAoAKAInWDQEF5EYrqMOp5dTIe1W5g+FSngDCtb9mN3YN09mzzRKSQyDE0Q+so5jvX1VaShYsTLRm4vKE9X9pjLhbxd8f4ifK9K8j6K4mr6EpLuqZvp1viRo2itMRTrvQSK4+qeI8RzFeY1GhsqeJo3xlCa9rJOOesLpQSgLrPSJ1vwLcRUSCqruiUcDsPVlcyO08LU2NzKOIrHOw5Ma3U9Rur4kUcIsRuY0k+diik72RSfXit0Os3LlJkKDj8ZYGL6As252iDzSV91ao9c/lEdG6+PExtc6oW7I3xeICUcVDu+43cSvEGt2j19Opn2tYZZ6/Uw5exT4bqHo1Y26ljvAqJJfJK8GGSMNx6wa6M+2PKOnp/Vu37ml/0W3VPRkXRx3LwKrFt6ILI7eSPpEnr48qy6vWQ0kO58s5mputlN0qWUTd7bQSv0kkCM2AMtk8B3cq5M+u54iJrVla7YywdwFY/mkRPNVR91ZJ9YtfGxV1uXylk6ecnmTWC3X2z+UiyqS4E+krJLUP8l1E5aSlOTZZROGmo7Gw7ciD3FMVI2MMCElx/v8AjTI0NvYvjHJTdYtoNtBlUPTSfioRug/Wfl6q7mj6LddvLZCbNVCHG7M30nrBeaSkEShm3j5MMQJB49fWfE16nSdOp0y23ZzLb5Wcml6i7GApEukyGPAiBT5I/Kt19XAcK1uzwhBstvCqKFRQqqAAAMAAcgAOVLAUoAKACgAoAKACgAoAKACgDwigCla4bNLS+y270Mx/vIwASfrpyb2Hvqysa2BmQawbMtI2LdJBmZV4iSDeEgA7UzverNMlGuxYksloyceBnoraZcxHdnRZgO3yJB4kDGfRXI1PQ6bfhsa6tdNfIuuitotpLgMxiPZJy/SHCuFf0S+vhZN0NXCfOxa7W9VxvRsrjtUhvdXKt0s4fJDk4y4Y5W4rM6SHAUE9L9Mo4nouKj0iOw9Wfwx/vNT2sr2ZO+mFVakHYxSK63SCOqn6e2dNimisq01gj5tDWbkkxyDJZiodgmW+UQucDJ7K9Muu1S+UXkmuzUVLEZIfCVAqpGoVEGFUdQridR1stU84KRg03JvdnPT1zexvkZ2nhuKn0mT2vycNc1dVE9gm1xUqksoibT06NP4LYRB6U1stYM9JOgI+iDvN6hXQp6bfa9olJW1w8lN0ttTXlawE/WkOB6EX7yK7VH0+3+ozJPXL9pU5dI3+k5OjTpJif7uMEIPOA4Aeca7dGhoo+K3Mdl858l61X2ITPhr+YRL/AIcWHcjsLngvqNaHZjgSbHq9q1bWSblpCsY6zzdsfjOeJpUm2BLgVAHtABQAUAFABQAUAFABQAUAFABQAVAHhFG4EHp/VGzvB/ObdHb8bG6/6Y41dSa4IwZrp3YXGctZXTRn8SUb6+hxggeINXVr8h2lHv8AZnpW1YtFEz/Wt3yfUMGokqp/JZLxnKPBHrrfpG2O7K7g/izoQ36wBrJPpOms3xgdHVWIlrXarMPnII371Zk+4isFn05Xn2yHR6g/KJi22qQH5yGVT3FHHryD7KyWfT1i+LQ6Oui+USkG0iyPOR18Ub7s1ll0LULxkZ91Wx7Hr1ZH/mUHiGHvFIl0fUr9hdair8iq65WZ/wCai/Spf+L1H8GT61QHXGz/AM1F+lUf4vUv9jB3VLycPrxZD/mo/Rk1ZdI1P8WV+4q/kNZNodkP77PgrH7qdDouofKI+6qXkj7najaj5Kyv4KFH6xrZD6fufLSKPXVrgiLrasc/grUfbkJPqVfvrZX9PL90hM+ofhENebR7xs4Mcfmrx9bGtlfQ9PDncS9dNjOC10nf43EuZ1Pcwj9Zwlb69Np6vikIldOXktGhtit9Ljp2it168npG/RXHvpkrF4Fmg6v7GbCDBn37lvr4WP0Iv3k0t3MEjQbDR8UKbkMaRoPoooUeyl5bJHOKAPaACgAoAKACgAoAKACgAoAKACgAoAKACgAoAMUAFAHhFACVxao43ZEVh2MAw9RoArOkNnWjZvl2cYJ60BQ/q1b1JICvXuxLR7/IaeLzZAw/XU1ZWsMEJc7BIzno7517N6FW9zCrq78kNEfNsEm+hfRHxidfcxqPVDA3bYPdf5qA/Zkq3rIMHP8AwHu/81b+qT+FHrIMHa7BbjrvIR4JIf4VHrBgeQbBW+nfgdywH3mT7qPWYErabCbYfOXU7+aI4x7mo9dhgnrHZBoyPGYmkP8A1JHbPoGBVHdIMFl0ZqrZwfMWsKd4Rc+s8aq5tkk0FqoBigAxQB7QAUAFABQAUAFABQAUAFABQAUAFABQAUAFABQAUAFABQAUAFABQAVAHlABQAVIBQAUAFAHtABUAFSAUAFABQAUAFABQAUAFABQAUAFABQB/9k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http://www.mysticmissile.com/images/pennzoi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10" y="2971800"/>
            <a:ext cx="1229013" cy="705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4.44444E-6 L -0.98629 -0.004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05 Gilded Age\telephone very animate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21" y="4985407"/>
            <a:ext cx="2178345" cy="1774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05 Gilded Age\telephone cell animate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21" y="4633353"/>
            <a:ext cx="1394656" cy="2119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05 Gilded Age\alexander_graham_bell_te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43" y="2438400"/>
            <a:ext cx="2528375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47"/>
            <a:ext cx="4953000" cy="792162"/>
          </a:xfrm>
        </p:spPr>
        <p:txBody>
          <a:bodyPr/>
          <a:lstStyle/>
          <a:p>
            <a:r>
              <a:rPr lang="en-US" i="1" dirty="0" smtClean="0"/>
              <a:t>Electricity</a:t>
            </a:r>
            <a:endParaRPr lang="en-US" i="1" dirty="0"/>
          </a:p>
        </p:txBody>
      </p:sp>
      <p:pic>
        <p:nvPicPr>
          <p:cNvPr id="2050" name="Picture 2" descr="http://www.gifs.net/Animation11/Computers_and_Technology/Communication_Devices/Telegraph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96" y="228600"/>
            <a:ext cx="2917870" cy="2035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943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The use of electricity was another of the era’s most significant developments.</a:t>
            </a:r>
          </a:p>
          <a:p>
            <a:r>
              <a:rPr lang="en-US" sz="2600" dirty="0" smtClean="0"/>
              <a:t>Electricity was first used as a means of communication with the telegraph.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>
                <a:solidFill>
                  <a:srgbClr val="FF0000"/>
                </a:solidFill>
              </a:rPr>
              <a:t>telegraph</a:t>
            </a:r>
            <a:r>
              <a:rPr lang="en-US" sz="2600" dirty="0" smtClean="0"/>
              <a:t> dramatically changed the speed at which we communicated over great distances and made the Pony Express obsolete.</a:t>
            </a:r>
          </a:p>
          <a:p>
            <a:r>
              <a:rPr lang="en-US" sz="2600" b="1" dirty="0" smtClean="0">
                <a:solidFill>
                  <a:srgbClr val="0070C0"/>
                </a:solidFill>
              </a:rPr>
              <a:t>Alexander Graham Bell </a:t>
            </a:r>
            <a:r>
              <a:rPr lang="en-US" sz="2600" dirty="0" smtClean="0"/>
              <a:t>would later perfect the telephone in 1876, it hasn’t stopped ringing since then.</a:t>
            </a:r>
          </a:p>
          <a:p>
            <a:r>
              <a:rPr lang="en-US" sz="2600" dirty="0" smtClean="0"/>
              <a:t>Later communication improvements, like the IPhone would also make land line telephones obsolete.</a:t>
            </a:r>
          </a:p>
          <a:p>
            <a:r>
              <a:rPr lang="en-US" sz="2600" dirty="0" smtClean="0"/>
              <a:t>Communications have never been the same!</a:t>
            </a:r>
            <a:endParaRPr lang="en-US" sz="2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255696"/>
            <a:ext cx="3733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</a:rPr>
              <a:t>Electricity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Technological Innovations</a:t>
            </a:r>
            <a:endParaRPr lang="en-US" dirty="0">
              <a:latin typeface="trashc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81979" cy="56388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2319A7"/>
                </a:solidFill>
              </a:rPr>
              <a:t>Thomas Edison </a:t>
            </a:r>
            <a:r>
              <a:rPr lang="en-US" sz="2600" dirty="0" smtClean="0"/>
              <a:t>would also use electricity to produce amazing results.</a:t>
            </a:r>
          </a:p>
          <a:p>
            <a:r>
              <a:rPr lang="en-US" sz="2600" dirty="0" smtClean="0"/>
              <a:t>Edison designed a way to get electricity into homes and businesses, having electric appliances isn’t much good if you don’t have electricity.</a:t>
            </a:r>
            <a:endParaRPr lang="en-US" sz="2600" dirty="0"/>
          </a:p>
          <a:p>
            <a:r>
              <a:rPr lang="en-US" sz="2600" dirty="0" smtClean="0"/>
              <a:t> Edison was able to create:</a:t>
            </a:r>
          </a:p>
          <a:p>
            <a:pPr lvl="1"/>
            <a:r>
              <a:rPr lang="en-US" sz="2000" dirty="0" smtClean="0"/>
              <a:t>Motion pictures, (entertainment)</a:t>
            </a:r>
          </a:p>
          <a:p>
            <a:pPr lvl="1"/>
            <a:r>
              <a:rPr lang="en-US" sz="2000" dirty="0" smtClean="0"/>
              <a:t>The light bulb, (world went 24/7)</a:t>
            </a:r>
          </a:p>
          <a:p>
            <a:pPr lvl="1"/>
            <a:r>
              <a:rPr lang="en-US" sz="2000" dirty="0" smtClean="0"/>
              <a:t>The phonograph, (which later gave way to other forms of recordings)</a:t>
            </a:r>
          </a:p>
          <a:p>
            <a:endParaRPr lang="en-US" sz="2800" dirty="0" smtClean="0"/>
          </a:p>
        </p:txBody>
      </p:sp>
      <p:pic>
        <p:nvPicPr>
          <p:cNvPr id="55298" name="Picture 2" descr="Animated lightbul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9063" y="3048000"/>
            <a:ext cx="1080067" cy="1080068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</p:pic>
      <p:pic>
        <p:nvPicPr>
          <p:cNvPr id="55302" name="Picture 6" descr="http://t2.gstatic.com/images?q=tbn:ANd9GcTG9xkfzdrDXyDtpv5uvJetxs8JKdaH2zE63NRA7X93xjc7G_XBk21hSzCK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8506" y="5220261"/>
            <a:ext cx="1600200" cy="1564953"/>
          </a:xfrm>
          <a:prstGeom prst="rect">
            <a:avLst/>
          </a:prstGeom>
          <a:noFill/>
        </p:spPr>
      </p:pic>
      <p:pic>
        <p:nvPicPr>
          <p:cNvPr id="1027" name="Picture 3" descr="C:\Documents and Settings\mike.montgomery\My Documents\Muybridge_race_horse_animat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1879" y="2849125"/>
            <a:ext cx="2216727" cy="147781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3074" name="Picture 2" descr="http://t1.gstatic.com/images?q=tbn:ANd9GcRT2vFl0Q6Mkl7zzeHcDrA0vWIZPRZLr2kVpzhH6KLCumYV2fOyM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15" y="5157099"/>
            <a:ext cx="1620982" cy="1620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3.gstatic.com/images?q=tbn:ANd9GcR0OWX88etwlNq1pRhvksFTMJyrwRbree-npxaqwi_GyOmuNbcCk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17" y="5157099"/>
            <a:ext cx="1672935" cy="1672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05 Gilded Age\Edis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32613"/>
            <a:ext cx="1824038" cy="17526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wired.com/images_blogs/wiredscience/2009/06/1500107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2445"/>
          <a:stretch/>
        </p:blipFill>
        <p:spPr bwMode="auto">
          <a:xfrm>
            <a:off x="2813917" y="4989945"/>
            <a:ext cx="2478518" cy="184727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4311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92162"/>
          </a:xfrm>
        </p:spPr>
        <p:txBody>
          <a:bodyPr/>
          <a:lstStyle/>
          <a:p>
            <a:r>
              <a:rPr lang="en-US" dirty="0" smtClean="0"/>
              <a:t>Other Inventors &amp;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1"/>
            <a:ext cx="5410200" cy="1371599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Elias Howe </a:t>
            </a:r>
            <a:r>
              <a:rPr lang="en-US" sz="2600" dirty="0" smtClean="0">
                <a:solidFill>
                  <a:srgbClr val="FF0000"/>
                </a:solidFill>
              </a:rPr>
              <a:t>– sewing machine</a:t>
            </a:r>
            <a:r>
              <a:rPr lang="en-US" sz="2600" dirty="0" smtClean="0"/>
              <a:t>, clothing could be made cheaper, faster, and now at home.  (1846)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/>
              <a:t>This was a time period of many invention</a:t>
            </a:r>
            <a:r>
              <a:rPr lang="en-US" sz="2600" dirty="0" smtClean="0"/>
              <a:t>s </a:t>
            </a:r>
            <a:r>
              <a:rPr lang="en-US" sz="2600" b="1" dirty="0" smtClean="0"/>
              <a:t>that improved the lifestyle and standard of living of many Americans. </a:t>
            </a:r>
            <a:endParaRPr lang="en-US" sz="2600" b="1" dirty="0"/>
          </a:p>
        </p:txBody>
      </p:sp>
      <p:pic>
        <p:nvPicPr>
          <p:cNvPr id="4098" name="Picture 2" descr="F:\05 Gilded Age\elias-howe-sewing-machin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3153833" cy="1811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78382" y="3932167"/>
            <a:ext cx="5410200" cy="2117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rgbClr val="0070C0"/>
                </a:solidFill>
              </a:rPr>
              <a:t>Elisha Otis </a:t>
            </a:r>
            <a:r>
              <a:rPr lang="en-US" sz="2600" dirty="0" smtClean="0">
                <a:solidFill>
                  <a:srgbClr val="0070C0"/>
                </a:solidFill>
              </a:rPr>
              <a:t>– passenger elevators</a:t>
            </a:r>
            <a:r>
              <a:rPr lang="en-US" sz="2600" dirty="0" smtClean="0"/>
              <a:t>, the new technique of making steel allowed for skyscrapers, this created a need for elevators to carry people  between floors.  (1852)</a:t>
            </a:r>
            <a:endParaRPr lang="en-US" sz="2600" dirty="0"/>
          </a:p>
        </p:txBody>
      </p:sp>
      <p:pic>
        <p:nvPicPr>
          <p:cNvPr id="4101" name="Picture 5" descr="http://blog.youth-online.com/attachments/2008/06/8_20080619103842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31242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Inventors &amp;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04" y="1828801"/>
            <a:ext cx="5776396" cy="21336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Christopher Sholes</a:t>
            </a:r>
            <a:r>
              <a:rPr lang="en-US" sz="2600" dirty="0" smtClean="0">
                <a:solidFill>
                  <a:srgbClr val="FF0000"/>
                </a:solidFill>
              </a:rPr>
              <a:t> – typewriter,</a:t>
            </a:r>
            <a:r>
              <a:rPr lang="en-US" sz="2600" dirty="0" smtClean="0"/>
              <a:t> made businesses more productive and helped improve communications. Eventually led to computer keyboards.  (1867)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/>
              <a:t>This was a time period of many invention</a:t>
            </a:r>
            <a:r>
              <a:rPr lang="en-US" sz="2600" dirty="0"/>
              <a:t>s </a:t>
            </a:r>
            <a:r>
              <a:rPr lang="en-US" sz="2600" b="1" dirty="0"/>
              <a:t>that improved the lifestyle and standard of living of many Americans. </a:t>
            </a:r>
          </a:p>
        </p:txBody>
      </p:sp>
      <p:pic>
        <p:nvPicPr>
          <p:cNvPr id="5124" name="Picture 4" descr="http://images.fineartamerica.com/images-medium-large/christopher-latham-sholes-1819-1890-evere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3" y="1752600"/>
            <a:ext cx="2935390" cy="1939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01820" y="4036433"/>
            <a:ext cx="5642180" cy="25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rgbClr val="0070C0"/>
                </a:solidFill>
              </a:rPr>
              <a:t>Wright Brothers </a:t>
            </a:r>
            <a:r>
              <a:rPr lang="en-US" sz="2600" dirty="0" smtClean="0">
                <a:solidFill>
                  <a:srgbClr val="0070C0"/>
                </a:solidFill>
              </a:rPr>
              <a:t>– Orville &amp; Wilbur</a:t>
            </a:r>
            <a:r>
              <a:rPr lang="en-US" sz="2600" dirty="0" smtClean="0"/>
              <a:t> first successful manned flight.  Although their first flight lasted only seconds, it opened way for air travel at a dramatically increased speed and distance travelled.  (1903)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pic>
        <p:nvPicPr>
          <p:cNvPr id="5125" name="Picture 5" descr="F:\05 Gilded Age\wright-brothers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" y="4116385"/>
            <a:ext cx="3410816" cy="2559915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www.passionforpets.com.au/media/30926/AnimatedAirplan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09999"/>
            <a:ext cx="1111251" cy="762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619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Default Design</vt:lpstr>
      <vt:lpstr>Slide 1</vt:lpstr>
      <vt:lpstr>Slide 2</vt:lpstr>
      <vt:lpstr>Technological Innovations</vt:lpstr>
      <vt:lpstr>Technological Innovations</vt:lpstr>
      <vt:lpstr>Technological Innovations</vt:lpstr>
      <vt:lpstr>Electricity</vt:lpstr>
      <vt:lpstr>Technological Innovations</vt:lpstr>
      <vt:lpstr>Other Inventors &amp; Innovations</vt:lpstr>
      <vt:lpstr>Other Inventors &amp; Innovations</vt:lpstr>
    </vt:vector>
  </TitlesOfParts>
  <Company>SMCISD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Montgomery</dc:creator>
  <cp:lastModifiedBy>EPISD</cp:lastModifiedBy>
  <cp:revision>235</cp:revision>
  <dcterms:created xsi:type="dcterms:W3CDTF">2013-06-24T20:44:34Z</dcterms:created>
  <dcterms:modified xsi:type="dcterms:W3CDTF">2015-03-30T19:38:11Z</dcterms:modified>
</cp:coreProperties>
</file>